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2C54F-0A83-43F1-8DD8-124EC8FAB1A7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EB3CF-87CA-499D-AE6F-EC47CD9931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37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186238" y="833438"/>
            <a:ext cx="1557337" cy="22479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0492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186238" y="833438"/>
            <a:ext cx="1557337" cy="22479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002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677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3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15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33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51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64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37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861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662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61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63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7ECFC-8CCF-488B-9696-5239838810F9}" type="datetimeFigureOut">
              <a:rPr lang="nb-NO" smtClean="0"/>
              <a:t>22.02.2022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45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ilde 51">
            <a:extLst>
              <a:ext uri="{FF2B5EF4-FFF2-40B4-BE49-F238E27FC236}">
                <a16:creationId xmlns:a16="http://schemas.microsoft.com/office/drawing/2014/main" id="{2A2954A9-0764-44FA-B673-146704024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864" y="6349570"/>
            <a:ext cx="4455175" cy="2927050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477B555-4367-4745-AB71-F30F54781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" y="3006431"/>
            <a:ext cx="6804583" cy="2776269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277710" y="221437"/>
            <a:ext cx="6230094" cy="607904"/>
          </a:xfrm>
        </p:spPr>
        <p:txBody>
          <a:bodyPr>
            <a:normAutofit fontScale="90000"/>
          </a:bodyPr>
          <a:lstStyle/>
          <a:p>
            <a:r>
              <a:rPr lang="nb-NO" sz="3000" dirty="0"/>
              <a:t>Opplegg 4: DNA, gener og proteinsyntesen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277710" y="829341"/>
            <a:ext cx="6320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DNA finnes i alle celler i alle levende organismer. I menneskeceller er DNAet delt opp i 46 kromosomer og ligger inni cellekjernen, men i kjønnscellene er det bare 23 kromosomer. Dette er på grunn av at ved befruktning vil de 23 kromosomene i sædcellen slå seg sammen og danne par med de 23 kromosomene fra eggcellen, slik at fosteret får 46 kromosomer, der halvparten er fra hver av foreldrene.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58839" y="5680793"/>
            <a:ext cx="64393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Proteinsyntesen - fra DNA til protein</a:t>
            </a:r>
          </a:p>
          <a:p>
            <a:endParaRPr lang="nb-NO" sz="400" b="1" dirty="0"/>
          </a:p>
          <a:p>
            <a:pPr marL="211019" indent="-211019">
              <a:buAutoNum type="arabicPeriod"/>
            </a:pPr>
            <a:r>
              <a:rPr lang="nb-NO" sz="1100" dirty="0"/>
              <a:t>Det lages en kopi av genet i cellekjernen, m-RNA, som fraktes via porene ut av cellekjernen til cytoplasma.</a:t>
            </a:r>
          </a:p>
          <a:p>
            <a:pPr marL="211019" indent="-211019">
              <a:buFontTx/>
              <a:buAutoNum type="arabicPeriod"/>
            </a:pPr>
            <a:r>
              <a:rPr lang="nb-NO" sz="1100" dirty="0"/>
              <a:t>m-</a:t>
            </a:r>
            <a:r>
              <a:rPr lang="nb-NO" sz="1100" dirty="0" err="1"/>
              <a:t>RNAet</a:t>
            </a:r>
            <a:r>
              <a:rPr lang="nb-NO" sz="1100" dirty="0"/>
              <a:t> binder seg til ribosomer i cytoplasma, og ribosomet leser 3 og 3 baser om gangen. Tre baser kalles et </a:t>
            </a:r>
            <a:r>
              <a:rPr lang="nb-NO" sz="1100" dirty="0" err="1"/>
              <a:t>kodon</a:t>
            </a:r>
            <a:r>
              <a:rPr lang="nb-NO" sz="1100" dirty="0"/>
              <a:t> og gir oppskriften på en aminosyre.</a:t>
            </a:r>
          </a:p>
          <a:p>
            <a:pPr marL="211019" indent="-211019">
              <a:buFontTx/>
              <a:buAutoNum type="arabicPeriod"/>
            </a:pPr>
            <a:endParaRPr lang="nb-NO" sz="1100" dirty="0"/>
          </a:p>
          <a:p>
            <a:pPr marL="211019" indent="-211019">
              <a:buAutoNum type="arabicPeriod"/>
            </a:pPr>
            <a:endParaRPr lang="nb-NO" sz="1100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277709" y="1568049"/>
            <a:ext cx="63205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DNA står for deoksyribonukleinsyre, og er bygd opp som en vridd stige eller </a:t>
            </a:r>
            <a:r>
              <a:rPr lang="nb-NO" sz="1100" dirty="0" err="1"/>
              <a:t>dobbelhelix</a:t>
            </a:r>
            <a:r>
              <a:rPr lang="nb-NO" sz="1100" dirty="0"/>
              <a:t>. Stigebeina er laget annenhver av sukkeret </a:t>
            </a:r>
            <a:r>
              <a:rPr lang="nb-NO" sz="1100" dirty="0" err="1"/>
              <a:t>deoksyribose</a:t>
            </a:r>
            <a:r>
              <a:rPr lang="nb-NO" sz="1100" dirty="0"/>
              <a:t> og en fosfatgruppe, med nitrogenbaser bundet til sukkeret. Trinnene i stigen er bygd opp av nitrogenbasene adenin (A), cytosin (C), guanin (G) og tymin (T). A danner kun binding med T, og C er alltid bundet med G med hydrogenbindinger. Disse bindingene kan lett brytes og kobles sammen igjen, og det er sentralt for at DNAet skal kunne brukes til å lage proteiner i kroppen. Første steg går ut på å kopiere DNAet over til en enkelttråd kalt m-RNA (m for </a:t>
            </a:r>
            <a:r>
              <a:rPr lang="nb-NO" sz="1100" dirty="0" err="1"/>
              <a:t>messenger</a:t>
            </a:r>
            <a:r>
              <a:rPr lang="nb-NO" sz="1100" dirty="0"/>
              <a:t>) slik at den kan passere ut fra cellekjernen og ut til cytoplasmaet der proteinene dannes. Et enzym begynner med å dele DNA-</a:t>
            </a:r>
            <a:r>
              <a:rPr lang="nb-NO" sz="1100" dirty="0" err="1"/>
              <a:t>dobbelthelixen</a:t>
            </a:r>
            <a:r>
              <a:rPr lang="nb-NO" sz="1100" dirty="0"/>
              <a:t> i to tråder, før et annet enzym kalt RNA-</a:t>
            </a:r>
            <a:r>
              <a:rPr lang="nb-NO" sz="1100" dirty="0" err="1"/>
              <a:t>polymerase</a:t>
            </a:r>
            <a:r>
              <a:rPr lang="nb-NO" sz="1100" dirty="0"/>
              <a:t> kobler RNA-baseparene til den ene ledige DNA-tråden. Til slutt slipper RNA-tråden, DNA-trådene kobler seg sammen igjen, og RNA-tråden går ut av cellekjernen og til cytoplasmaet.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08BF38C-CA3C-4F22-9D8B-195090090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06430" y="9411737"/>
            <a:ext cx="1543050" cy="527403"/>
          </a:xfrm>
        </p:spPr>
        <p:txBody>
          <a:bodyPr/>
          <a:lstStyle/>
          <a:p>
            <a:fld id="{3B65D023-B7D1-43F8-AC2A-98DE09DCB290}" type="slidenum">
              <a:rPr lang="nb-NO" smtClean="0"/>
              <a:t>1</a:t>
            </a:fld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312F155D-7871-47A1-841D-7C21A0ED3484}"/>
              </a:ext>
            </a:extLst>
          </p:cNvPr>
          <p:cNvSpPr/>
          <p:nvPr/>
        </p:nvSpPr>
        <p:spPr>
          <a:xfrm>
            <a:off x="5828145" y="4990667"/>
            <a:ext cx="628072" cy="11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FB099B7-3356-4C4B-A2CA-0564A5FDF0B2}"/>
              </a:ext>
            </a:extLst>
          </p:cNvPr>
          <p:cNvSpPr/>
          <p:nvPr/>
        </p:nvSpPr>
        <p:spPr>
          <a:xfrm>
            <a:off x="4836022" y="3760620"/>
            <a:ext cx="628072" cy="11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6FAA624-22CE-4F90-B646-ACBF26A3F5A4}"/>
              </a:ext>
            </a:extLst>
          </p:cNvPr>
          <p:cNvSpPr/>
          <p:nvPr/>
        </p:nvSpPr>
        <p:spPr>
          <a:xfrm>
            <a:off x="78509" y="4568404"/>
            <a:ext cx="628072" cy="11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09BD525-DB5B-458A-9FEB-32E6C8ACE7B9}"/>
              </a:ext>
            </a:extLst>
          </p:cNvPr>
          <p:cNvSpPr txBox="1"/>
          <p:nvPr/>
        </p:nvSpPr>
        <p:spPr>
          <a:xfrm>
            <a:off x="35440" y="4369778"/>
            <a:ext cx="74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DNA-</a:t>
            </a:r>
            <a:r>
              <a:rPr lang="nb-NO" sz="900" dirty="0" err="1"/>
              <a:t>dobbelhelix</a:t>
            </a:r>
            <a:endParaRPr lang="nb-NO" sz="900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A889A493-C93E-4FED-85D3-B4F8F419D847}"/>
              </a:ext>
            </a:extLst>
          </p:cNvPr>
          <p:cNvSpPr/>
          <p:nvPr/>
        </p:nvSpPr>
        <p:spPr>
          <a:xfrm>
            <a:off x="1928803" y="3950470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FD6D2D3D-B206-468A-B30B-70C294DCDA2B}"/>
              </a:ext>
            </a:extLst>
          </p:cNvPr>
          <p:cNvSpPr/>
          <p:nvPr/>
        </p:nvSpPr>
        <p:spPr>
          <a:xfrm>
            <a:off x="1905571" y="4082321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6E02BB13-5C92-46B4-82D8-845AC1DC7E5F}"/>
              </a:ext>
            </a:extLst>
          </p:cNvPr>
          <p:cNvSpPr/>
          <p:nvPr/>
        </p:nvSpPr>
        <p:spPr>
          <a:xfrm>
            <a:off x="2881303" y="3803814"/>
            <a:ext cx="223954" cy="7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BB9E356F-EB27-44DC-B4AF-D632898091C2}"/>
              </a:ext>
            </a:extLst>
          </p:cNvPr>
          <p:cNvSpPr/>
          <p:nvPr/>
        </p:nvSpPr>
        <p:spPr>
          <a:xfrm>
            <a:off x="3253602" y="3825552"/>
            <a:ext cx="223954" cy="7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5F48D093-BC0B-4E82-85AB-2B7AFCB5E98E}"/>
              </a:ext>
            </a:extLst>
          </p:cNvPr>
          <p:cNvSpPr/>
          <p:nvPr/>
        </p:nvSpPr>
        <p:spPr>
          <a:xfrm>
            <a:off x="3168445" y="3589245"/>
            <a:ext cx="223954" cy="7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7D2875E7-A2AC-42B1-AA3F-2A793C8B1791}"/>
              </a:ext>
            </a:extLst>
          </p:cNvPr>
          <p:cNvSpPr/>
          <p:nvPr/>
        </p:nvSpPr>
        <p:spPr>
          <a:xfrm>
            <a:off x="3365579" y="3630690"/>
            <a:ext cx="121269" cy="56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ED037E47-554B-4842-BBB9-54D479276845}"/>
              </a:ext>
            </a:extLst>
          </p:cNvPr>
          <p:cNvSpPr/>
          <p:nvPr/>
        </p:nvSpPr>
        <p:spPr>
          <a:xfrm>
            <a:off x="1990576" y="3777001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6C275DAE-4CA1-4E82-B806-834555DABA24}"/>
              </a:ext>
            </a:extLst>
          </p:cNvPr>
          <p:cNvSpPr/>
          <p:nvPr/>
        </p:nvSpPr>
        <p:spPr>
          <a:xfrm>
            <a:off x="3242093" y="3264750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276A910A-1919-4499-AFBE-31112CEEB5A6}"/>
              </a:ext>
            </a:extLst>
          </p:cNvPr>
          <p:cNvSpPr txBox="1"/>
          <p:nvPr/>
        </p:nvSpPr>
        <p:spPr>
          <a:xfrm>
            <a:off x="3069248" y="3200673"/>
            <a:ext cx="8140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RNA-basepar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2C055908-96F8-473E-8B93-8A60EAD53C2E}"/>
              </a:ext>
            </a:extLst>
          </p:cNvPr>
          <p:cNvSpPr txBox="1"/>
          <p:nvPr/>
        </p:nvSpPr>
        <p:spPr>
          <a:xfrm>
            <a:off x="1743666" y="3714620"/>
            <a:ext cx="8140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DNA-basepar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5006254" y="3209125"/>
            <a:ext cx="17890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36"/>
              </a:spcBef>
              <a:defRPr/>
            </a:pPr>
            <a:r>
              <a:rPr lang="nb-NO" sz="900" dirty="0"/>
              <a:t>RNA består av bare ett </a:t>
            </a:r>
            <a:r>
              <a:rPr lang="nb-NO" sz="900" dirty="0" err="1"/>
              <a:t>stigebein</a:t>
            </a:r>
            <a:r>
              <a:rPr lang="nb-NO" sz="900" dirty="0"/>
              <a:t>. RNA inneholder basen uracil (U) i stedet for tymin (T).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45F5591B-55E1-41BB-BA4F-891AA10ADCB1}"/>
              </a:ext>
            </a:extLst>
          </p:cNvPr>
          <p:cNvSpPr txBox="1"/>
          <p:nvPr/>
        </p:nvSpPr>
        <p:spPr>
          <a:xfrm>
            <a:off x="4970010" y="3688991"/>
            <a:ext cx="5475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RNA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1D528955-BD20-4CBE-98DA-92D932202AED}"/>
              </a:ext>
            </a:extLst>
          </p:cNvPr>
          <p:cNvSpPr txBox="1"/>
          <p:nvPr/>
        </p:nvSpPr>
        <p:spPr>
          <a:xfrm>
            <a:off x="5868405" y="3987380"/>
            <a:ext cx="5475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m-RNA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148E6832-A9A7-4741-BE43-F54F79492E26}"/>
              </a:ext>
            </a:extLst>
          </p:cNvPr>
          <p:cNvSpPr txBox="1"/>
          <p:nvPr/>
        </p:nvSpPr>
        <p:spPr>
          <a:xfrm>
            <a:off x="158839" y="6426353"/>
            <a:ext cx="239886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nb-NO" sz="1100" dirty="0"/>
              <a:t>t-</a:t>
            </a:r>
            <a:r>
              <a:rPr lang="nb-NO" sz="1100" dirty="0" err="1"/>
              <a:t>RNAet</a:t>
            </a:r>
            <a:r>
              <a:rPr lang="nb-NO" sz="1100" dirty="0"/>
              <a:t> (t for transfer) frakter aminosyrene i cellen til ribosomet. </a:t>
            </a:r>
            <a:br>
              <a:rPr lang="nb-NO" sz="1100" dirty="0"/>
            </a:br>
            <a:r>
              <a:rPr lang="nb-NO" sz="1100" dirty="0"/>
              <a:t>På t-RNA er det et </a:t>
            </a:r>
            <a:r>
              <a:rPr lang="nb-NO" sz="1100" dirty="0" err="1"/>
              <a:t>antikodon</a:t>
            </a:r>
            <a:r>
              <a:rPr lang="nb-NO" sz="1100" dirty="0"/>
              <a:t> som passer til et bestemt </a:t>
            </a:r>
            <a:r>
              <a:rPr lang="nb-NO" sz="1100" dirty="0" err="1"/>
              <a:t>kodon</a:t>
            </a:r>
            <a:r>
              <a:rPr lang="nb-NO" sz="1100" dirty="0"/>
              <a:t> på m-RNA, slik at riktig aminosyre kommer på riktig plass. Dersom </a:t>
            </a:r>
            <a:r>
              <a:rPr lang="nb-NO" sz="1100" dirty="0" err="1"/>
              <a:t>kodonet</a:t>
            </a:r>
            <a:r>
              <a:rPr lang="nb-NO" sz="1100" dirty="0"/>
              <a:t> på mRNAet er </a:t>
            </a:r>
            <a:r>
              <a:rPr lang="nb-NO" sz="1100" b="1" dirty="0"/>
              <a:t>UGC</a:t>
            </a:r>
            <a:r>
              <a:rPr lang="nb-NO" sz="1100" dirty="0"/>
              <a:t>, vil t-</a:t>
            </a:r>
            <a:r>
              <a:rPr lang="nb-NO" sz="1100" dirty="0" err="1"/>
              <a:t>RNAet</a:t>
            </a:r>
            <a:r>
              <a:rPr lang="nb-NO" sz="1100" dirty="0"/>
              <a:t> ha </a:t>
            </a:r>
            <a:r>
              <a:rPr lang="nb-NO" sz="1100" dirty="0" err="1"/>
              <a:t>antikodonet</a:t>
            </a:r>
            <a:r>
              <a:rPr lang="nb-NO" sz="1100" dirty="0"/>
              <a:t> </a:t>
            </a:r>
            <a:r>
              <a:rPr lang="nb-NO" sz="1100" b="1" dirty="0"/>
              <a:t>ACG</a:t>
            </a:r>
            <a:r>
              <a:rPr lang="nb-NO" sz="1100" dirty="0"/>
              <a:t>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nb-NO" sz="1100" dirty="0"/>
              <a:t>Når to aminosyrer er på riktig plass, dannes det en peptidbinding mellom dem, og det første t-</a:t>
            </a:r>
            <a:r>
              <a:rPr lang="nb-NO" sz="1100" dirty="0" err="1"/>
              <a:t>RNAet</a:t>
            </a:r>
            <a:r>
              <a:rPr lang="nb-NO" sz="1100" dirty="0"/>
              <a:t> kan løsne, og gå tilbake til cytoplasmaet der den finner en ny aminosyre. Slik fortsetter det det så lenge m-RNA har flere </a:t>
            </a:r>
            <a:r>
              <a:rPr lang="nb-NO" sz="1100" dirty="0" err="1"/>
              <a:t>kodon</a:t>
            </a:r>
            <a:r>
              <a:rPr lang="nb-NO" sz="1100" dirty="0"/>
              <a:t> som </a:t>
            </a:r>
            <a:r>
              <a:rPr lang="nb-NO" sz="1100" dirty="0" err="1"/>
              <a:t>antikodonene</a:t>
            </a:r>
            <a:r>
              <a:rPr lang="nb-NO" sz="1100" dirty="0"/>
              <a:t> kan koble seg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69897F9A-4B1E-4C8E-8AEA-FE0655358B87}"/>
              </a:ext>
            </a:extLst>
          </p:cNvPr>
          <p:cNvSpPr txBox="1"/>
          <p:nvPr/>
        </p:nvSpPr>
        <p:spPr>
          <a:xfrm>
            <a:off x="151863" y="9280932"/>
            <a:ext cx="6257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nb-NO" sz="1100" dirty="0"/>
              <a:t>Til slutt blir polypeptidkjeden foldet til et protein, før det sendes videre til der det trengs i kroppen.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90F9C3DC-4FCD-47C7-95D2-A232C2109D1C}"/>
              </a:ext>
            </a:extLst>
          </p:cNvPr>
          <p:cNvSpPr txBox="1"/>
          <p:nvPr/>
        </p:nvSpPr>
        <p:spPr>
          <a:xfrm>
            <a:off x="389187" y="9106790"/>
            <a:ext cx="5334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til. Til slutt får vi en lang kjede med aminosyrer, som kalles en polypeptidkjede.</a:t>
            </a:r>
          </a:p>
        </p:txBody>
      </p: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CBAEB90C-0E67-4E83-8B93-4CC07F069271}"/>
              </a:ext>
            </a:extLst>
          </p:cNvPr>
          <p:cNvSpPr txBox="1"/>
          <p:nvPr/>
        </p:nvSpPr>
        <p:spPr>
          <a:xfrm>
            <a:off x="6094762" y="7364448"/>
            <a:ext cx="519067" cy="237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t-RNA</a:t>
            </a:r>
          </a:p>
        </p:txBody>
      </p:sp>
      <p:sp>
        <p:nvSpPr>
          <p:cNvPr id="57" name="TekstSylinder 56">
            <a:extLst>
              <a:ext uri="{FF2B5EF4-FFF2-40B4-BE49-F238E27FC236}">
                <a16:creationId xmlns:a16="http://schemas.microsoft.com/office/drawing/2014/main" id="{F0E12972-D354-4C49-95A4-F37142786A1A}"/>
              </a:ext>
            </a:extLst>
          </p:cNvPr>
          <p:cNvSpPr txBox="1"/>
          <p:nvPr/>
        </p:nvSpPr>
        <p:spPr>
          <a:xfrm>
            <a:off x="5346821" y="8856257"/>
            <a:ext cx="6096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Ribosom</a:t>
            </a:r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0748770C-FA27-4D30-9FFB-EB6D8D6E5E7B}"/>
              </a:ext>
            </a:extLst>
          </p:cNvPr>
          <p:cNvSpPr/>
          <p:nvPr/>
        </p:nvSpPr>
        <p:spPr>
          <a:xfrm>
            <a:off x="5323962" y="8718499"/>
            <a:ext cx="45719" cy="101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ktangel 58">
            <a:extLst>
              <a:ext uri="{FF2B5EF4-FFF2-40B4-BE49-F238E27FC236}">
                <a16:creationId xmlns:a16="http://schemas.microsoft.com/office/drawing/2014/main" id="{056D5FE6-8E27-44EB-B18F-D164CDE19856}"/>
              </a:ext>
            </a:extLst>
          </p:cNvPr>
          <p:cNvSpPr/>
          <p:nvPr/>
        </p:nvSpPr>
        <p:spPr>
          <a:xfrm>
            <a:off x="6260223" y="8747784"/>
            <a:ext cx="45719" cy="101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84A98456-551A-4D84-9543-BCDDB64EEAF2}"/>
              </a:ext>
            </a:extLst>
          </p:cNvPr>
          <p:cNvSpPr txBox="1"/>
          <p:nvPr/>
        </p:nvSpPr>
        <p:spPr>
          <a:xfrm>
            <a:off x="6003126" y="6310806"/>
            <a:ext cx="7554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Aminosyrer</a:t>
            </a:r>
          </a:p>
        </p:txBody>
      </p:sp>
      <p:cxnSp>
        <p:nvCxnSpPr>
          <p:cNvPr id="63" name="Rett linje 62">
            <a:extLst>
              <a:ext uri="{FF2B5EF4-FFF2-40B4-BE49-F238E27FC236}">
                <a16:creationId xmlns:a16="http://schemas.microsoft.com/office/drawing/2014/main" id="{65203D27-49E2-48D4-BD70-85393061944A}"/>
              </a:ext>
            </a:extLst>
          </p:cNvPr>
          <p:cNvCxnSpPr/>
          <p:nvPr/>
        </p:nvCxnSpPr>
        <p:spPr>
          <a:xfrm flipH="1">
            <a:off x="6260223" y="6481216"/>
            <a:ext cx="22859" cy="50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ett linje 64">
            <a:extLst>
              <a:ext uri="{FF2B5EF4-FFF2-40B4-BE49-F238E27FC236}">
                <a16:creationId xmlns:a16="http://schemas.microsoft.com/office/drawing/2014/main" id="{BE7FC6C7-7165-4242-BD5A-E426BCEB829A}"/>
              </a:ext>
            </a:extLst>
          </p:cNvPr>
          <p:cNvCxnSpPr/>
          <p:nvPr/>
        </p:nvCxnSpPr>
        <p:spPr>
          <a:xfrm flipH="1">
            <a:off x="6032653" y="6481216"/>
            <a:ext cx="168993" cy="186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ett linje 66">
            <a:extLst>
              <a:ext uri="{FF2B5EF4-FFF2-40B4-BE49-F238E27FC236}">
                <a16:creationId xmlns:a16="http://schemas.microsoft.com/office/drawing/2014/main" id="{AAA71FAA-923A-43DD-A681-80C81FF7FBE0}"/>
              </a:ext>
            </a:extLst>
          </p:cNvPr>
          <p:cNvCxnSpPr/>
          <p:nvPr/>
        </p:nvCxnSpPr>
        <p:spPr>
          <a:xfrm>
            <a:off x="6598209" y="6506410"/>
            <a:ext cx="48096" cy="955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ett linje 68">
            <a:extLst>
              <a:ext uri="{FF2B5EF4-FFF2-40B4-BE49-F238E27FC236}">
                <a16:creationId xmlns:a16="http://schemas.microsoft.com/office/drawing/2014/main" id="{41F9B936-5AFF-4F46-ADAD-8F5574438A3D}"/>
              </a:ext>
            </a:extLst>
          </p:cNvPr>
          <p:cNvCxnSpPr>
            <a:stCxn id="61" idx="2"/>
            <a:endCxn id="61" idx="2"/>
          </p:cNvCxnSpPr>
          <p:nvPr/>
        </p:nvCxnSpPr>
        <p:spPr>
          <a:xfrm>
            <a:off x="6380839" y="65416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ett linje 70">
            <a:extLst>
              <a:ext uri="{FF2B5EF4-FFF2-40B4-BE49-F238E27FC236}">
                <a16:creationId xmlns:a16="http://schemas.microsoft.com/office/drawing/2014/main" id="{8E8145C0-4721-44B6-BE91-B5FB9EC8F089}"/>
              </a:ext>
            </a:extLst>
          </p:cNvPr>
          <p:cNvCxnSpPr/>
          <p:nvPr/>
        </p:nvCxnSpPr>
        <p:spPr>
          <a:xfrm>
            <a:off x="6406811" y="6478044"/>
            <a:ext cx="56372" cy="47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Ellipse 71">
            <a:extLst>
              <a:ext uri="{FF2B5EF4-FFF2-40B4-BE49-F238E27FC236}">
                <a16:creationId xmlns:a16="http://schemas.microsoft.com/office/drawing/2014/main" id="{34779DE4-613D-470F-BEC7-FC7A89A3D497}"/>
              </a:ext>
            </a:extLst>
          </p:cNvPr>
          <p:cNvSpPr/>
          <p:nvPr/>
        </p:nvSpPr>
        <p:spPr>
          <a:xfrm>
            <a:off x="5918868" y="8305449"/>
            <a:ext cx="245958" cy="172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54020004-B891-4490-BC4C-9059B9EA5260}"/>
              </a:ext>
            </a:extLst>
          </p:cNvPr>
          <p:cNvSpPr/>
          <p:nvPr/>
        </p:nvSpPr>
        <p:spPr>
          <a:xfrm>
            <a:off x="5918868" y="8591602"/>
            <a:ext cx="245958" cy="172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TekstSylinder 73">
            <a:extLst>
              <a:ext uri="{FF2B5EF4-FFF2-40B4-BE49-F238E27FC236}">
                <a16:creationId xmlns:a16="http://schemas.microsoft.com/office/drawing/2014/main" id="{795439E4-2575-4A0C-ACE9-CD16A1E3F0B7}"/>
              </a:ext>
            </a:extLst>
          </p:cNvPr>
          <p:cNvSpPr txBox="1"/>
          <p:nvPr/>
        </p:nvSpPr>
        <p:spPr>
          <a:xfrm>
            <a:off x="6117069" y="8268655"/>
            <a:ext cx="6717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Antikodon</a:t>
            </a:r>
            <a:endParaRPr lang="nb-NO" sz="900" dirty="0"/>
          </a:p>
        </p:txBody>
      </p:sp>
      <p:sp>
        <p:nvSpPr>
          <p:cNvPr id="75" name="TekstSylinder 74">
            <a:extLst>
              <a:ext uri="{FF2B5EF4-FFF2-40B4-BE49-F238E27FC236}">
                <a16:creationId xmlns:a16="http://schemas.microsoft.com/office/drawing/2014/main" id="{A32FC2C8-6BE0-4558-BAAA-69DD1AB91FF9}"/>
              </a:ext>
            </a:extLst>
          </p:cNvPr>
          <p:cNvSpPr txBox="1"/>
          <p:nvPr/>
        </p:nvSpPr>
        <p:spPr>
          <a:xfrm>
            <a:off x="6048441" y="8692063"/>
            <a:ext cx="492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Kodon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08918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linjetegning&#10;&#10;Automatisk generert beskrivelse">
            <a:extLst>
              <a:ext uri="{FF2B5EF4-FFF2-40B4-BE49-F238E27FC236}">
                <a16:creationId xmlns:a16="http://schemas.microsoft.com/office/drawing/2014/main" id="{C570CCC8-410A-4ACE-8F49-BED59E27E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07834">
            <a:off x="2274520" y="2248656"/>
            <a:ext cx="6845342" cy="4889529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396247" y="363495"/>
            <a:ext cx="5902891" cy="531243"/>
          </a:xfrm>
        </p:spPr>
        <p:txBody>
          <a:bodyPr>
            <a:normAutofit fontScale="90000"/>
          </a:bodyPr>
          <a:lstStyle/>
          <a:p>
            <a:r>
              <a:rPr lang="nb-NO" dirty="0"/>
              <a:t>Lag en modell av proteinsyntesen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383572" y="1026854"/>
            <a:ext cx="4734037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</a:t>
            </a:r>
          </a:p>
          <a:p>
            <a:endParaRPr lang="nb-NO" sz="400" b="1" dirty="0"/>
          </a:p>
          <a:p>
            <a:r>
              <a:rPr lang="nb-NO" sz="1100" dirty="0"/>
              <a:t>Lag et program som trekker tilfeldig blant de fire nitrogenbasene, og gir en av dem som svar. Bruk dette til å lage en modell av et DNA-molekyl med de nitrogenbasene programmet bestemte. Denne modellen skal dere bruke for å dramatisere proteinsyntesen, mens dere filmer den.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320769" y="6239738"/>
            <a:ext cx="436760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  </a:t>
            </a:r>
            <a:r>
              <a:rPr lang="nb-NO" sz="1100" dirty="0"/>
              <a:t>Test programmet deres. Virker det som det skal? Lag så DNA-modellen utfra baserekkefølgen fra programmet, og andre deler dere trenger for å dramatisere proteinsyntesen.</a:t>
            </a:r>
          </a:p>
          <a:p>
            <a:endParaRPr lang="nb-NO" sz="400" b="1" dirty="0"/>
          </a:p>
          <a:p>
            <a:r>
              <a:rPr lang="nb-NO" sz="1100" b="1" dirty="0"/>
              <a:t>Fase 5: </a:t>
            </a:r>
            <a:r>
              <a:rPr lang="nb-NO" sz="1100" dirty="0"/>
              <a:t>Ta en testomgang på dramatiseringen av proteinsyntesen. Er det noe dere vil endre på?</a:t>
            </a:r>
          </a:p>
          <a:p>
            <a:endParaRPr lang="nb-NO" sz="400" dirty="0"/>
          </a:p>
          <a:p>
            <a:r>
              <a:rPr lang="nb-NO" sz="1100" b="1" dirty="0"/>
              <a:t>Fase 6</a:t>
            </a:r>
            <a:r>
              <a:rPr lang="nb-NO" sz="1100" dirty="0"/>
              <a:t>: Gå tilbake til de andre fasene for å gjøre eventuelle forbedringer.</a:t>
            </a:r>
          </a:p>
          <a:p>
            <a:endParaRPr lang="nb-NO" sz="400" dirty="0"/>
          </a:p>
          <a:p>
            <a:r>
              <a:rPr lang="nb-NO" sz="1100" b="1" dirty="0"/>
              <a:t>Fase 7</a:t>
            </a:r>
            <a:r>
              <a:rPr lang="nb-NO" sz="1100" dirty="0"/>
              <a:t>: Dokumentér det dere har gjort med film eller bilder med forklaringer, og vis fram resultatet for resten av klassen med en liten utstilling eller demonstrasjon.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380767" y="8093277"/>
            <a:ext cx="3958039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Ekstraoppgaver</a:t>
            </a:r>
          </a:p>
          <a:p>
            <a:endParaRPr lang="nb-NO" sz="400" dirty="0"/>
          </a:p>
          <a:p>
            <a:pPr marL="211019" indent="-211019">
              <a:buAutoNum type="arabicPeriod"/>
            </a:pPr>
            <a:r>
              <a:rPr lang="nb-NO" sz="1100" dirty="0"/>
              <a:t>Utvid programmet til å trekke 10 nitrogenbaser hver gang det kjører, og telle opp hvor mange det blir av hver base. </a:t>
            </a:r>
          </a:p>
          <a:p>
            <a:pPr marL="211019" indent="-211019">
              <a:buAutoNum type="arabicPeriod"/>
            </a:pPr>
            <a:r>
              <a:rPr lang="nb-NO" sz="1100" dirty="0"/>
              <a:t>Hvor mange prosent adenin er det i DNA-modellen deres? Kan dere få programmet til å regne det ut?</a:t>
            </a:r>
          </a:p>
          <a:p>
            <a:pPr marL="211019" indent="-211019">
              <a:buAutoNum type="arabicPeriod"/>
            </a:pPr>
            <a:r>
              <a:rPr lang="nb-NO" sz="1100" dirty="0"/>
              <a:t>Hva tror du skjer dersom det skjer en feil i proteinsyntesen, at en nitrogenbase blir byttet ut med en annen for eksempel?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20766" y="2129879"/>
            <a:ext cx="44536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Hvilke materialer skal dere bruke for å lage DNA-modellen? Hvordan skal dere få fram forskjellen på de ulike basene og de svake hydrogen-bindingene mellom baseparene? Hvordan skal stigebeina se ut?</a:t>
            </a:r>
            <a:endParaRPr lang="nb-NO" sz="1108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320767" y="2766792"/>
            <a:ext cx="427894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2 - Planlegging og idémyldring: </a:t>
            </a:r>
            <a:r>
              <a:rPr lang="nb-NO" sz="1100" dirty="0"/>
              <a:t>Det er viktig at dere er åpne for alle slags ideer og ikke er for kritiske, da kan morsomme forslag bli avfeid for tidlig. </a:t>
            </a:r>
          </a:p>
          <a:p>
            <a:endParaRPr lang="nb-NO" sz="400" dirty="0"/>
          </a:p>
          <a:p>
            <a:pPr marL="316528" indent="-316528">
              <a:buFont typeface="Arial" panose="020B0604020202020204" pitchFamily="34" charset="0"/>
              <a:buChar char="•"/>
            </a:pPr>
            <a:r>
              <a:rPr lang="nb-NO" sz="1100" dirty="0"/>
              <a:t>Tenk selv først, tegn gjerne skisser.</a:t>
            </a:r>
          </a:p>
          <a:p>
            <a:pPr marL="316528" indent="-316528">
              <a:buFont typeface="Arial" panose="020B0604020202020204" pitchFamily="34" charset="0"/>
              <a:buChar char="•"/>
            </a:pPr>
            <a:r>
              <a:rPr lang="nb-NO" sz="1100" dirty="0"/>
              <a:t>Forklar ideen din for de andre i gruppa. </a:t>
            </a:r>
          </a:p>
          <a:p>
            <a:pPr marL="316528" indent="-316528">
              <a:buFont typeface="Arial" panose="020B0604020202020204" pitchFamily="34" charset="0"/>
              <a:buChar char="•"/>
            </a:pPr>
            <a:r>
              <a:rPr lang="nb-NO" sz="1100" dirty="0"/>
              <a:t>Hele gruppa diskuterer de ulike ideene og lager en felles plan for DNA-modellen og proteinet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20768" y="4108524"/>
            <a:ext cx="45234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Lag et program som gir deg tilfeldige nitrogenbaser til DNA-modellen deres, se under for tips. Gjenta slik at genet har mellom 5 og 10 baser.</a:t>
            </a:r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EE58AEE5-6B8F-454E-B4A8-75343737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21442" y="9342330"/>
            <a:ext cx="1543050" cy="527403"/>
          </a:xfrm>
        </p:spPr>
        <p:txBody>
          <a:bodyPr/>
          <a:lstStyle/>
          <a:p>
            <a:fld id="{3B65D023-B7D1-43F8-AC2A-98DE09DCB290}" type="slidenum">
              <a:rPr lang="nb-NO" smtClean="0"/>
              <a:t>2</a:t>
            </a:fld>
            <a:endParaRPr lang="nb-NO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1EB9478-F383-4D0C-BD2B-831425EA379A}"/>
              </a:ext>
            </a:extLst>
          </p:cNvPr>
          <p:cNvSpPr/>
          <p:nvPr/>
        </p:nvSpPr>
        <p:spPr>
          <a:xfrm>
            <a:off x="396247" y="4616651"/>
            <a:ext cx="4013240" cy="1573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9B368887-FFF8-423B-8FC6-6BAD97C5B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81" y="5623566"/>
            <a:ext cx="1388992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CBD94A6A-1945-4242-90E7-8DFEDC961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631" y="5390538"/>
            <a:ext cx="1401893" cy="13760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652F496B-96A4-49E0-8A59-8469D1C7D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1045" y="5384088"/>
            <a:ext cx="963264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CE6E55A9-BC41-4C5F-9EC0-600EFE2D69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195" y="5384088"/>
            <a:ext cx="739649" cy="1505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CD2415E6-4485-456D-AD31-56D1E14033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6235" y="5623946"/>
            <a:ext cx="1118074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6F2631DB-B907-4289-B859-50D2D95A9B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3436" y="5869078"/>
            <a:ext cx="1100873" cy="1591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6560E239-ACD9-48ED-9DFB-4604F18997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195" y="5619266"/>
            <a:ext cx="743949" cy="1634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9" name="Bilde 28">
            <a:extLst>
              <a:ext uri="{FF2B5EF4-FFF2-40B4-BE49-F238E27FC236}">
                <a16:creationId xmlns:a16="http://schemas.microsoft.com/office/drawing/2014/main" id="{3926118F-E035-4B95-A91A-F1585E0B1E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0767" y="5865993"/>
            <a:ext cx="369824" cy="1677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7C50D0FC-26AB-4C6E-9C5F-32C7C6A9DA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8195" y="5873379"/>
            <a:ext cx="739649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ACC4946A-136F-4530-9D05-E1AF31FCCD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3081" y="5869078"/>
            <a:ext cx="759182" cy="1591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46A754C-38CA-4C95-BA3E-7BB1B2772FF6}"/>
              </a:ext>
            </a:extLst>
          </p:cNvPr>
          <p:cNvSpPr txBox="1"/>
          <p:nvPr/>
        </p:nvSpPr>
        <p:spPr>
          <a:xfrm>
            <a:off x="426630" y="4636800"/>
            <a:ext cx="354962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Puslespill-programmering</a:t>
            </a:r>
          </a:p>
          <a:p>
            <a:endParaRPr lang="nb-NO" sz="400" dirty="0"/>
          </a:p>
          <a:p>
            <a:r>
              <a:rPr lang="nb-NO" sz="1100" dirty="0"/>
              <a:t>Bruk disse kodelinjene for å lage et program som simulerer trekkingen av en nitrogenbase og skriver den på skjermen.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AA7D0BFC-CD85-4B9F-8E16-675E3207945E}"/>
              </a:ext>
            </a:extLst>
          </p:cNvPr>
          <p:cNvSpPr txBox="1"/>
          <p:nvPr/>
        </p:nvSpPr>
        <p:spPr>
          <a:xfrm>
            <a:off x="388601" y="8093277"/>
            <a:ext cx="1812842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Diskusjonsoppgaver</a:t>
            </a:r>
          </a:p>
          <a:p>
            <a:endParaRPr lang="nb-NO" altLang="nb-NO" sz="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 er en mutasjon – og hvilke forskjellige typer mutasjoner finnes?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Hvorfor er mutasjoner en forutsetning for evolusjon?</a:t>
            </a:r>
          </a:p>
        </p:txBody>
      </p:sp>
    </p:spTree>
    <p:extLst>
      <p:ext uri="{BB962C8B-B14F-4D97-AF65-F5344CB8AC3E}">
        <p14:creationId xmlns:p14="http://schemas.microsoft.com/office/powerpoint/2010/main" val="2932148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886</Words>
  <Application>Microsoft Office PowerPoint</Application>
  <PresentationFormat>A4 (210 x 297 mm)</PresentationFormat>
  <Paragraphs>54</Paragraphs>
  <Slides>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4: DNA, gener og proteinsyntesen</vt:lpstr>
      <vt:lpstr>Lag en modell av proteinsyntesen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4: DNA, gener og proteinsyntesen</dc:title>
  <dc:creator>Ellen Egeland Flø</dc:creator>
  <cp:lastModifiedBy>Ellen Egeland Flø</cp:lastModifiedBy>
  <cp:revision>1</cp:revision>
  <dcterms:created xsi:type="dcterms:W3CDTF">2022-02-22T11:40:19Z</dcterms:created>
  <dcterms:modified xsi:type="dcterms:W3CDTF">2022-02-22T11:41:32Z</dcterms:modified>
</cp:coreProperties>
</file>