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430" r:id="rId2"/>
    <p:sldId id="419"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2C54F-0A83-43F1-8DD8-124EC8FAB1A7}" type="datetimeFigureOut">
              <a:rPr lang="nb-NO" smtClean="0"/>
              <a:t>22.02.2022</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EB3CF-87CA-499D-AE6F-EC47CD99312E}" type="slidenum">
              <a:rPr lang="nb-NO" smtClean="0"/>
              <a:t>‹#›</a:t>
            </a:fld>
            <a:endParaRPr lang="nb-NO"/>
          </a:p>
        </p:txBody>
      </p:sp>
    </p:spTree>
    <p:extLst>
      <p:ext uri="{BB962C8B-B14F-4D97-AF65-F5344CB8AC3E}">
        <p14:creationId xmlns:p14="http://schemas.microsoft.com/office/powerpoint/2010/main" val="46837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2576773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269043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64815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6433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DA7ECFC-8CCF-488B-9696-5239838810F9}" type="datetimeFigureOut">
              <a:rPr lang="nb-NO" smtClean="0"/>
              <a:t>22.02.2022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5251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FDA7ECFC-8CCF-488B-9696-5239838810F9}" type="datetimeFigureOut">
              <a:rPr lang="nb-NO" smtClean="0"/>
              <a:t>22.02.2022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719643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A7ECFC-8CCF-488B-9696-5239838810F9}" type="datetimeFigureOut">
              <a:rPr lang="nb-NO" smtClean="0"/>
              <a:t>22.02.2022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354377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82861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DA7ECFC-8CCF-488B-9696-5239838810F9}"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1119662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943618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DA7ECFC-8CCF-488B-9696-5239838810F9}"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BE13F07-3811-4896-9442-9AD2B652E44D}" type="slidenum">
              <a:rPr lang="nb-NO" smtClean="0"/>
              <a:t>‹#›</a:t>
            </a:fld>
            <a:endParaRPr lang="nb-NO"/>
          </a:p>
        </p:txBody>
      </p:sp>
    </p:spTree>
    <p:extLst>
      <p:ext uri="{BB962C8B-B14F-4D97-AF65-F5344CB8AC3E}">
        <p14:creationId xmlns:p14="http://schemas.microsoft.com/office/powerpoint/2010/main" val="318363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DA7ECFC-8CCF-488B-9696-5239838810F9}" type="datetimeFigureOut">
              <a:rPr lang="nb-NO" smtClean="0"/>
              <a:t>22.02.2022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BE13F07-3811-4896-9442-9AD2B652E44D}" type="slidenum">
              <a:rPr lang="nb-NO" smtClean="0"/>
              <a:t>‹#›</a:t>
            </a:fld>
            <a:endParaRPr lang="nb-NO"/>
          </a:p>
        </p:txBody>
      </p:sp>
    </p:spTree>
    <p:extLst>
      <p:ext uri="{BB962C8B-B14F-4D97-AF65-F5344CB8AC3E}">
        <p14:creationId xmlns:p14="http://schemas.microsoft.com/office/powerpoint/2010/main" val="1445459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FE44B184-D689-4295-97FB-2CE27D8ECB3F}"/>
              </a:ext>
            </a:extLst>
          </p:cNvPr>
          <p:cNvSpPr txBox="1">
            <a:spLocks/>
          </p:cNvSpPr>
          <p:nvPr/>
        </p:nvSpPr>
        <p:spPr>
          <a:xfrm>
            <a:off x="348134" y="222904"/>
            <a:ext cx="5915025" cy="761393"/>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Opplegg 3 – Arv og evolusjon </a:t>
            </a:r>
          </a:p>
        </p:txBody>
      </p:sp>
      <p:sp>
        <p:nvSpPr>
          <p:cNvPr id="11" name="TekstSylinder 10">
            <a:extLst>
              <a:ext uri="{FF2B5EF4-FFF2-40B4-BE49-F238E27FC236}">
                <a16:creationId xmlns:a16="http://schemas.microsoft.com/office/drawing/2014/main" id="{0D0E0F3B-E798-4B34-B8A5-81FC0478E426}"/>
              </a:ext>
            </a:extLst>
          </p:cNvPr>
          <p:cNvSpPr txBox="1"/>
          <p:nvPr/>
        </p:nvSpPr>
        <p:spPr>
          <a:xfrm>
            <a:off x="306945" y="5529835"/>
            <a:ext cx="2696009" cy="369332"/>
          </a:xfrm>
          <a:prstGeom prst="rect">
            <a:avLst/>
          </a:prstGeom>
          <a:noFill/>
        </p:spPr>
        <p:txBody>
          <a:bodyPr wrap="square" rtlCol="0">
            <a:spAutoFit/>
          </a:bodyPr>
          <a:lstStyle/>
          <a:p>
            <a:r>
              <a:rPr lang="nb-NO" dirty="0"/>
              <a:t>Evolusjonsteorien</a:t>
            </a:r>
          </a:p>
        </p:txBody>
      </p:sp>
      <p:sp>
        <p:nvSpPr>
          <p:cNvPr id="13" name="TekstSylinder 12">
            <a:extLst>
              <a:ext uri="{FF2B5EF4-FFF2-40B4-BE49-F238E27FC236}">
                <a16:creationId xmlns:a16="http://schemas.microsoft.com/office/drawing/2014/main" id="{3F5CCA7F-EB9C-4D6C-83C1-1226FB75B4DB}"/>
              </a:ext>
            </a:extLst>
          </p:cNvPr>
          <p:cNvSpPr txBox="1"/>
          <p:nvPr/>
        </p:nvSpPr>
        <p:spPr>
          <a:xfrm>
            <a:off x="4280149" y="8434361"/>
            <a:ext cx="1918157" cy="1061829"/>
          </a:xfrm>
          <a:prstGeom prst="rect">
            <a:avLst/>
          </a:prstGeom>
          <a:noFill/>
          <a:ln>
            <a:solidFill>
              <a:schemeClr val="tx1"/>
            </a:solidFill>
          </a:ln>
        </p:spPr>
        <p:txBody>
          <a:bodyPr wrap="square" rtlCol="0">
            <a:spAutoFit/>
          </a:bodyPr>
          <a:lstStyle/>
          <a:p>
            <a:r>
              <a:rPr lang="nb-NO" sz="1100" b="1" dirty="0"/>
              <a:t>Snakk om</a:t>
            </a:r>
          </a:p>
          <a:p>
            <a:endParaRPr lang="nb-NO" sz="400" dirty="0"/>
          </a:p>
          <a:p>
            <a:r>
              <a:rPr lang="nb-NO" sz="1100" dirty="0"/>
              <a:t>Hva har klimaendringer med evolusjonsteori å gjøre?</a:t>
            </a:r>
          </a:p>
          <a:p>
            <a:endParaRPr lang="nb-NO" sz="400" dirty="0"/>
          </a:p>
          <a:p>
            <a:r>
              <a:rPr lang="nb-NO" sz="1100" dirty="0"/>
              <a:t>Hvordan kan forskjellige arter tilpasse seg klimaendringene?</a:t>
            </a:r>
          </a:p>
        </p:txBody>
      </p:sp>
      <p:sp>
        <p:nvSpPr>
          <p:cNvPr id="17" name="TekstSylinder 16">
            <a:extLst>
              <a:ext uri="{FF2B5EF4-FFF2-40B4-BE49-F238E27FC236}">
                <a16:creationId xmlns:a16="http://schemas.microsoft.com/office/drawing/2014/main" id="{ED9BDE90-DDED-49CD-8AEC-D7417AC3160D}"/>
              </a:ext>
            </a:extLst>
          </p:cNvPr>
          <p:cNvSpPr txBox="1"/>
          <p:nvPr/>
        </p:nvSpPr>
        <p:spPr>
          <a:xfrm>
            <a:off x="306945" y="5899167"/>
            <a:ext cx="3695448" cy="1508105"/>
          </a:xfrm>
          <a:prstGeom prst="rect">
            <a:avLst/>
          </a:prstGeom>
          <a:noFill/>
        </p:spPr>
        <p:txBody>
          <a:bodyPr wrap="square" rtlCol="0">
            <a:spAutoFit/>
          </a:bodyPr>
          <a:lstStyle/>
          <a:p>
            <a:r>
              <a:rPr lang="nb-NO" sz="1100" dirty="0"/>
              <a:t>I 1836 kom Charles Darwin hjem fra en jordomseiling med skipet Beagle. På turen hadde de besøkt Galapagosøyene, en øygruppe som tilhører Ecuador i Sør-Amerika. Darwin observerte dyrelivet på øyene og la merke til at finkene på forskjellige øyer hadde ulike nebb. Dette kom til å bli en viktig observasjon i hans arbeid med evolusjonsteorien.</a:t>
            </a:r>
          </a:p>
          <a:p>
            <a:endParaRPr lang="nb-NO" sz="400" dirty="0"/>
          </a:p>
          <a:p>
            <a:r>
              <a:rPr lang="nb-NO" sz="1100" dirty="0"/>
              <a:t>Grunnen til at finkene hadde ulike nebb, var at de forskjellige øyene hadde tilgang til forskjellig mat for finkene. Finkene</a:t>
            </a:r>
          </a:p>
        </p:txBody>
      </p:sp>
      <p:sp>
        <p:nvSpPr>
          <p:cNvPr id="20" name="TekstSylinder 19">
            <a:extLst>
              <a:ext uri="{FF2B5EF4-FFF2-40B4-BE49-F238E27FC236}">
                <a16:creationId xmlns:a16="http://schemas.microsoft.com/office/drawing/2014/main" id="{20AC7FD0-16E4-40C9-BE92-0AEF721D183E}"/>
              </a:ext>
            </a:extLst>
          </p:cNvPr>
          <p:cNvSpPr txBox="1"/>
          <p:nvPr/>
        </p:nvSpPr>
        <p:spPr>
          <a:xfrm>
            <a:off x="306945" y="7307770"/>
            <a:ext cx="6007014" cy="1169551"/>
          </a:xfrm>
          <a:prstGeom prst="rect">
            <a:avLst/>
          </a:prstGeom>
          <a:noFill/>
        </p:spPr>
        <p:txBody>
          <a:bodyPr wrap="square" rtlCol="0">
            <a:spAutoFit/>
          </a:bodyPr>
          <a:lstStyle/>
          <a:p>
            <a:r>
              <a:rPr lang="nb-NO" sz="1100" dirty="0"/>
              <a:t>hadde litt forskjellige nebb når de ble klekket, og de finkene som hadde nebb som gjorde det enkelt å spise den maten det var størst tilgang til, ville også overleve lengst når det ble konkurranse om maten.</a:t>
            </a:r>
          </a:p>
          <a:p>
            <a:endParaRPr lang="nb-NO" sz="400" dirty="0"/>
          </a:p>
          <a:p>
            <a:r>
              <a:rPr lang="nb-NO" sz="1100" dirty="0"/>
              <a:t>De finkene som overlevde lengst, var også de som fikk flest etterkommere. Over tid ville denne gradvise endringen føre til at det levde forskjellige typer finker på forskjellige øyer. Siden øyene hadde tilgang på forskjellige typer mat, ville det bare være den finketypen med nebb tilpasset akkurat den tilgjengelige maten, som levde på hver øy.  </a:t>
            </a:r>
          </a:p>
        </p:txBody>
      </p:sp>
      <p:sp>
        <p:nvSpPr>
          <p:cNvPr id="21" name="TekstSylinder 20">
            <a:extLst>
              <a:ext uri="{FF2B5EF4-FFF2-40B4-BE49-F238E27FC236}">
                <a16:creationId xmlns:a16="http://schemas.microsoft.com/office/drawing/2014/main" id="{C99A1E62-A6A4-421B-B9A3-ED1EC8C4B79E}"/>
              </a:ext>
            </a:extLst>
          </p:cNvPr>
          <p:cNvSpPr txBox="1"/>
          <p:nvPr/>
        </p:nvSpPr>
        <p:spPr>
          <a:xfrm>
            <a:off x="306945" y="8444852"/>
            <a:ext cx="3841520" cy="1107996"/>
          </a:xfrm>
          <a:prstGeom prst="rect">
            <a:avLst/>
          </a:prstGeom>
          <a:noFill/>
        </p:spPr>
        <p:txBody>
          <a:bodyPr wrap="square" rtlCol="0">
            <a:spAutoFit/>
          </a:bodyPr>
          <a:lstStyle/>
          <a:p>
            <a:r>
              <a:rPr lang="nb-NO" sz="1100" dirty="0"/>
              <a:t>Det at den arten eller varianten av en art som er best tilpasset omgivelsene sine (skaffe seg mat, ly, få mange avkom o.l.), vil bli dominerende, er en viktig del av evolusjonsteorien. En art vil på den måten utvikle seg på en slik måte at den er tilpasset sine omgivelser. Siden dette kan gjøres på utrolig mange forskjellige måter, har vi stor variasjon blant de forskjellige artene.</a:t>
            </a:r>
          </a:p>
        </p:txBody>
      </p:sp>
      <p:sp>
        <p:nvSpPr>
          <p:cNvPr id="2" name="Plassholder for lysbildenummer 1">
            <a:extLst>
              <a:ext uri="{FF2B5EF4-FFF2-40B4-BE49-F238E27FC236}">
                <a16:creationId xmlns:a16="http://schemas.microsoft.com/office/drawing/2014/main" id="{2CBEC6A1-7B35-4504-84DF-9FB0709E43F3}"/>
              </a:ext>
            </a:extLst>
          </p:cNvPr>
          <p:cNvSpPr>
            <a:spLocks noGrp="1"/>
          </p:cNvSpPr>
          <p:nvPr>
            <p:ph type="sldNum" sz="quarter" idx="12"/>
          </p:nvPr>
        </p:nvSpPr>
        <p:spPr>
          <a:xfrm>
            <a:off x="4894263" y="9145602"/>
            <a:ext cx="1543050" cy="527403"/>
          </a:xfrm>
        </p:spPr>
        <p:txBody>
          <a:bodyPr/>
          <a:lstStyle/>
          <a:p>
            <a:fld id="{8BCDA449-1FD9-4B7A-9E85-B244E6DC9C56}" type="slidenum">
              <a:rPr lang="nb-NO" smtClean="0"/>
              <a:t>1</a:t>
            </a:fld>
            <a:endParaRPr lang="nb-NO"/>
          </a:p>
        </p:txBody>
      </p:sp>
      <p:pic>
        <p:nvPicPr>
          <p:cNvPr id="14" name="Bilde 13">
            <a:extLst>
              <a:ext uri="{FF2B5EF4-FFF2-40B4-BE49-F238E27FC236}">
                <a16:creationId xmlns:a16="http://schemas.microsoft.com/office/drawing/2014/main" id="{28C307DA-273A-448D-81D1-B01052A0F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6958" y="5658974"/>
            <a:ext cx="1951348" cy="1637462"/>
          </a:xfrm>
          <a:prstGeom prst="rect">
            <a:avLst/>
          </a:prstGeom>
        </p:spPr>
      </p:pic>
      <p:sp>
        <p:nvSpPr>
          <p:cNvPr id="22" name="Rektangel 21">
            <a:extLst>
              <a:ext uri="{FF2B5EF4-FFF2-40B4-BE49-F238E27FC236}">
                <a16:creationId xmlns:a16="http://schemas.microsoft.com/office/drawing/2014/main" id="{35AC6C51-35A0-47CD-B56D-337E90F1CB7F}"/>
              </a:ext>
            </a:extLst>
          </p:cNvPr>
          <p:cNvSpPr/>
          <p:nvPr/>
        </p:nvSpPr>
        <p:spPr>
          <a:xfrm>
            <a:off x="4962519" y="6781462"/>
            <a:ext cx="335665" cy="121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Frø</a:t>
            </a:r>
          </a:p>
        </p:txBody>
      </p:sp>
      <p:sp>
        <p:nvSpPr>
          <p:cNvPr id="23" name="Rektangel 22">
            <a:extLst>
              <a:ext uri="{FF2B5EF4-FFF2-40B4-BE49-F238E27FC236}">
                <a16:creationId xmlns:a16="http://schemas.microsoft.com/office/drawing/2014/main" id="{C57101FB-ABD8-4B40-AD2E-84707F91109E}"/>
              </a:ext>
            </a:extLst>
          </p:cNvPr>
          <p:cNvSpPr/>
          <p:nvPr/>
        </p:nvSpPr>
        <p:spPr>
          <a:xfrm>
            <a:off x="4304697" y="7186047"/>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Insekter</a:t>
            </a:r>
          </a:p>
        </p:txBody>
      </p:sp>
      <p:sp>
        <p:nvSpPr>
          <p:cNvPr id="24" name="Rektangel 23">
            <a:extLst>
              <a:ext uri="{FF2B5EF4-FFF2-40B4-BE49-F238E27FC236}">
                <a16:creationId xmlns:a16="http://schemas.microsoft.com/office/drawing/2014/main" id="{931DB730-D661-4BB3-AB61-C25FA8DB5CB3}"/>
              </a:ext>
            </a:extLst>
          </p:cNvPr>
          <p:cNvSpPr/>
          <p:nvPr/>
        </p:nvSpPr>
        <p:spPr>
          <a:xfrm>
            <a:off x="5617754" y="6549562"/>
            <a:ext cx="576804" cy="259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Knopper og frukt</a:t>
            </a:r>
          </a:p>
        </p:txBody>
      </p:sp>
      <p:sp>
        <p:nvSpPr>
          <p:cNvPr id="25" name="Rektangel 24">
            <a:extLst>
              <a:ext uri="{FF2B5EF4-FFF2-40B4-BE49-F238E27FC236}">
                <a16:creationId xmlns:a16="http://schemas.microsoft.com/office/drawing/2014/main" id="{443939A4-2055-46AB-9091-A3EF4A5A08D8}"/>
              </a:ext>
            </a:extLst>
          </p:cNvPr>
          <p:cNvSpPr/>
          <p:nvPr/>
        </p:nvSpPr>
        <p:spPr>
          <a:xfrm>
            <a:off x="4655307" y="6013503"/>
            <a:ext cx="950087" cy="236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Verktøybrukende fink</a:t>
            </a:r>
          </a:p>
        </p:txBody>
      </p:sp>
      <p:sp>
        <p:nvSpPr>
          <p:cNvPr id="26" name="Rektangel 25">
            <a:extLst>
              <a:ext uri="{FF2B5EF4-FFF2-40B4-BE49-F238E27FC236}">
                <a16:creationId xmlns:a16="http://schemas.microsoft.com/office/drawing/2014/main" id="{E79C7CF7-DA2B-4728-A238-F41A5CCE583B}"/>
              </a:ext>
            </a:extLst>
          </p:cNvPr>
          <p:cNvSpPr/>
          <p:nvPr/>
        </p:nvSpPr>
        <p:spPr>
          <a:xfrm>
            <a:off x="4186529" y="6525102"/>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Blader</a:t>
            </a:r>
          </a:p>
        </p:txBody>
      </p:sp>
      <p:sp>
        <p:nvSpPr>
          <p:cNvPr id="27" name="Rektangel 26">
            <a:extLst>
              <a:ext uri="{FF2B5EF4-FFF2-40B4-BE49-F238E27FC236}">
                <a16:creationId xmlns:a16="http://schemas.microsoft.com/office/drawing/2014/main" id="{4CC53A21-33A4-4EC6-BEF8-6D6F3FB70E47}"/>
              </a:ext>
            </a:extLst>
          </p:cNvPr>
          <p:cNvSpPr/>
          <p:nvPr/>
        </p:nvSpPr>
        <p:spPr>
          <a:xfrm>
            <a:off x="5239227" y="7191527"/>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Larver</a:t>
            </a:r>
          </a:p>
        </p:txBody>
      </p:sp>
      <p:sp>
        <p:nvSpPr>
          <p:cNvPr id="28" name="TekstSylinder 27">
            <a:extLst>
              <a:ext uri="{FF2B5EF4-FFF2-40B4-BE49-F238E27FC236}">
                <a16:creationId xmlns:a16="http://schemas.microsoft.com/office/drawing/2014/main" id="{3686B31C-3496-4380-859C-BF0361AB99C3}"/>
              </a:ext>
            </a:extLst>
          </p:cNvPr>
          <p:cNvSpPr txBox="1"/>
          <p:nvPr/>
        </p:nvSpPr>
        <p:spPr>
          <a:xfrm>
            <a:off x="306945" y="962328"/>
            <a:ext cx="5938412" cy="3093154"/>
          </a:xfrm>
          <a:prstGeom prst="rect">
            <a:avLst/>
          </a:prstGeom>
          <a:noFill/>
        </p:spPr>
        <p:txBody>
          <a:bodyPr wrap="square" rtlCol="0">
            <a:spAutoFit/>
          </a:bodyPr>
          <a:lstStyle/>
          <a:p>
            <a:r>
              <a:rPr lang="nb-NO" sz="1100" dirty="0"/>
              <a:t>Gregor Mendel var en østerriksk munk og vitenskapsmann som levde på 1800-tallet. Han kryssa gule og grønne erteplanter med hverandre til han fant ut hvilke gener de hadde. Når han kryssa en gul med en grønn erteplante, ble alle avkom gule. Det som var spesielt, var at dersom han kryssa disse gule avkommene med hverandre, så ble ¼ av deres avkom grønne igjen. Dette kunne forklares ved hjelp av gener. Hver erteplante har to varianter av et «</a:t>
            </a:r>
            <a:r>
              <a:rPr lang="nb-NO" sz="1100" dirty="0" err="1"/>
              <a:t>fargegen</a:t>
            </a:r>
            <a:r>
              <a:rPr lang="nb-NO" sz="1100" dirty="0"/>
              <a:t>» som bestemmer fargen til ertene. De to variantene av genet er enten G eller g. De store G-ene står for «gult gen» og de små g-ene står for «grønt gen». Der det er en av hver genvariant vil ertene bli gule da G-genet dominerer over g-genet og vinner med sin farge, mens grønne erter har </a:t>
            </a:r>
            <a:r>
              <a:rPr lang="nb-NO" sz="1100" dirty="0" err="1"/>
              <a:t>gg</a:t>
            </a:r>
            <a:r>
              <a:rPr lang="nb-NO" sz="1100" dirty="0"/>
              <a:t> og gule erter har enten </a:t>
            </a:r>
            <a:r>
              <a:rPr lang="nb-NO" sz="1100" dirty="0" err="1"/>
              <a:t>Gg</a:t>
            </a:r>
            <a:r>
              <a:rPr lang="nb-NO" sz="1100" dirty="0"/>
              <a:t>- eller GG-gener.</a:t>
            </a:r>
          </a:p>
          <a:p>
            <a:endParaRPr lang="nb-NO" sz="400" dirty="0"/>
          </a:p>
          <a:p>
            <a:r>
              <a:rPr lang="nb-NO" sz="1100" dirty="0"/>
              <a:t>Hvis vi har erter med </a:t>
            </a:r>
            <a:r>
              <a:rPr lang="nb-NO" sz="1100" dirty="0" err="1"/>
              <a:t>Gg</a:t>
            </a:r>
            <a:r>
              <a:rPr lang="nb-NO" sz="1100" dirty="0"/>
              <a:t>-gener, vil hver kjønnscelle til plantene inneholde enten G-genvarianten eller g-genvarianten, siden kjønnsceller bare har halvparten av genene til vanlige celler, slik at de kan kombineres med en annen kjønnscelle og danne en vanlig celle.</a:t>
            </a:r>
          </a:p>
          <a:p>
            <a:endParaRPr lang="nb-NO" sz="400" dirty="0"/>
          </a:p>
          <a:p>
            <a:r>
              <a:rPr lang="nb-NO" sz="1100" dirty="0"/>
              <a:t>I disse genene kan det oppstå forandringer spontant, og dette kalles mutasjoner. De fleste mutasjoner er negative for cellene. I noen få tilfeller, derimot, kan det oppstå en ny positiv egenskap hos avkommet. Den nye egenskapen kan gjøre at avkommet blir enda bedre tilpasset området der den lever. Det kan igjen føre til at dette individet får mange avkom selv, som også har denne egenskapen. Slik forplanter den seg videre til de aller fleste individene i området har denne egenskapen etter lang nok tid, og vi kan få evolusjon av nye arter. </a:t>
            </a:r>
          </a:p>
        </p:txBody>
      </p:sp>
      <p:sp>
        <p:nvSpPr>
          <p:cNvPr id="29" name="TekstSylinder 28">
            <a:extLst>
              <a:ext uri="{FF2B5EF4-FFF2-40B4-BE49-F238E27FC236}">
                <a16:creationId xmlns:a16="http://schemas.microsoft.com/office/drawing/2014/main" id="{C66DBD56-2318-4037-89F0-CD09E052A464}"/>
              </a:ext>
            </a:extLst>
          </p:cNvPr>
          <p:cNvSpPr txBox="1"/>
          <p:nvPr/>
        </p:nvSpPr>
        <p:spPr>
          <a:xfrm>
            <a:off x="359954" y="4132176"/>
            <a:ext cx="6138092" cy="1338828"/>
          </a:xfrm>
          <a:prstGeom prst="rect">
            <a:avLst/>
          </a:prstGeom>
          <a:noFill/>
          <a:ln>
            <a:solidFill>
              <a:schemeClr val="tx1"/>
            </a:solidFill>
          </a:ln>
        </p:spPr>
        <p:txBody>
          <a:bodyPr wrap="square" rtlCol="0">
            <a:spAutoFit/>
          </a:bodyPr>
          <a:lstStyle/>
          <a:p>
            <a:pPr lvl="0"/>
            <a:r>
              <a:rPr lang="nb-NO" sz="1100" b="1" dirty="0"/>
              <a:t>Ordforklaring med eksempler</a:t>
            </a:r>
          </a:p>
          <a:p>
            <a:pPr lvl="0"/>
            <a:endParaRPr lang="nb-NO" sz="400" b="1" dirty="0"/>
          </a:p>
          <a:p>
            <a:pPr lvl="0"/>
            <a:r>
              <a:rPr lang="nb-NO" sz="1100" b="1" dirty="0"/>
              <a:t>Dominant: </a:t>
            </a:r>
            <a:r>
              <a:rPr lang="nb-NO" sz="1100" dirty="0"/>
              <a:t>En utgave av et gen som dominerer over recessive gener – G. </a:t>
            </a:r>
          </a:p>
          <a:p>
            <a:pPr lvl="0"/>
            <a:r>
              <a:rPr lang="nb-NO" sz="1100" b="1" dirty="0"/>
              <a:t>Recessiv:</a:t>
            </a:r>
            <a:r>
              <a:rPr lang="nb-NO" sz="1100" dirty="0"/>
              <a:t> Det genet som er «svakere» og gir etter for det dominante – g.</a:t>
            </a:r>
          </a:p>
          <a:p>
            <a:pPr lvl="0"/>
            <a:r>
              <a:rPr lang="nb-NO" sz="1100" b="1" dirty="0"/>
              <a:t>Genotype:</a:t>
            </a:r>
            <a:r>
              <a:rPr lang="nb-NO" sz="1100" dirty="0"/>
              <a:t> Den genetiske sammensetningen av en organisme – </a:t>
            </a:r>
            <a:r>
              <a:rPr lang="nb-NO" sz="1100" dirty="0" err="1"/>
              <a:t>gg</a:t>
            </a:r>
            <a:r>
              <a:rPr lang="nb-NO" sz="1100" dirty="0"/>
              <a:t>, GG, </a:t>
            </a:r>
            <a:r>
              <a:rPr lang="nb-NO" sz="1100" dirty="0" err="1"/>
              <a:t>gG</a:t>
            </a:r>
            <a:r>
              <a:rPr lang="nb-NO" sz="1100" dirty="0"/>
              <a:t> eller Gg. </a:t>
            </a:r>
          </a:p>
          <a:p>
            <a:pPr lvl="0"/>
            <a:r>
              <a:rPr lang="nb-NO" sz="1100" b="1" dirty="0"/>
              <a:t>Fenotype:</a:t>
            </a:r>
            <a:r>
              <a:rPr lang="nb-NO" sz="1100" dirty="0"/>
              <a:t> Den egenskapen eller kjennetegnet man faktisk ser hos et individ – gulfarge eller grønnfarge.</a:t>
            </a:r>
          </a:p>
          <a:p>
            <a:pPr lvl="0"/>
            <a:r>
              <a:rPr lang="nb-NO" sz="1100" b="1" dirty="0"/>
              <a:t>Homozygot:</a:t>
            </a:r>
            <a:r>
              <a:rPr lang="nb-NO" sz="1100" dirty="0"/>
              <a:t> To like gentyper i et gen. Enten to dominante eller to recessive – GG eller gg. </a:t>
            </a:r>
          </a:p>
          <a:p>
            <a:pPr lvl="0"/>
            <a:r>
              <a:rPr lang="nb-NO" sz="1100" b="1" dirty="0"/>
              <a:t>Heterozygot:</a:t>
            </a:r>
            <a:r>
              <a:rPr lang="nb-NO" sz="1100" dirty="0"/>
              <a:t> Celle/organisme med to ulike varianter av et gen – </a:t>
            </a:r>
            <a:r>
              <a:rPr lang="nb-NO" sz="1100" dirty="0" err="1"/>
              <a:t>Gg</a:t>
            </a:r>
            <a:r>
              <a:rPr lang="nb-NO" sz="1100" dirty="0"/>
              <a:t> eller </a:t>
            </a:r>
            <a:r>
              <a:rPr lang="nb-NO" sz="1100" dirty="0" err="1"/>
              <a:t>gG.</a:t>
            </a:r>
            <a:endParaRPr lang="nb-NO" sz="1100" dirty="0"/>
          </a:p>
        </p:txBody>
      </p:sp>
      <p:pic>
        <p:nvPicPr>
          <p:cNvPr id="5" name="Bilde 4">
            <a:extLst>
              <a:ext uri="{FF2B5EF4-FFF2-40B4-BE49-F238E27FC236}">
                <a16:creationId xmlns:a16="http://schemas.microsoft.com/office/drawing/2014/main" id="{6BADCDD5-D7FE-4419-9502-1D8617E9F514}"/>
              </a:ext>
            </a:extLst>
          </p:cNvPr>
          <p:cNvPicPr>
            <a:picLocks noChangeAspect="1"/>
          </p:cNvPicPr>
          <p:nvPr/>
        </p:nvPicPr>
        <p:blipFill>
          <a:blip r:embed="rId3"/>
          <a:stretch>
            <a:fillRect/>
          </a:stretch>
        </p:blipFill>
        <p:spPr>
          <a:xfrm>
            <a:off x="6197164" y="1483905"/>
            <a:ext cx="531701" cy="502849"/>
          </a:xfrm>
          <a:prstGeom prst="rect">
            <a:avLst/>
          </a:prstGeom>
        </p:spPr>
      </p:pic>
      <p:pic>
        <p:nvPicPr>
          <p:cNvPr id="7" name="Bilde 6">
            <a:extLst>
              <a:ext uri="{FF2B5EF4-FFF2-40B4-BE49-F238E27FC236}">
                <a16:creationId xmlns:a16="http://schemas.microsoft.com/office/drawing/2014/main" id="{686D5C80-240E-48DD-AC03-7CE3F1FBA037}"/>
              </a:ext>
            </a:extLst>
          </p:cNvPr>
          <p:cNvPicPr>
            <a:picLocks noChangeAspect="1"/>
          </p:cNvPicPr>
          <p:nvPr/>
        </p:nvPicPr>
        <p:blipFill>
          <a:blip r:embed="rId4"/>
          <a:stretch>
            <a:fillRect/>
          </a:stretch>
        </p:blipFill>
        <p:spPr>
          <a:xfrm>
            <a:off x="6170903" y="952818"/>
            <a:ext cx="548188" cy="511093"/>
          </a:xfrm>
          <a:prstGeom prst="rect">
            <a:avLst/>
          </a:prstGeom>
        </p:spPr>
      </p:pic>
      <p:pic>
        <p:nvPicPr>
          <p:cNvPr id="9" name="Bilde 8">
            <a:extLst>
              <a:ext uri="{FF2B5EF4-FFF2-40B4-BE49-F238E27FC236}">
                <a16:creationId xmlns:a16="http://schemas.microsoft.com/office/drawing/2014/main" id="{F75BEC16-173E-45A3-B744-7F4991F315A6}"/>
              </a:ext>
            </a:extLst>
          </p:cNvPr>
          <p:cNvPicPr>
            <a:picLocks noChangeAspect="1"/>
          </p:cNvPicPr>
          <p:nvPr/>
        </p:nvPicPr>
        <p:blipFill>
          <a:blip r:embed="rId5"/>
          <a:stretch>
            <a:fillRect/>
          </a:stretch>
        </p:blipFill>
        <p:spPr>
          <a:xfrm>
            <a:off x="6186859" y="2022116"/>
            <a:ext cx="552310" cy="506971"/>
          </a:xfrm>
          <a:prstGeom prst="rect">
            <a:avLst/>
          </a:prstGeom>
        </p:spPr>
      </p:pic>
    </p:spTree>
    <p:extLst>
      <p:ext uri="{BB962C8B-B14F-4D97-AF65-F5344CB8AC3E}">
        <p14:creationId xmlns:p14="http://schemas.microsoft.com/office/powerpoint/2010/main" val="2253636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8DB7F1-7FBE-4B46-BC68-856FF09ADEEC}"/>
              </a:ext>
            </a:extLst>
          </p:cNvPr>
          <p:cNvSpPr>
            <a:spLocks noGrp="1"/>
          </p:cNvSpPr>
          <p:nvPr>
            <p:ph type="title"/>
          </p:nvPr>
        </p:nvSpPr>
        <p:spPr>
          <a:xfrm>
            <a:off x="504749" y="127324"/>
            <a:ext cx="5881764" cy="867543"/>
          </a:xfrm>
        </p:spPr>
        <p:txBody>
          <a:bodyPr>
            <a:normAutofit/>
          </a:bodyPr>
          <a:lstStyle/>
          <a:p>
            <a:r>
              <a:rPr lang="nb-NO" dirty="0"/>
              <a:t>Lag en klimatilpasset art</a:t>
            </a:r>
            <a:br>
              <a:rPr lang="nb-NO" dirty="0"/>
            </a:br>
            <a:r>
              <a:rPr lang="nb-NO" sz="1800" dirty="0"/>
              <a:t>- og et program som modellerer populasjonsveksten dens</a:t>
            </a:r>
          </a:p>
        </p:txBody>
      </p:sp>
      <p:sp>
        <p:nvSpPr>
          <p:cNvPr id="7" name="TekstSylinder 6">
            <a:extLst>
              <a:ext uri="{FF2B5EF4-FFF2-40B4-BE49-F238E27FC236}">
                <a16:creationId xmlns:a16="http://schemas.microsoft.com/office/drawing/2014/main" id="{CC7A6D8E-F0BC-42C1-8F27-CAD53D0891DF}"/>
              </a:ext>
            </a:extLst>
          </p:cNvPr>
          <p:cNvSpPr txBox="1"/>
          <p:nvPr/>
        </p:nvSpPr>
        <p:spPr>
          <a:xfrm>
            <a:off x="399044" y="1922620"/>
            <a:ext cx="6050676" cy="1169551"/>
          </a:xfrm>
          <a:prstGeom prst="rect">
            <a:avLst/>
          </a:prstGeom>
          <a:noFill/>
        </p:spPr>
        <p:txBody>
          <a:bodyPr wrap="square" rtlCol="0">
            <a:spAutoFit/>
          </a:bodyPr>
          <a:lstStyle/>
          <a:p>
            <a:r>
              <a:rPr lang="nb-NO" sz="1100" b="1" dirty="0"/>
              <a:t>Fase 1: </a:t>
            </a:r>
            <a:r>
              <a:rPr lang="nb-NO" sz="1100" dirty="0"/>
              <a:t>Vet du hva mulige konsekvenser av klimaendringer kan være? Hvis ikke, finn det ut.</a:t>
            </a:r>
            <a:r>
              <a:rPr lang="nb-NO" sz="1100" b="1" dirty="0"/>
              <a:t> </a:t>
            </a:r>
            <a:r>
              <a:rPr lang="nb-NO" sz="1100" dirty="0"/>
              <a:t>Finn informasjon om hva klimaendringer er, og hvordan det påvirker forskjellige områder på jordkloden. Bruk dette som inspirasjon til en art som er bedre tilpasset klimaendringene. </a:t>
            </a:r>
            <a:endParaRPr lang="nb-NO" sz="1100" b="1" dirty="0"/>
          </a:p>
          <a:p>
            <a:endParaRPr lang="nb-NO" sz="400" b="1" dirty="0"/>
          </a:p>
          <a:p>
            <a:r>
              <a:rPr lang="nb-NO" sz="1100" b="1" dirty="0"/>
              <a:t>Fase 2: </a:t>
            </a:r>
            <a:r>
              <a:rPr lang="nb-NO" sz="1100" dirty="0"/>
              <a:t>Ha en idémyldring for deg selv. Hvordan vil du at arten din skal se ut? Tegn gjerne en skisse før du diskuterer med de andre. Deretter må gruppa bestemme hvordan arten skal se ut. Husk å ha med noe der dere kan skrive opp sannsynligheten som dere skal regne ut.</a:t>
            </a:r>
          </a:p>
        </p:txBody>
      </p:sp>
      <p:sp>
        <p:nvSpPr>
          <p:cNvPr id="18" name="TekstSylinder 17">
            <a:extLst>
              <a:ext uri="{FF2B5EF4-FFF2-40B4-BE49-F238E27FC236}">
                <a16:creationId xmlns:a16="http://schemas.microsoft.com/office/drawing/2014/main" id="{919407FD-7F6F-4684-B9E7-B672A4AE05B3}"/>
              </a:ext>
            </a:extLst>
          </p:cNvPr>
          <p:cNvSpPr txBox="1"/>
          <p:nvPr/>
        </p:nvSpPr>
        <p:spPr>
          <a:xfrm>
            <a:off x="390166" y="1070778"/>
            <a:ext cx="5505434" cy="769441"/>
          </a:xfrm>
          <a:prstGeom prst="rect">
            <a:avLst/>
          </a:prstGeom>
          <a:noFill/>
          <a:ln>
            <a:solidFill>
              <a:schemeClr val="tx1"/>
            </a:solidFill>
          </a:ln>
        </p:spPr>
        <p:txBody>
          <a:bodyPr wrap="square" rtlCol="0">
            <a:spAutoFit/>
          </a:bodyPr>
          <a:lstStyle/>
          <a:p>
            <a:r>
              <a:rPr lang="nb-NO" sz="1100" b="1" dirty="0"/>
              <a:t>Oppgave </a:t>
            </a:r>
          </a:p>
          <a:p>
            <a:r>
              <a:rPr lang="nb-NO" sz="1100" dirty="0"/>
              <a:t>Lag en art som er bedre tilpasset klimaendringer. Tenk deg at det blir satt ut 500 par av den nye arten et sted uten rovdyr. Lag et program som beregner hvor mange individer det blir hvert år etterpå, dersom populasjonen øker med 20 % årlig, for de 10 første årene. </a:t>
            </a:r>
          </a:p>
        </p:txBody>
      </p:sp>
      <p:sp>
        <p:nvSpPr>
          <p:cNvPr id="6" name="Rektangel 5">
            <a:extLst>
              <a:ext uri="{FF2B5EF4-FFF2-40B4-BE49-F238E27FC236}">
                <a16:creationId xmlns:a16="http://schemas.microsoft.com/office/drawing/2014/main" id="{DC73DEB0-59D1-43D5-930E-ABB3009210CA}"/>
              </a:ext>
            </a:extLst>
          </p:cNvPr>
          <p:cNvSpPr/>
          <p:nvPr/>
        </p:nvSpPr>
        <p:spPr>
          <a:xfrm>
            <a:off x="399044" y="4888142"/>
            <a:ext cx="4055171" cy="1800493"/>
          </a:xfrm>
          <a:prstGeom prst="rect">
            <a:avLst/>
          </a:prstGeom>
        </p:spPr>
        <p:txBody>
          <a:bodyPr wrap="square">
            <a:spAutoFit/>
          </a:bodyPr>
          <a:lstStyle/>
          <a:p>
            <a:r>
              <a:rPr lang="nb-NO" sz="1100" b="1" dirty="0"/>
              <a:t>Fase 4:</a:t>
            </a:r>
            <a:r>
              <a:rPr lang="nb-NO" sz="1100" dirty="0"/>
              <a:t> Test programmet ditt. Be andre i klassen om tilbakemeldinger på modellen. Kan de se hva det skal forestille?</a:t>
            </a:r>
          </a:p>
          <a:p>
            <a:endParaRPr lang="nb-NO" sz="400" b="1" dirty="0"/>
          </a:p>
          <a:p>
            <a:r>
              <a:rPr lang="nb-NO" sz="1100" b="1" dirty="0"/>
              <a:t>Fase 5:</a:t>
            </a:r>
            <a:r>
              <a:rPr lang="nb-NO" sz="1100" dirty="0"/>
              <a:t> Virker alt slik det skal? Er svaret fra programmet logisk?</a:t>
            </a:r>
          </a:p>
          <a:p>
            <a:endParaRPr lang="nb-NO" sz="400" dirty="0"/>
          </a:p>
          <a:p>
            <a:r>
              <a:rPr lang="nb-NO" sz="1100" b="1" dirty="0"/>
              <a:t>Fase 6:</a:t>
            </a:r>
            <a:r>
              <a:rPr lang="nb-NO" sz="1100" dirty="0"/>
              <a:t> Hopp gjerne tilbake til tidligere punkt og gjør forandringer for å få en best mulig klimatilpasset art. Gjør gjerne endringer i programmet ditt. Kan det gjøres mer effektivt eller ryddigere?</a:t>
            </a:r>
          </a:p>
          <a:p>
            <a:endParaRPr lang="nb-NO" sz="400" dirty="0"/>
          </a:p>
          <a:p>
            <a:r>
              <a:rPr lang="nb-NO" sz="1100" b="1" dirty="0"/>
              <a:t>Fase 7: </a:t>
            </a:r>
            <a:r>
              <a:rPr lang="nb-NO" sz="1100" dirty="0"/>
              <a:t>Skriv ned resultatet fra modelleringen av populasjonsveksten. Forklar for en person fra en annen gruppe hvordan din gruppe tenkte.</a:t>
            </a:r>
          </a:p>
        </p:txBody>
      </p:sp>
      <p:sp>
        <p:nvSpPr>
          <p:cNvPr id="4" name="TekstSylinder 3">
            <a:extLst>
              <a:ext uri="{FF2B5EF4-FFF2-40B4-BE49-F238E27FC236}">
                <a16:creationId xmlns:a16="http://schemas.microsoft.com/office/drawing/2014/main" id="{52BDDB36-0558-4CA7-83A3-C70D6DA1F93B}"/>
              </a:ext>
            </a:extLst>
          </p:cNvPr>
          <p:cNvSpPr txBox="1"/>
          <p:nvPr/>
        </p:nvSpPr>
        <p:spPr>
          <a:xfrm>
            <a:off x="390164" y="6791167"/>
            <a:ext cx="1961097" cy="2816156"/>
          </a:xfrm>
          <a:prstGeom prst="rect">
            <a:avLst/>
          </a:prstGeom>
          <a:noFill/>
          <a:ln>
            <a:solidFill>
              <a:schemeClr val="tx1"/>
            </a:solidFill>
          </a:ln>
        </p:spPr>
        <p:txBody>
          <a:bodyPr wrap="square" rtlCol="0">
            <a:spAutoFit/>
          </a:bodyPr>
          <a:lstStyle/>
          <a:p>
            <a:r>
              <a:rPr lang="nb-NO" sz="1100" b="1" dirty="0"/>
              <a:t>Diskusjonsoppgaver</a:t>
            </a:r>
            <a:endParaRPr lang="nb-NO" sz="200" b="1" dirty="0"/>
          </a:p>
          <a:p>
            <a:endParaRPr lang="nb-NO" sz="400" dirty="0"/>
          </a:p>
          <a:p>
            <a:pPr marL="228600" indent="-228600">
              <a:buFont typeface="+mj-lt"/>
              <a:buAutoNum type="arabicPeriod"/>
            </a:pPr>
            <a:r>
              <a:rPr lang="nb-NO" sz="1100" dirty="0"/>
              <a:t>Hvilke konsekvenser av klimaendringene er arten deres spesielt godt tilpasset? Hvorfor?</a:t>
            </a:r>
          </a:p>
          <a:p>
            <a:pPr marL="228600" indent="-228600">
              <a:buFont typeface="+mj-lt"/>
              <a:buAutoNum type="arabicPeriod"/>
            </a:pPr>
            <a:endParaRPr lang="nb-NO" sz="400" dirty="0"/>
          </a:p>
          <a:p>
            <a:pPr marL="228600" indent="-228600">
              <a:buFont typeface="+mj-lt"/>
              <a:buAutoNum type="arabicPeriod"/>
            </a:pPr>
            <a:r>
              <a:rPr lang="nb-NO" sz="1100" dirty="0"/>
              <a:t>Fører denne tilpasningen til større overlevelse over alt? Hvorfor/hvorfor ikke?</a:t>
            </a:r>
          </a:p>
          <a:p>
            <a:pPr marL="228600" indent="-228600">
              <a:buFont typeface="+mj-lt"/>
              <a:buAutoNum type="arabicPeriod"/>
            </a:pPr>
            <a:endParaRPr lang="nb-NO" sz="400" dirty="0"/>
          </a:p>
          <a:p>
            <a:pPr marL="228600" indent="-228600">
              <a:buFont typeface="+mj-lt"/>
              <a:buAutoNum type="arabicPeriod"/>
            </a:pPr>
            <a:r>
              <a:rPr lang="nb-NO" sz="1100" dirty="0"/>
              <a:t>Hvordan vil utbredelsen av arten deres forandre seg dersom klimaendringene fører til færre byttedyr i området de lever, flere rovdyr eller tilgang på andre typer mat?</a:t>
            </a:r>
          </a:p>
        </p:txBody>
      </p:sp>
      <p:sp>
        <p:nvSpPr>
          <p:cNvPr id="8" name="Plassholder for lysbildenummer 7">
            <a:extLst>
              <a:ext uri="{FF2B5EF4-FFF2-40B4-BE49-F238E27FC236}">
                <a16:creationId xmlns:a16="http://schemas.microsoft.com/office/drawing/2014/main" id="{2C0B7951-6D21-43D2-A733-BD26BF1C9933}"/>
              </a:ext>
            </a:extLst>
          </p:cNvPr>
          <p:cNvSpPr>
            <a:spLocks noGrp="1"/>
          </p:cNvSpPr>
          <p:nvPr>
            <p:ph type="sldNum" sz="quarter" idx="12"/>
          </p:nvPr>
        </p:nvSpPr>
        <p:spPr>
          <a:xfrm>
            <a:off x="5072061" y="9358322"/>
            <a:ext cx="1543050" cy="527403"/>
          </a:xfrm>
        </p:spPr>
        <p:txBody>
          <a:bodyPr/>
          <a:lstStyle/>
          <a:p>
            <a:fld id="{8BCDA449-1FD9-4B7A-9E85-B244E6DC9C56}" type="slidenum">
              <a:rPr lang="nb-NO" smtClean="0"/>
              <a:t>2</a:t>
            </a:fld>
            <a:endParaRPr lang="nb-NO" dirty="0"/>
          </a:p>
        </p:txBody>
      </p:sp>
      <p:sp>
        <p:nvSpPr>
          <p:cNvPr id="13" name="TekstSylinder 12">
            <a:extLst>
              <a:ext uri="{FF2B5EF4-FFF2-40B4-BE49-F238E27FC236}">
                <a16:creationId xmlns:a16="http://schemas.microsoft.com/office/drawing/2014/main" id="{AE9C215F-7092-4426-B892-C6FF42E2CFAA}"/>
              </a:ext>
            </a:extLst>
          </p:cNvPr>
          <p:cNvSpPr txBox="1"/>
          <p:nvPr/>
        </p:nvSpPr>
        <p:spPr>
          <a:xfrm>
            <a:off x="390166" y="3539844"/>
            <a:ext cx="3365405" cy="1308050"/>
          </a:xfrm>
          <a:prstGeom prst="rect">
            <a:avLst/>
          </a:prstGeom>
          <a:noFill/>
          <a:ln>
            <a:solidFill>
              <a:schemeClr val="tx1"/>
            </a:solidFill>
          </a:ln>
        </p:spPr>
        <p:txBody>
          <a:bodyPr wrap="square" rtlCol="0">
            <a:spAutoFit/>
          </a:bodyPr>
          <a:lstStyle/>
          <a:p>
            <a:r>
              <a:rPr lang="nb-NO" altLang="nb-NO" sz="1100" b="1" dirty="0">
                <a:latin typeface="Calibri" panose="020F0502020204030204" pitchFamily="34" charset="0"/>
                <a:ea typeface="Calibri" panose="020F0502020204030204" pitchFamily="34" charset="0"/>
                <a:cs typeface="Times New Roman" panose="02020603050405020304" pitchFamily="18" charset="0"/>
              </a:rPr>
              <a:t>Puslespill-programmering</a:t>
            </a: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6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Plassholder for innhold 2">
            <a:extLst>
              <a:ext uri="{FF2B5EF4-FFF2-40B4-BE49-F238E27FC236}">
                <a16:creationId xmlns:a16="http://schemas.microsoft.com/office/drawing/2014/main" id="{BFF18BCF-056E-4DDB-B2BD-7341E1946A35}"/>
              </a:ext>
            </a:extLst>
          </p:cNvPr>
          <p:cNvSpPr txBox="1">
            <a:spLocks/>
          </p:cNvSpPr>
          <p:nvPr/>
        </p:nvSpPr>
        <p:spPr>
          <a:xfrm>
            <a:off x="390166" y="3051054"/>
            <a:ext cx="6007390" cy="45348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100" b="1" dirty="0">
                <a:solidFill>
                  <a:prstClr val="black"/>
                </a:solidFill>
              </a:rPr>
              <a:t>Fase 3: </a:t>
            </a:r>
            <a:r>
              <a:rPr lang="nb-NO" sz="1100" dirty="0">
                <a:solidFill>
                  <a:prstClr val="black"/>
                </a:solidFill>
              </a:rPr>
              <a:t>Lag en modell av arten deres. Lag programmet som beregner populasjonsveksten. Spør gjerne læreren om tips til programmeringen, eller se under for hvilke kodelinjer du kan bruke:</a:t>
            </a:r>
          </a:p>
        </p:txBody>
      </p:sp>
      <p:sp>
        <p:nvSpPr>
          <p:cNvPr id="15" name="TekstSylinder 14">
            <a:extLst>
              <a:ext uri="{FF2B5EF4-FFF2-40B4-BE49-F238E27FC236}">
                <a16:creationId xmlns:a16="http://schemas.microsoft.com/office/drawing/2014/main" id="{345BC135-3B93-4093-8FF0-6A1030ED2881}"/>
              </a:ext>
            </a:extLst>
          </p:cNvPr>
          <p:cNvSpPr txBox="1"/>
          <p:nvPr/>
        </p:nvSpPr>
        <p:spPr>
          <a:xfrm>
            <a:off x="2431487" y="6791167"/>
            <a:ext cx="3966069" cy="2816156"/>
          </a:xfrm>
          <a:prstGeom prst="rect">
            <a:avLst/>
          </a:prstGeom>
          <a:noFill/>
          <a:ln>
            <a:solidFill>
              <a:schemeClr val="tx1"/>
            </a:solidFill>
          </a:ln>
        </p:spPr>
        <p:txBody>
          <a:bodyPr wrap="square" rtlCol="0">
            <a:spAutoFit/>
          </a:bodyPr>
          <a:lstStyle/>
          <a:p>
            <a:r>
              <a:rPr lang="nb-NO" sz="1100" b="1" dirty="0"/>
              <a:t>Refleksjonsoppgaver – klimaendring og habitater</a:t>
            </a:r>
          </a:p>
          <a:p>
            <a:endParaRPr lang="nb-NO" sz="400" b="1" dirty="0"/>
          </a:p>
          <a:p>
            <a:pPr marL="228600" indent="-228600">
              <a:buFont typeface="+mj-lt"/>
              <a:buAutoNum type="arabicPeriod"/>
            </a:pPr>
            <a:r>
              <a:rPr lang="nb-NO" sz="1100" dirty="0"/>
              <a:t>Hvilke forandringer vil klimaendringer føre til i dyrenes leveområder? Tenk gjerne på abiotiske faktorer som</a:t>
            </a:r>
          </a:p>
          <a:p>
            <a:pPr marL="685800" lvl="1" indent="-228600">
              <a:buFont typeface="Arial" panose="020B0604020202020204" pitchFamily="34" charset="0"/>
              <a:buChar char="•"/>
            </a:pPr>
            <a:r>
              <a:rPr lang="nb-NO" sz="1100" dirty="0"/>
              <a:t>Nedbør (hvor ofte, hvor mye og hvor intenst)</a:t>
            </a:r>
          </a:p>
          <a:p>
            <a:pPr marL="685800" lvl="1" indent="-228600">
              <a:buFont typeface="Arial" panose="020B0604020202020204" pitchFamily="34" charset="0"/>
              <a:buChar char="•"/>
            </a:pPr>
            <a:r>
              <a:rPr lang="nb-NO" sz="1100" dirty="0"/>
              <a:t>Ekstremvær</a:t>
            </a:r>
          </a:p>
          <a:p>
            <a:pPr marL="685800" lvl="1" indent="-228600">
              <a:buFont typeface="Arial" panose="020B0604020202020204" pitchFamily="34" charset="0"/>
              <a:buChar char="•"/>
            </a:pPr>
            <a:r>
              <a:rPr lang="nb-NO" sz="1100" dirty="0"/>
              <a:t>Temperaturendring og mengde is/snø</a:t>
            </a:r>
          </a:p>
          <a:p>
            <a:pPr marL="685800" lvl="1" indent="-228600">
              <a:buFont typeface="Arial" panose="020B0604020202020204" pitchFamily="34" charset="0"/>
              <a:buChar char="•"/>
            </a:pPr>
            <a:r>
              <a:rPr lang="nb-NO" sz="1100" dirty="0"/>
              <a:t>Flom/tørke</a:t>
            </a:r>
          </a:p>
          <a:p>
            <a:pPr marL="685800" lvl="1" indent="-228600">
              <a:buFont typeface="Arial" panose="020B0604020202020204" pitchFamily="34" charset="0"/>
              <a:buChar char="•"/>
            </a:pPr>
            <a:endParaRPr lang="nb-NO" sz="400" dirty="0"/>
          </a:p>
          <a:p>
            <a:pPr marL="228600" indent="-228600">
              <a:buFont typeface="+mj-lt"/>
              <a:buAutoNum type="arabicPeriod"/>
            </a:pPr>
            <a:r>
              <a:rPr lang="nb-NO" sz="1100" dirty="0"/>
              <a:t>Hvilke forandringer vil klimaendringene kunne føre til for de biotiske faktorene i dyrenes leveområder? Tenk f.eks. på</a:t>
            </a:r>
          </a:p>
          <a:p>
            <a:pPr marL="685800" lvl="1" indent="-228600">
              <a:buFont typeface="Arial" panose="020B0604020202020204" pitchFamily="34" charset="0"/>
              <a:buChar char="•"/>
            </a:pPr>
            <a:r>
              <a:rPr lang="nb-NO" sz="1100" dirty="0"/>
              <a:t>Rovdyrmengde</a:t>
            </a:r>
          </a:p>
          <a:p>
            <a:pPr marL="685800" lvl="1" indent="-228600">
              <a:buFont typeface="Arial" panose="020B0604020202020204" pitchFamily="34" charset="0"/>
              <a:buChar char="•"/>
            </a:pPr>
            <a:r>
              <a:rPr lang="nb-NO" sz="1100" dirty="0"/>
              <a:t>Byttedyrmengde</a:t>
            </a:r>
          </a:p>
          <a:p>
            <a:pPr marL="685800" lvl="1" indent="-228600">
              <a:buFont typeface="Arial" panose="020B0604020202020204" pitchFamily="34" charset="0"/>
              <a:buChar char="•"/>
            </a:pPr>
            <a:r>
              <a:rPr lang="nb-NO" sz="1100" dirty="0"/>
              <a:t>Mengden arter som konkurrerer om ressurser som mat og ly mot vær.</a:t>
            </a:r>
          </a:p>
          <a:p>
            <a:pPr marL="685800" lvl="1" indent="-228600">
              <a:buFont typeface="Arial" panose="020B0604020202020204" pitchFamily="34" charset="0"/>
              <a:buChar char="•"/>
            </a:pPr>
            <a:endParaRPr lang="nb-NO" sz="400" dirty="0"/>
          </a:p>
          <a:p>
            <a:pPr marL="228600" indent="-228600">
              <a:buFont typeface="+mj-lt"/>
              <a:buAutoNum type="arabicPeriod"/>
            </a:pPr>
            <a:r>
              <a:rPr lang="nb-NO" sz="1100" dirty="0"/>
              <a:t>Hvordan vil de abiotiske og biotiske endringene kunne påvirke det biologiske mangfoldet i et område? </a:t>
            </a:r>
          </a:p>
        </p:txBody>
      </p:sp>
      <p:pic>
        <p:nvPicPr>
          <p:cNvPr id="19" name="Bilde 18">
            <a:extLst>
              <a:ext uri="{FF2B5EF4-FFF2-40B4-BE49-F238E27FC236}">
                <a16:creationId xmlns:a16="http://schemas.microsoft.com/office/drawing/2014/main" id="{AC607FF9-019B-443F-8194-D7D748BCBB35}"/>
              </a:ext>
            </a:extLst>
          </p:cNvPr>
          <p:cNvPicPr>
            <a:picLocks noChangeAspect="1"/>
          </p:cNvPicPr>
          <p:nvPr/>
        </p:nvPicPr>
        <p:blipFill>
          <a:blip r:embed="rId2"/>
          <a:stretch>
            <a:fillRect/>
          </a:stretch>
        </p:blipFill>
        <p:spPr>
          <a:xfrm>
            <a:off x="2135037" y="4108368"/>
            <a:ext cx="1409811" cy="157708"/>
          </a:xfrm>
          <a:prstGeom prst="rect">
            <a:avLst/>
          </a:prstGeom>
          <a:ln w="3175">
            <a:solidFill>
              <a:schemeClr val="tx1"/>
            </a:solidFill>
          </a:ln>
        </p:spPr>
      </p:pic>
      <p:pic>
        <p:nvPicPr>
          <p:cNvPr id="20" name="Bilde 19">
            <a:extLst>
              <a:ext uri="{FF2B5EF4-FFF2-40B4-BE49-F238E27FC236}">
                <a16:creationId xmlns:a16="http://schemas.microsoft.com/office/drawing/2014/main" id="{E43B51BA-A72B-4D4D-AEA0-994AD208081B}"/>
              </a:ext>
            </a:extLst>
          </p:cNvPr>
          <p:cNvPicPr>
            <a:picLocks noChangeAspect="1"/>
          </p:cNvPicPr>
          <p:nvPr/>
        </p:nvPicPr>
        <p:blipFill>
          <a:blip r:embed="rId3"/>
          <a:stretch>
            <a:fillRect/>
          </a:stretch>
        </p:blipFill>
        <p:spPr>
          <a:xfrm>
            <a:off x="2617073" y="4335340"/>
            <a:ext cx="917569" cy="176823"/>
          </a:xfrm>
          <a:prstGeom prst="rect">
            <a:avLst/>
          </a:prstGeom>
          <a:ln w="3175">
            <a:solidFill>
              <a:schemeClr val="tx1"/>
            </a:solidFill>
          </a:ln>
        </p:spPr>
      </p:pic>
      <p:pic>
        <p:nvPicPr>
          <p:cNvPr id="21" name="Bilde 20">
            <a:extLst>
              <a:ext uri="{FF2B5EF4-FFF2-40B4-BE49-F238E27FC236}">
                <a16:creationId xmlns:a16="http://schemas.microsoft.com/office/drawing/2014/main" id="{39A30246-C626-49A3-B4FC-52C0A4011557}"/>
              </a:ext>
            </a:extLst>
          </p:cNvPr>
          <p:cNvPicPr>
            <a:picLocks noChangeAspect="1"/>
          </p:cNvPicPr>
          <p:nvPr/>
        </p:nvPicPr>
        <p:blipFill>
          <a:blip r:embed="rId4"/>
          <a:stretch>
            <a:fillRect/>
          </a:stretch>
        </p:blipFill>
        <p:spPr>
          <a:xfrm>
            <a:off x="504749" y="4583690"/>
            <a:ext cx="2303480" cy="148149"/>
          </a:xfrm>
          <a:prstGeom prst="rect">
            <a:avLst/>
          </a:prstGeom>
          <a:ln w="3175">
            <a:solidFill>
              <a:schemeClr val="tx1"/>
            </a:solidFill>
          </a:ln>
        </p:spPr>
      </p:pic>
      <p:pic>
        <p:nvPicPr>
          <p:cNvPr id="22" name="Bilde 21">
            <a:extLst>
              <a:ext uri="{FF2B5EF4-FFF2-40B4-BE49-F238E27FC236}">
                <a16:creationId xmlns:a16="http://schemas.microsoft.com/office/drawing/2014/main" id="{858DE03C-8807-442D-BCF3-BE17E2A622F7}"/>
              </a:ext>
            </a:extLst>
          </p:cNvPr>
          <p:cNvPicPr>
            <a:picLocks noChangeAspect="1"/>
          </p:cNvPicPr>
          <p:nvPr/>
        </p:nvPicPr>
        <p:blipFill>
          <a:blip r:embed="rId5"/>
          <a:stretch>
            <a:fillRect/>
          </a:stretch>
        </p:blipFill>
        <p:spPr>
          <a:xfrm>
            <a:off x="508102" y="4338852"/>
            <a:ext cx="1725223" cy="167265"/>
          </a:xfrm>
          <a:prstGeom prst="rect">
            <a:avLst/>
          </a:prstGeom>
          <a:ln w="3175">
            <a:solidFill>
              <a:schemeClr val="tx1"/>
            </a:solidFill>
          </a:ln>
        </p:spPr>
      </p:pic>
      <p:pic>
        <p:nvPicPr>
          <p:cNvPr id="23" name="Bilde 22">
            <a:extLst>
              <a:ext uri="{FF2B5EF4-FFF2-40B4-BE49-F238E27FC236}">
                <a16:creationId xmlns:a16="http://schemas.microsoft.com/office/drawing/2014/main" id="{FE5C0130-B506-4AC2-B1DC-628164551874}"/>
              </a:ext>
            </a:extLst>
          </p:cNvPr>
          <p:cNvPicPr>
            <a:picLocks noChangeAspect="1"/>
          </p:cNvPicPr>
          <p:nvPr/>
        </p:nvPicPr>
        <p:blipFill>
          <a:blip r:embed="rId6"/>
          <a:stretch>
            <a:fillRect/>
          </a:stretch>
        </p:blipFill>
        <p:spPr>
          <a:xfrm>
            <a:off x="504749" y="3872393"/>
            <a:ext cx="3029893" cy="167265"/>
          </a:xfrm>
          <a:prstGeom prst="rect">
            <a:avLst/>
          </a:prstGeom>
          <a:ln w="3175">
            <a:solidFill>
              <a:schemeClr val="tx1"/>
            </a:solidFill>
          </a:ln>
        </p:spPr>
      </p:pic>
      <p:pic>
        <p:nvPicPr>
          <p:cNvPr id="24" name="Bilde 23">
            <a:extLst>
              <a:ext uri="{FF2B5EF4-FFF2-40B4-BE49-F238E27FC236}">
                <a16:creationId xmlns:a16="http://schemas.microsoft.com/office/drawing/2014/main" id="{A7CAF5B5-5408-4C77-A761-7B8A9DA00674}"/>
              </a:ext>
            </a:extLst>
          </p:cNvPr>
          <p:cNvPicPr>
            <a:picLocks noChangeAspect="1"/>
          </p:cNvPicPr>
          <p:nvPr/>
        </p:nvPicPr>
        <p:blipFill>
          <a:blip r:embed="rId7"/>
          <a:stretch>
            <a:fillRect/>
          </a:stretch>
        </p:blipFill>
        <p:spPr>
          <a:xfrm>
            <a:off x="504749" y="4110150"/>
            <a:ext cx="1405028" cy="172044"/>
          </a:xfrm>
          <a:prstGeom prst="rect">
            <a:avLst/>
          </a:prstGeom>
          <a:ln w="3175">
            <a:solidFill>
              <a:schemeClr val="tx1"/>
            </a:solidFill>
          </a:ln>
        </p:spPr>
      </p:pic>
      <p:pic>
        <p:nvPicPr>
          <p:cNvPr id="25" name="Picture 2" descr="Bilderesultater for dog with duck beak">
            <a:extLst>
              <a:ext uri="{FF2B5EF4-FFF2-40B4-BE49-F238E27FC236}">
                <a16:creationId xmlns:a16="http://schemas.microsoft.com/office/drawing/2014/main" id="{9C21AB82-3422-4BB2-BA0C-AE0A68323B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9816" y="3548064"/>
            <a:ext cx="1966618" cy="1638848"/>
          </a:xfrm>
          <a:prstGeom prst="rect">
            <a:avLst/>
          </a:prstGeom>
          <a:noFill/>
          <a:extLst>
            <a:ext uri="{909E8E84-426E-40DD-AFC4-6F175D3DCCD1}">
              <a14:hiddenFill xmlns:a14="http://schemas.microsoft.com/office/drawing/2010/main">
                <a:solidFill>
                  <a:srgbClr val="FFFFFF"/>
                </a:solidFill>
              </a14:hiddenFill>
            </a:ext>
          </a:extLst>
        </p:spPr>
      </p:pic>
      <p:sp>
        <p:nvSpPr>
          <p:cNvPr id="27" name="TekstSylinder 26">
            <a:extLst>
              <a:ext uri="{FF2B5EF4-FFF2-40B4-BE49-F238E27FC236}">
                <a16:creationId xmlns:a16="http://schemas.microsoft.com/office/drawing/2014/main" id="{34718469-65AA-42DA-8173-B62ECCC6526C}"/>
              </a:ext>
            </a:extLst>
          </p:cNvPr>
          <p:cNvSpPr txBox="1"/>
          <p:nvPr/>
        </p:nvSpPr>
        <p:spPr>
          <a:xfrm>
            <a:off x="4439816" y="5401184"/>
            <a:ext cx="1961097" cy="1231106"/>
          </a:xfrm>
          <a:prstGeom prst="rect">
            <a:avLst/>
          </a:prstGeom>
          <a:noFill/>
          <a:ln>
            <a:solidFill>
              <a:schemeClr val="tx1"/>
            </a:solidFill>
          </a:ln>
        </p:spPr>
        <p:txBody>
          <a:bodyPr wrap="square" rtlCol="0">
            <a:spAutoFit/>
          </a:bodyPr>
          <a:lstStyle/>
          <a:p>
            <a:r>
              <a:rPr lang="nb-NO" sz="1100" b="1" dirty="0"/>
              <a:t>Modelleringsoppgave</a:t>
            </a:r>
            <a:endParaRPr lang="nb-NO" sz="200" b="1" dirty="0"/>
          </a:p>
          <a:p>
            <a:endParaRPr lang="nb-NO" sz="400" dirty="0"/>
          </a:p>
          <a:p>
            <a:pPr marL="228600" indent="-228600">
              <a:buFont typeface="+mj-lt"/>
              <a:buAutoNum type="arabicPeriod"/>
            </a:pPr>
            <a:r>
              <a:rPr lang="nb-NO" sz="1100" dirty="0"/>
              <a:t>Hvilken type matematisk modell er brukt for populasjonsveksten til arten deres?</a:t>
            </a:r>
          </a:p>
          <a:p>
            <a:pPr marL="228600" indent="-228600">
              <a:buFont typeface="+mj-lt"/>
              <a:buAutoNum type="arabicPeriod"/>
            </a:pPr>
            <a:endParaRPr lang="nb-NO" sz="400" dirty="0"/>
          </a:p>
          <a:p>
            <a:pPr marL="228600" indent="-228600">
              <a:buFont typeface="+mj-lt"/>
              <a:buAutoNum type="arabicPeriod"/>
            </a:pPr>
            <a:r>
              <a:rPr lang="nb-NO" sz="1100" dirty="0"/>
              <a:t>Er denne realistisk?</a:t>
            </a:r>
          </a:p>
        </p:txBody>
      </p:sp>
      <p:sp>
        <p:nvSpPr>
          <p:cNvPr id="3" name="TekstSylinder 2">
            <a:extLst>
              <a:ext uri="{FF2B5EF4-FFF2-40B4-BE49-F238E27FC236}">
                <a16:creationId xmlns:a16="http://schemas.microsoft.com/office/drawing/2014/main" id="{4A4D3EF6-F14F-471F-8085-2905627D2062}"/>
              </a:ext>
            </a:extLst>
          </p:cNvPr>
          <p:cNvSpPr txBox="1"/>
          <p:nvPr/>
        </p:nvSpPr>
        <p:spPr>
          <a:xfrm>
            <a:off x="311790" y="6526652"/>
            <a:ext cx="6711043" cy="261609"/>
          </a:xfrm>
          <a:prstGeom prst="rect">
            <a:avLst/>
          </a:prstGeom>
          <a:noFill/>
        </p:spPr>
        <p:txBody>
          <a:bodyPr wrap="square" rtlCol="0">
            <a:spAutoFit/>
          </a:bodyPr>
          <a:lstStyle/>
          <a:p>
            <a:r>
              <a:rPr lang="nb-NO" sz="1100" b="1" dirty="0"/>
              <a:t>______________________________________________________________________________________</a:t>
            </a:r>
          </a:p>
        </p:txBody>
      </p:sp>
    </p:spTree>
    <p:extLst>
      <p:ext uri="{BB962C8B-B14F-4D97-AF65-F5344CB8AC3E}">
        <p14:creationId xmlns:p14="http://schemas.microsoft.com/office/powerpoint/2010/main" val="218248308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1189</Words>
  <Application>Microsoft Office PowerPoint</Application>
  <PresentationFormat>A4 (210 x 297 mm)</PresentationFormat>
  <Paragraphs>80</Paragraphs>
  <Slides>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vt:i4>
      </vt:variant>
    </vt:vector>
  </HeadingPairs>
  <TitlesOfParts>
    <vt:vector size="6" baseType="lpstr">
      <vt:lpstr>Arial</vt:lpstr>
      <vt:lpstr>Calibri</vt:lpstr>
      <vt:lpstr>Calibri Light</vt:lpstr>
      <vt:lpstr>Office-tema</vt:lpstr>
      <vt:lpstr>PowerPoint-presentasjon</vt:lpstr>
      <vt:lpstr>Lag en klimatilpasset art - og et program som modellerer populasjonsveksten dens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4: DNA, gener og proteinsyntesen</dc:title>
  <dc:creator>Ellen Egeland Flø</dc:creator>
  <cp:lastModifiedBy>Ellen Egeland Flø</cp:lastModifiedBy>
  <cp:revision>2</cp:revision>
  <dcterms:created xsi:type="dcterms:W3CDTF">2022-02-22T11:40:19Z</dcterms:created>
  <dcterms:modified xsi:type="dcterms:W3CDTF">2022-02-22T11:42:30Z</dcterms:modified>
</cp:coreProperties>
</file>