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95" r:id="rId2"/>
    <p:sldId id="431" r:id="rId3"/>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46" d="100"/>
          <a:sy n="46" d="100"/>
        </p:scale>
        <p:origin x="2212"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nb-NO"/>
              <a:t>Klikk for å redigere tittelstil</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b-NO"/>
              <a:t>Klikk for å redigere undertittelstil i malen</a:t>
            </a:r>
            <a:endParaRPr lang="en-US" dirty="0"/>
          </a:p>
        </p:txBody>
      </p:sp>
      <p:sp>
        <p:nvSpPr>
          <p:cNvPr id="4" name="Date Placeholder 3"/>
          <p:cNvSpPr>
            <a:spLocks noGrp="1"/>
          </p:cNvSpPr>
          <p:nvPr>
            <p:ph type="dt" sz="half" idx="10"/>
          </p:nvPr>
        </p:nvSpPr>
        <p:spPr/>
        <p:txBody>
          <a:bodyPr/>
          <a:lstStyle/>
          <a:p>
            <a:fld id="{193187C7-3B86-4B46-9566-5A8082675F71}" type="datetimeFigureOut">
              <a:rPr lang="nb-NO" smtClean="0"/>
              <a:t>22.02.2022</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362DEB84-CE17-4B81-A412-5F4712462F8D}" type="slidenum">
              <a:rPr lang="nb-NO" smtClean="0"/>
              <a:t>‹#›</a:t>
            </a:fld>
            <a:endParaRPr lang="nb-NO"/>
          </a:p>
        </p:txBody>
      </p:sp>
    </p:spTree>
    <p:extLst>
      <p:ext uri="{BB962C8B-B14F-4D97-AF65-F5344CB8AC3E}">
        <p14:creationId xmlns:p14="http://schemas.microsoft.com/office/powerpoint/2010/main" val="42680879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193187C7-3B86-4B46-9566-5A8082675F71}" type="datetimeFigureOut">
              <a:rPr lang="nb-NO" smtClean="0"/>
              <a:t>22.02.2022</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362DEB84-CE17-4B81-A412-5F4712462F8D}" type="slidenum">
              <a:rPr lang="nb-NO" smtClean="0"/>
              <a:t>‹#›</a:t>
            </a:fld>
            <a:endParaRPr lang="nb-NO"/>
          </a:p>
        </p:txBody>
      </p:sp>
    </p:spTree>
    <p:extLst>
      <p:ext uri="{BB962C8B-B14F-4D97-AF65-F5344CB8AC3E}">
        <p14:creationId xmlns:p14="http://schemas.microsoft.com/office/powerpoint/2010/main" val="23837686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nb-NO"/>
              <a:t>Klikk for å redigere tittelstil</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nb-NO"/>
              <a:t>Klikk for å redigere tekststiler i malen</a:t>
            </a:r>
          </a:p>
        </p:txBody>
      </p:sp>
      <p:sp>
        <p:nvSpPr>
          <p:cNvPr id="4" name="Date Placeholder 3"/>
          <p:cNvSpPr>
            <a:spLocks noGrp="1"/>
          </p:cNvSpPr>
          <p:nvPr>
            <p:ph type="dt" sz="half" idx="10"/>
          </p:nvPr>
        </p:nvSpPr>
        <p:spPr/>
        <p:txBody>
          <a:bodyPr/>
          <a:lstStyle/>
          <a:p>
            <a:fld id="{193187C7-3B86-4B46-9566-5A8082675F71}" type="datetimeFigureOut">
              <a:rPr lang="nb-NO" smtClean="0"/>
              <a:t>22.02.2022</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362DEB84-CE17-4B81-A412-5F4712462F8D}" type="slidenum">
              <a:rPr lang="nb-NO" smtClean="0"/>
              <a:t>‹#›</a:t>
            </a:fld>
            <a:endParaRPr lang="nb-NO"/>
          </a:p>
        </p:txBody>
      </p:sp>
    </p:spTree>
    <p:extLst>
      <p:ext uri="{BB962C8B-B14F-4D97-AF65-F5344CB8AC3E}">
        <p14:creationId xmlns:p14="http://schemas.microsoft.com/office/powerpoint/2010/main" val="8250829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Date Placeholder 4"/>
          <p:cNvSpPr>
            <a:spLocks noGrp="1"/>
          </p:cNvSpPr>
          <p:nvPr>
            <p:ph type="dt" sz="half" idx="10"/>
          </p:nvPr>
        </p:nvSpPr>
        <p:spPr/>
        <p:txBody>
          <a:bodyPr/>
          <a:lstStyle/>
          <a:p>
            <a:fld id="{193187C7-3B86-4B46-9566-5A8082675F71}" type="datetimeFigureOut">
              <a:rPr lang="nb-NO" smtClean="0"/>
              <a:t>22.02.2022</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362DEB84-CE17-4B81-A412-5F4712462F8D}" type="slidenum">
              <a:rPr lang="nb-NO" smtClean="0"/>
              <a:t>‹#›</a:t>
            </a:fld>
            <a:endParaRPr lang="nb-NO"/>
          </a:p>
        </p:txBody>
      </p:sp>
    </p:spTree>
    <p:extLst>
      <p:ext uri="{BB962C8B-B14F-4D97-AF65-F5344CB8AC3E}">
        <p14:creationId xmlns:p14="http://schemas.microsoft.com/office/powerpoint/2010/main" val="28324171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nb-NO"/>
              <a:t>Klikk for å redigere tittelstil</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b-NO"/>
              <a:t>Klikk for å redigere tekststiler i malen</a:t>
            </a:r>
          </a:p>
        </p:txBody>
      </p:sp>
      <p:sp>
        <p:nvSpPr>
          <p:cNvPr id="4" name="Content Placeholder 3"/>
          <p:cNvSpPr>
            <a:spLocks noGrp="1"/>
          </p:cNvSpPr>
          <p:nvPr>
            <p:ph sz="half" idx="2"/>
          </p:nvPr>
        </p:nvSpPr>
        <p:spPr>
          <a:xfrm>
            <a:off x="472381" y="3618442"/>
            <a:ext cx="2901255" cy="5322183"/>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b-NO"/>
              <a:t>Klikk for å redigere tekststiler i malen</a:t>
            </a:r>
          </a:p>
        </p:txBody>
      </p:sp>
      <p:sp>
        <p:nvSpPr>
          <p:cNvPr id="6" name="Content Placeholder 5"/>
          <p:cNvSpPr>
            <a:spLocks noGrp="1"/>
          </p:cNvSpPr>
          <p:nvPr>
            <p:ph sz="quarter" idx="4"/>
          </p:nvPr>
        </p:nvSpPr>
        <p:spPr>
          <a:xfrm>
            <a:off x="3471863" y="3618442"/>
            <a:ext cx="2915543" cy="5322183"/>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7" name="Date Placeholder 6"/>
          <p:cNvSpPr>
            <a:spLocks noGrp="1"/>
          </p:cNvSpPr>
          <p:nvPr>
            <p:ph type="dt" sz="half" idx="10"/>
          </p:nvPr>
        </p:nvSpPr>
        <p:spPr/>
        <p:txBody>
          <a:bodyPr/>
          <a:lstStyle/>
          <a:p>
            <a:fld id="{193187C7-3B86-4B46-9566-5A8082675F71}" type="datetimeFigureOut">
              <a:rPr lang="nb-NO" smtClean="0"/>
              <a:t>22.02.2022</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362DEB84-CE17-4B81-A412-5F4712462F8D}" type="slidenum">
              <a:rPr lang="nb-NO" smtClean="0"/>
              <a:t>‹#›</a:t>
            </a:fld>
            <a:endParaRPr lang="nb-NO"/>
          </a:p>
        </p:txBody>
      </p:sp>
    </p:spTree>
    <p:extLst>
      <p:ext uri="{BB962C8B-B14F-4D97-AF65-F5344CB8AC3E}">
        <p14:creationId xmlns:p14="http://schemas.microsoft.com/office/powerpoint/2010/main" val="4951092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Date Placeholder 2"/>
          <p:cNvSpPr>
            <a:spLocks noGrp="1"/>
          </p:cNvSpPr>
          <p:nvPr>
            <p:ph type="dt" sz="half" idx="10"/>
          </p:nvPr>
        </p:nvSpPr>
        <p:spPr/>
        <p:txBody>
          <a:bodyPr/>
          <a:lstStyle/>
          <a:p>
            <a:fld id="{193187C7-3B86-4B46-9566-5A8082675F71}" type="datetimeFigureOut">
              <a:rPr lang="nb-NO" smtClean="0"/>
              <a:t>22.02.2022</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362DEB84-CE17-4B81-A412-5F4712462F8D}" type="slidenum">
              <a:rPr lang="nb-NO" smtClean="0"/>
              <a:t>‹#›</a:t>
            </a:fld>
            <a:endParaRPr lang="nb-NO"/>
          </a:p>
        </p:txBody>
      </p:sp>
    </p:spTree>
    <p:extLst>
      <p:ext uri="{BB962C8B-B14F-4D97-AF65-F5344CB8AC3E}">
        <p14:creationId xmlns:p14="http://schemas.microsoft.com/office/powerpoint/2010/main" val="36444670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3187C7-3B86-4B46-9566-5A8082675F71}" type="datetimeFigureOut">
              <a:rPr lang="nb-NO" smtClean="0"/>
              <a:t>22.02.2022</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362DEB84-CE17-4B81-A412-5F4712462F8D}" type="slidenum">
              <a:rPr lang="nb-NO" smtClean="0"/>
              <a:t>‹#›</a:t>
            </a:fld>
            <a:endParaRPr lang="nb-NO"/>
          </a:p>
        </p:txBody>
      </p:sp>
    </p:spTree>
    <p:extLst>
      <p:ext uri="{BB962C8B-B14F-4D97-AF65-F5344CB8AC3E}">
        <p14:creationId xmlns:p14="http://schemas.microsoft.com/office/powerpoint/2010/main" val="14695964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nb-NO"/>
              <a:t>Klikk for å redigere tittelstil</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b-NO"/>
              <a:t>Klikk for å redigere tekststiler i malen</a:t>
            </a:r>
          </a:p>
        </p:txBody>
      </p:sp>
      <p:sp>
        <p:nvSpPr>
          <p:cNvPr id="5" name="Date Placeholder 4"/>
          <p:cNvSpPr>
            <a:spLocks noGrp="1"/>
          </p:cNvSpPr>
          <p:nvPr>
            <p:ph type="dt" sz="half" idx="10"/>
          </p:nvPr>
        </p:nvSpPr>
        <p:spPr/>
        <p:txBody>
          <a:bodyPr/>
          <a:lstStyle/>
          <a:p>
            <a:fld id="{193187C7-3B86-4B46-9566-5A8082675F71}" type="datetimeFigureOut">
              <a:rPr lang="nb-NO" smtClean="0"/>
              <a:t>22.02.2022</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362DEB84-CE17-4B81-A412-5F4712462F8D}" type="slidenum">
              <a:rPr lang="nb-NO" smtClean="0"/>
              <a:t>‹#›</a:t>
            </a:fld>
            <a:endParaRPr lang="nb-NO"/>
          </a:p>
        </p:txBody>
      </p:sp>
    </p:spTree>
    <p:extLst>
      <p:ext uri="{BB962C8B-B14F-4D97-AF65-F5344CB8AC3E}">
        <p14:creationId xmlns:p14="http://schemas.microsoft.com/office/powerpoint/2010/main" val="30807230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nb-NO"/>
              <a:t>Klikk for å redigere tittelstil</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b-NO"/>
              <a:t>Klikk på ikonet for å legge til et bilde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b-NO"/>
              <a:t>Klikk for å redigere tekststiler i malen</a:t>
            </a:r>
          </a:p>
        </p:txBody>
      </p:sp>
      <p:sp>
        <p:nvSpPr>
          <p:cNvPr id="5" name="Date Placeholder 4"/>
          <p:cNvSpPr>
            <a:spLocks noGrp="1"/>
          </p:cNvSpPr>
          <p:nvPr>
            <p:ph type="dt" sz="half" idx="10"/>
          </p:nvPr>
        </p:nvSpPr>
        <p:spPr/>
        <p:txBody>
          <a:bodyPr/>
          <a:lstStyle/>
          <a:p>
            <a:fld id="{193187C7-3B86-4B46-9566-5A8082675F71}" type="datetimeFigureOut">
              <a:rPr lang="nb-NO" smtClean="0"/>
              <a:t>22.02.2022</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362DEB84-CE17-4B81-A412-5F4712462F8D}" type="slidenum">
              <a:rPr lang="nb-NO" smtClean="0"/>
              <a:t>‹#›</a:t>
            </a:fld>
            <a:endParaRPr lang="nb-NO"/>
          </a:p>
        </p:txBody>
      </p:sp>
    </p:spTree>
    <p:extLst>
      <p:ext uri="{BB962C8B-B14F-4D97-AF65-F5344CB8AC3E}">
        <p14:creationId xmlns:p14="http://schemas.microsoft.com/office/powerpoint/2010/main" val="23651716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Vertical Text Placeholder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193187C7-3B86-4B46-9566-5A8082675F71}" type="datetimeFigureOut">
              <a:rPr lang="nb-NO" smtClean="0"/>
              <a:t>22.02.2022</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362DEB84-CE17-4B81-A412-5F4712462F8D}" type="slidenum">
              <a:rPr lang="nb-NO" smtClean="0"/>
              <a:t>‹#›</a:t>
            </a:fld>
            <a:endParaRPr lang="nb-NO"/>
          </a:p>
        </p:txBody>
      </p:sp>
    </p:spTree>
    <p:extLst>
      <p:ext uri="{BB962C8B-B14F-4D97-AF65-F5344CB8AC3E}">
        <p14:creationId xmlns:p14="http://schemas.microsoft.com/office/powerpoint/2010/main" val="23723263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nb-NO"/>
              <a:t>Klikk for å redigere tittelstil</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193187C7-3B86-4B46-9566-5A8082675F71}" type="datetimeFigureOut">
              <a:rPr lang="nb-NO" smtClean="0"/>
              <a:t>22.02.2022</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362DEB84-CE17-4B81-A412-5F4712462F8D}" type="slidenum">
              <a:rPr lang="nb-NO" smtClean="0"/>
              <a:t>‹#›</a:t>
            </a:fld>
            <a:endParaRPr lang="nb-NO"/>
          </a:p>
        </p:txBody>
      </p:sp>
    </p:spTree>
    <p:extLst>
      <p:ext uri="{BB962C8B-B14F-4D97-AF65-F5344CB8AC3E}">
        <p14:creationId xmlns:p14="http://schemas.microsoft.com/office/powerpoint/2010/main" val="1700067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nb-NO"/>
              <a:t>Klikk for å redigere tittelstil</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193187C7-3B86-4B46-9566-5A8082675F71}" type="datetimeFigureOut">
              <a:rPr lang="nb-NO" smtClean="0"/>
              <a:t>22.02.2022</a:t>
            </a:fld>
            <a:endParaRPr lang="nb-NO"/>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nb-NO"/>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362DEB84-CE17-4B81-A412-5F4712462F8D}" type="slidenum">
              <a:rPr lang="nb-NO" smtClean="0"/>
              <a:t>‹#›</a:t>
            </a:fld>
            <a:endParaRPr lang="nb-NO"/>
          </a:p>
        </p:txBody>
      </p:sp>
    </p:spTree>
    <p:extLst>
      <p:ext uri="{BB962C8B-B14F-4D97-AF65-F5344CB8AC3E}">
        <p14:creationId xmlns:p14="http://schemas.microsoft.com/office/powerpoint/2010/main" val="240233253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jpg"/><Relationship Id="rId10" Type="http://schemas.openxmlformats.org/officeDocument/2006/relationships/image" Target="../media/image9.png"/><Relationship Id="rId4" Type="http://schemas.openxmlformats.org/officeDocument/2006/relationships/image" Target="../media/image3.sv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0.jpg"/><Relationship Id="rId7" Type="http://schemas.openxmlformats.org/officeDocument/2006/relationships/image" Target="../media/image13.png"/><Relationship Id="rId2" Type="http://schemas.openxmlformats.org/officeDocument/2006/relationships/image" Target="../media/image9.jpg"/><Relationship Id="rId1" Type="http://schemas.openxmlformats.org/officeDocument/2006/relationships/slideLayout" Target="../slideLayouts/slideLayout2.xml"/><Relationship Id="rId6" Type="http://schemas.openxmlformats.org/officeDocument/2006/relationships/image" Target="../media/image12.png"/><Relationship Id="rId11" Type="http://schemas.openxmlformats.org/officeDocument/2006/relationships/image" Target="../media/image18.pn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17.png"/><Relationship Id="rId9"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4C319D7-5D20-4578-A4AC-EED13BE9EAFE}"/>
              </a:ext>
            </a:extLst>
          </p:cNvPr>
          <p:cNvSpPr>
            <a:spLocks noGrp="1"/>
          </p:cNvSpPr>
          <p:nvPr>
            <p:ph type="title"/>
          </p:nvPr>
        </p:nvSpPr>
        <p:spPr>
          <a:xfrm>
            <a:off x="295438" y="234027"/>
            <a:ext cx="3411938" cy="494727"/>
          </a:xfrm>
        </p:spPr>
        <p:txBody>
          <a:bodyPr>
            <a:noAutofit/>
          </a:bodyPr>
          <a:lstStyle/>
          <a:p>
            <a:r>
              <a:rPr lang="nb-NO" sz="2800" dirty="0"/>
              <a:t>Opplegg 2 – Lydbølger</a:t>
            </a:r>
          </a:p>
        </p:txBody>
      </p:sp>
      <p:sp>
        <p:nvSpPr>
          <p:cNvPr id="3" name="Plassholder for lysbildenummer 2">
            <a:extLst>
              <a:ext uri="{FF2B5EF4-FFF2-40B4-BE49-F238E27FC236}">
                <a16:creationId xmlns:a16="http://schemas.microsoft.com/office/drawing/2014/main" id="{C392B20D-586C-4DF9-A878-1BFD4B854ADD}"/>
              </a:ext>
            </a:extLst>
          </p:cNvPr>
          <p:cNvSpPr>
            <a:spLocks noGrp="1"/>
          </p:cNvSpPr>
          <p:nvPr>
            <p:ph type="sldNum" sz="quarter" idx="12"/>
          </p:nvPr>
        </p:nvSpPr>
        <p:spPr>
          <a:xfrm>
            <a:off x="5193919" y="9449419"/>
            <a:ext cx="1543050" cy="527403"/>
          </a:xfrm>
        </p:spPr>
        <p:txBody>
          <a:bodyPr/>
          <a:lstStyle/>
          <a:p>
            <a:fld id="{8BCDA449-1FD9-4B7A-9E85-B244E6DC9C56}" type="slidenum">
              <a:rPr lang="nb-NO" smtClean="0"/>
              <a:t>1</a:t>
            </a:fld>
            <a:endParaRPr lang="nb-NO" dirty="0"/>
          </a:p>
        </p:txBody>
      </p:sp>
      <p:sp>
        <p:nvSpPr>
          <p:cNvPr id="22" name="TekstSylinder 21">
            <a:extLst>
              <a:ext uri="{FF2B5EF4-FFF2-40B4-BE49-F238E27FC236}">
                <a16:creationId xmlns:a16="http://schemas.microsoft.com/office/drawing/2014/main" id="{14FEF507-5D98-4235-B7BE-927FB2ED6467}"/>
              </a:ext>
            </a:extLst>
          </p:cNvPr>
          <p:cNvSpPr txBox="1"/>
          <p:nvPr/>
        </p:nvSpPr>
        <p:spPr>
          <a:xfrm>
            <a:off x="1108985" y="2709990"/>
            <a:ext cx="4677980" cy="938719"/>
          </a:xfrm>
          <a:prstGeom prst="rect">
            <a:avLst/>
          </a:prstGeom>
          <a:noFill/>
          <a:ln>
            <a:solidFill>
              <a:schemeClr val="tx1"/>
            </a:solidFill>
          </a:ln>
        </p:spPr>
        <p:txBody>
          <a:bodyPr wrap="square" rtlCol="0">
            <a:spAutoFit/>
          </a:bodyPr>
          <a:lstStyle/>
          <a:p>
            <a:r>
              <a:rPr lang="nb-NO" sz="1100" b="1" dirty="0"/>
              <a:t>Amplitude - </a:t>
            </a:r>
            <a:r>
              <a:rPr lang="nb-NO" sz="1100" dirty="0"/>
              <a:t>Avstanden fra likevektsstillingen (nullpunktet) til toppunktet slik det er merket på figuren. Den øverste bølgen har dobbelt så stor amplitude som den nederste bølgen. Volumet på lyden øker når amplituden øker. Amplituden måles i forskjellige enheter alt etter hvilke bølger vi ser på. For lydbølger blir enheten den samme som for lufttrykk (Pascal eller Pa).</a:t>
            </a:r>
            <a:endParaRPr lang="nb-NO" sz="700" dirty="0"/>
          </a:p>
        </p:txBody>
      </p:sp>
      <p:pic>
        <p:nvPicPr>
          <p:cNvPr id="6" name="Bilde 5">
            <a:extLst>
              <a:ext uri="{FF2B5EF4-FFF2-40B4-BE49-F238E27FC236}">
                <a16:creationId xmlns:a16="http://schemas.microsoft.com/office/drawing/2014/main" id="{954742E1-6FC8-499A-BC2E-2A092FC10D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53340" y="3887669"/>
            <a:ext cx="3683480" cy="2604220"/>
          </a:xfrm>
          <a:prstGeom prst="rect">
            <a:avLst/>
          </a:prstGeom>
        </p:spPr>
      </p:pic>
      <p:sp>
        <p:nvSpPr>
          <p:cNvPr id="23" name="Rektangel 22">
            <a:extLst>
              <a:ext uri="{FF2B5EF4-FFF2-40B4-BE49-F238E27FC236}">
                <a16:creationId xmlns:a16="http://schemas.microsoft.com/office/drawing/2014/main" id="{1D08DA9A-E7C8-4DE8-8479-870A77699D8B}"/>
              </a:ext>
            </a:extLst>
          </p:cNvPr>
          <p:cNvSpPr/>
          <p:nvPr/>
        </p:nvSpPr>
        <p:spPr>
          <a:xfrm>
            <a:off x="468915" y="7777371"/>
            <a:ext cx="5990309" cy="1868512"/>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6" name="TekstSylinder 25">
            <a:extLst>
              <a:ext uri="{FF2B5EF4-FFF2-40B4-BE49-F238E27FC236}">
                <a16:creationId xmlns:a16="http://schemas.microsoft.com/office/drawing/2014/main" id="{6088ED2A-EE2A-4CDD-B638-FF91546EBDBA}"/>
              </a:ext>
            </a:extLst>
          </p:cNvPr>
          <p:cNvSpPr txBox="1"/>
          <p:nvPr/>
        </p:nvSpPr>
        <p:spPr>
          <a:xfrm>
            <a:off x="1610525" y="7817358"/>
            <a:ext cx="4778562" cy="1169551"/>
          </a:xfrm>
          <a:prstGeom prst="rect">
            <a:avLst/>
          </a:prstGeom>
          <a:noFill/>
        </p:spPr>
        <p:txBody>
          <a:bodyPr wrap="square" rtlCol="0">
            <a:spAutoFit/>
          </a:bodyPr>
          <a:lstStyle/>
          <a:p>
            <a:r>
              <a:rPr lang="nb-NO" sz="1100" b="1" dirty="0"/>
              <a:t>Hva har dopplereffekten med big bang teorien å gjøre?</a:t>
            </a:r>
          </a:p>
          <a:p>
            <a:endParaRPr lang="nb-NO" sz="400" dirty="0"/>
          </a:p>
          <a:p>
            <a:r>
              <a:rPr lang="nb-NO" sz="1100" dirty="0"/>
              <a:t>Big bang teorien sier at alt, selv tiden og rommet, oppstod i en eksplosjon der materien ble slynget utover i stor hastighet. Siden det er vakuum i verdensrommet finnes det ikke noen stoffer som kan bremse farten fra en slik eksplosjon. Dermed burde vi kunne se rester av denne </a:t>
            </a:r>
            <a:r>
              <a:rPr lang="nb-NO" sz="1100" dirty="0" err="1"/>
              <a:t>eksplosjonsfarten</a:t>
            </a:r>
            <a:r>
              <a:rPr lang="nb-NO" sz="1100" dirty="0"/>
              <a:t> fremdeles, altså at all materie i universet beveger seg bort fra hverandre. Og</a:t>
            </a:r>
          </a:p>
        </p:txBody>
      </p:sp>
      <p:sp>
        <p:nvSpPr>
          <p:cNvPr id="27" name="TekstSylinder 26">
            <a:extLst>
              <a:ext uri="{FF2B5EF4-FFF2-40B4-BE49-F238E27FC236}">
                <a16:creationId xmlns:a16="http://schemas.microsoft.com/office/drawing/2014/main" id="{017A8266-51A0-468F-9F6E-58860409BBA6}"/>
              </a:ext>
            </a:extLst>
          </p:cNvPr>
          <p:cNvSpPr txBox="1"/>
          <p:nvPr/>
        </p:nvSpPr>
        <p:spPr>
          <a:xfrm>
            <a:off x="331836" y="891757"/>
            <a:ext cx="6127388" cy="600164"/>
          </a:xfrm>
          <a:prstGeom prst="rect">
            <a:avLst/>
          </a:prstGeom>
          <a:noFill/>
          <a:ln>
            <a:noFill/>
          </a:ln>
        </p:spPr>
        <p:txBody>
          <a:bodyPr wrap="square" rtlCol="0">
            <a:spAutoFit/>
          </a:bodyPr>
          <a:lstStyle/>
          <a:p>
            <a:r>
              <a:rPr lang="nb-NO" sz="1100" b="1" dirty="0"/>
              <a:t>Hva er lyd? </a:t>
            </a:r>
            <a:r>
              <a:rPr lang="nb-NO" sz="1100" dirty="0"/>
              <a:t>Lyd oppstår når luftmolekylene settes i bevegelse, og denne bevegelsen forplanter seg videre. Da vil luftmolekylene bevege seg på en slik måte at det dannes områder med større trykk og områder med mindre trykk. Disse områdene forflytter seg, og fører til at lyden forplanter seg videre.</a:t>
            </a:r>
          </a:p>
        </p:txBody>
      </p:sp>
      <p:sp>
        <p:nvSpPr>
          <p:cNvPr id="31" name="Rektangel 30">
            <a:extLst>
              <a:ext uri="{FF2B5EF4-FFF2-40B4-BE49-F238E27FC236}">
                <a16:creationId xmlns:a16="http://schemas.microsoft.com/office/drawing/2014/main" id="{4E20A769-9BAE-4137-B08E-EF919FCBC428}"/>
              </a:ext>
            </a:extLst>
          </p:cNvPr>
          <p:cNvSpPr/>
          <p:nvPr/>
        </p:nvSpPr>
        <p:spPr>
          <a:xfrm>
            <a:off x="5061036" y="706732"/>
            <a:ext cx="521831" cy="967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2" name="Rektangel 31">
            <a:extLst>
              <a:ext uri="{FF2B5EF4-FFF2-40B4-BE49-F238E27FC236}">
                <a16:creationId xmlns:a16="http://schemas.microsoft.com/office/drawing/2014/main" id="{CA629ED2-A3D5-4068-BF65-1549D94990F3}"/>
              </a:ext>
            </a:extLst>
          </p:cNvPr>
          <p:cNvSpPr/>
          <p:nvPr/>
        </p:nvSpPr>
        <p:spPr>
          <a:xfrm>
            <a:off x="4097246" y="98170"/>
            <a:ext cx="521831" cy="967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3" name="Rektangel 32">
            <a:extLst>
              <a:ext uri="{FF2B5EF4-FFF2-40B4-BE49-F238E27FC236}">
                <a16:creationId xmlns:a16="http://schemas.microsoft.com/office/drawing/2014/main" id="{1344816C-4931-42AB-AFD3-E1B6ABF0143B}"/>
              </a:ext>
            </a:extLst>
          </p:cNvPr>
          <p:cNvSpPr/>
          <p:nvPr/>
        </p:nvSpPr>
        <p:spPr>
          <a:xfrm>
            <a:off x="4681910" y="97219"/>
            <a:ext cx="521831" cy="967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4" name="TekstSylinder 33">
            <a:extLst>
              <a:ext uri="{FF2B5EF4-FFF2-40B4-BE49-F238E27FC236}">
                <a16:creationId xmlns:a16="http://schemas.microsoft.com/office/drawing/2014/main" id="{84A2F124-FE90-479D-BD98-AFEC38CBBF69}"/>
              </a:ext>
            </a:extLst>
          </p:cNvPr>
          <p:cNvSpPr txBox="1"/>
          <p:nvPr/>
        </p:nvSpPr>
        <p:spPr>
          <a:xfrm>
            <a:off x="331836" y="4269580"/>
            <a:ext cx="2731002" cy="2462213"/>
          </a:xfrm>
          <a:prstGeom prst="rect">
            <a:avLst/>
          </a:prstGeom>
          <a:noFill/>
        </p:spPr>
        <p:txBody>
          <a:bodyPr wrap="square" rtlCol="0">
            <a:spAutoFit/>
          </a:bodyPr>
          <a:lstStyle/>
          <a:p>
            <a:r>
              <a:rPr lang="nb-NO" sz="1100" dirty="0"/>
              <a:t>Når en lydkilde beveger seg mot oss, vil avstanden mellom bølgetoppene minke – de blir presset sammen, og vi får en høyere frekvens. Det er dette som skjer når en ambulanse kjører mot oss. Da vil det bli flere svingninger per sekund, altså at frekvensen øker, og vi hører en lysere tone. Det motsatte skjer når ambulansen er på vei bort fra oss. Da blir bølgene «strukket ut» og tonen høres mørkere ut. Dette gjelder for alle bølger, og for lysbølger vil en lavere frekvens bety at bølgelengden øker, og fargen blir mer rød. Det er når lyskilden beveger seg bort fra oss.</a:t>
            </a:r>
          </a:p>
        </p:txBody>
      </p:sp>
      <p:sp>
        <p:nvSpPr>
          <p:cNvPr id="35" name="Rektangel 34">
            <a:extLst>
              <a:ext uri="{FF2B5EF4-FFF2-40B4-BE49-F238E27FC236}">
                <a16:creationId xmlns:a16="http://schemas.microsoft.com/office/drawing/2014/main" id="{A7AD88C9-D59F-4A50-A630-AC2A29ED7395}"/>
              </a:ext>
            </a:extLst>
          </p:cNvPr>
          <p:cNvSpPr/>
          <p:nvPr/>
        </p:nvSpPr>
        <p:spPr>
          <a:xfrm>
            <a:off x="3320869" y="4192545"/>
            <a:ext cx="1388962" cy="1917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6" name="Rektangel 35">
            <a:extLst>
              <a:ext uri="{FF2B5EF4-FFF2-40B4-BE49-F238E27FC236}">
                <a16:creationId xmlns:a16="http://schemas.microsoft.com/office/drawing/2014/main" id="{E5C31530-9D03-443C-B603-AB32202823F0}"/>
              </a:ext>
            </a:extLst>
          </p:cNvPr>
          <p:cNvSpPr/>
          <p:nvPr/>
        </p:nvSpPr>
        <p:spPr>
          <a:xfrm>
            <a:off x="315102" y="4009965"/>
            <a:ext cx="1612020" cy="2313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b="1" dirty="0">
                <a:solidFill>
                  <a:schemeClr val="tx1"/>
                </a:solidFill>
              </a:rPr>
              <a:t>Dopplereffekten</a:t>
            </a:r>
          </a:p>
        </p:txBody>
      </p:sp>
      <p:sp>
        <p:nvSpPr>
          <p:cNvPr id="38" name="Rektangel 37">
            <a:extLst>
              <a:ext uri="{FF2B5EF4-FFF2-40B4-BE49-F238E27FC236}">
                <a16:creationId xmlns:a16="http://schemas.microsoft.com/office/drawing/2014/main" id="{BE267389-0ADE-435A-A257-F6C65B20645D}"/>
              </a:ext>
            </a:extLst>
          </p:cNvPr>
          <p:cNvSpPr/>
          <p:nvPr/>
        </p:nvSpPr>
        <p:spPr>
          <a:xfrm>
            <a:off x="3293496" y="4426527"/>
            <a:ext cx="1388962" cy="1917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dirty="0">
                <a:solidFill>
                  <a:schemeClr val="tx1"/>
                </a:solidFill>
              </a:rPr>
              <a:t>Lydkilden er i ro</a:t>
            </a:r>
          </a:p>
        </p:txBody>
      </p:sp>
      <p:sp>
        <p:nvSpPr>
          <p:cNvPr id="39" name="Rektangel 38">
            <a:extLst>
              <a:ext uri="{FF2B5EF4-FFF2-40B4-BE49-F238E27FC236}">
                <a16:creationId xmlns:a16="http://schemas.microsoft.com/office/drawing/2014/main" id="{66A3E4DB-5304-4D69-9C9B-8FD7F3402F93}"/>
              </a:ext>
            </a:extLst>
          </p:cNvPr>
          <p:cNvSpPr/>
          <p:nvPr/>
        </p:nvSpPr>
        <p:spPr>
          <a:xfrm>
            <a:off x="4815888" y="4428295"/>
            <a:ext cx="1447528" cy="1899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dirty="0">
                <a:solidFill>
                  <a:schemeClr val="tx1"/>
                </a:solidFill>
              </a:rPr>
              <a:t>Lydkilden beveger seg</a:t>
            </a:r>
          </a:p>
        </p:txBody>
      </p:sp>
      <p:sp>
        <p:nvSpPr>
          <p:cNvPr id="40" name="Rektangel 39">
            <a:extLst>
              <a:ext uri="{FF2B5EF4-FFF2-40B4-BE49-F238E27FC236}">
                <a16:creationId xmlns:a16="http://schemas.microsoft.com/office/drawing/2014/main" id="{DB953DFE-75DA-4241-8C94-CD0C86DC42A1}"/>
              </a:ext>
            </a:extLst>
          </p:cNvPr>
          <p:cNvSpPr/>
          <p:nvPr/>
        </p:nvSpPr>
        <p:spPr>
          <a:xfrm>
            <a:off x="2953340" y="6202021"/>
            <a:ext cx="1388962" cy="1917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dirty="0">
                <a:solidFill>
                  <a:schemeClr val="tx1"/>
                </a:solidFill>
              </a:rPr>
              <a:t>Opprinnelig frekvens</a:t>
            </a:r>
          </a:p>
        </p:txBody>
      </p:sp>
      <p:sp>
        <p:nvSpPr>
          <p:cNvPr id="41" name="Rektangel 40">
            <a:extLst>
              <a:ext uri="{FF2B5EF4-FFF2-40B4-BE49-F238E27FC236}">
                <a16:creationId xmlns:a16="http://schemas.microsoft.com/office/drawing/2014/main" id="{481B9584-F4B8-479C-9AAF-0C39680DF6A7}"/>
              </a:ext>
            </a:extLst>
          </p:cNvPr>
          <p:cNvSpPr/>
          <p:nvPr/>
        </p:nvSpPr>
        <p:spPr>
          <a:xfrm>
            <a:off x="5337251" y="6202021"/>
            <a:ext cx="1388962" cy="1917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dirty="0">
                <a:solidFill>
                  <a:schemeClr val="tx1"/>
                </a:solidFill>
              </a:rPr>
              <a:t>Høyere frekvens</a:t>
            </a:r>
          </a:p>
        </p:txBody>
      </p:sp>
      <p:sp>
        <p:nvSpPr>
          <p:cNvPr id="42" name="Rektangel 41">
            <a:extLst>
              <a:ext uri="{FF2B5EF4-FFF2-40B4-BE49-F238E27FC236}">
                <a16:creationId xmlns:a16="http://schemas.microsoft.com/office/drawing/2014/main" id="{734EC4C1-FF2E-4E9F-BE28-10A1B07F1D53}"/>
              </a:ext>
            </a:extLst>
          </p:cNvPr>
          <p:cNvSpPr/>
          <p:nvPr/>
        </p:nvSpPr>
        <p:spPr>
          <a:xfrm>
            <a:off x="4486702" y="5856323"/>
            <a:ext cx="1047509" cy="5721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3" name="Rektangel 42">
            <a:extLst>
              <a:ext uri="{FF2B5EF4-FFF2-40B4-BE49-F238E27FC236}">
                <a16:creationId xmlns:a16="http://schemas.microsoft.com/office/drawing/2014/main" id="{A6F0F9B5-61CF-43E1-898E-0C8C2B06E659}"/>
              </a:ext>
            </a:extLst>
          </p:cNvPr>
          <p:cNvSpPr/>
          <p:nvPr/>
        </p:nvSpPr>
        <p:spPr>
          <a:xfrm>
            <a:off x="4938115" y="5661331"/>
            <a:ext cx="196769" cy="2780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45" name="Grafikk 44" descr="Øre kontur">
            <a:extLst>
              <a:ext uri="{FF2B5EF4-FFF2-40B4-BE49-F238E27FC236}">
                <a16:creationId xmlns:a16="http://schemas.microsoft.com/office/drawing/2014/main" id="{DEE40621-29FA-4425-897C-3B8E1F8A11F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63416" y="4957513"/>
            <a:ext cx="473553" cy="473553"/>
          </a:xfrm>
          <a:prstGeom prst="rect">
            <a:avLst/>
          </a:prstGeom>
        </p:spPr>
      </p:pic>
      <p:pic>
        <p:nvPicPr>
          <p:cNvPr id="47" name="Bilde 46" descr="Et bilde som inneholder utendørsobjekt, fyrverkeri&#10;&#10;Automatisk generert beskrivelse">
            <a:extLst>
              <a:ext uri="{FF2B5EF4-FFF2-40B4-BE49-F238E27FC236}">
                <a16:creationId xmlns:a16="http://schemas.microsoft.com/office/drawing/2014/main" id="{3D932E98-5FC4-44AC-95E5-1538956D0DA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3078" y="7922471"/>
            <a:ext cx="942700" cy="942700"/>
          </a:xfrm>
          <a:prstGeom prst="rect">
            <a:avLst/>
          </a:prstGeom>
        </p:spPr>
      </p:pic>
      <p:sp>
        <p:nvSpPr>
          <p:cNvPr id="19" name="TekstSylinder 18">
            <a:extLst>
              <a:ext uri="{FF2B5EF4-FFF2-40B4-BE49-F238E27FC236}">
                <a16:creationId xmlns:a16="http://schemas.microsoft.com/office/drawing/2014/main" id="{EE298639-D8AD-4521-887F-48CE63CBE356}"/>
              </a:ext>
            </a:extLst>
          </p:cNvPr>
          <p:cNvSpPr txBox="1"/>
          <p:nvPr/>
        </p:nvSpPr>
        <p:spPr>
          <a:xfrm>
            <a:off x="338168" y="3631325"/>
            <a:ext cx="6284037" cy="276999"/>
          </a:xfrm>
          <a:prstGeom prst="rect">
            <a:avLst/>
          </a:prstGeom>
          <a:noFill/>
        </p:spPr>
        <p:txBody>
          <a:bodyPr wrap="square" rtlCol="0">
            <a:spAutoFit/>
          </a:bodyPr>
          <a:lstStyle/>
          <a:p>
            <a:r>
              <a:rPr lang="nb-NO" sz="1200" b="1" dirty="0"/>
              <a:t>________________________________________________________________________________</a:t>
            </a:r>
          </a:p>
        </p:txBody>
      </p:sp>
      <p:sp>
        <p:nvSpPr>
          <p:cNvPr id="4" name="TekstSylinder 3">
            <a:extLst>
              <a:ext uri="{FF2B5EF4-FFF2-40B4-BE49-F238E27FC236}">
                <a16:creationId xmlns:a16="http://schemas.microsoft.com/office/drawing/2014/main" id="{E806ABE5-7C0C-437C-B8CD-3881BF509435}"/>
              </a:ext>
            </a:extLst>
          </p:cNvPr>
          <p:cNvSpPr txBox="1"/>
          <p:nvPr/>
        </p:nvSpPr>
        <p:spPr>
          <a:xfrm>
            <a:off x="499275" y="8893410"/>
            <a:ext cx="5889810" cy="769441"/>
          </a:xfrm>
          <a:prstGeom prst="rect">
            <a:avLst/>
          </a:prstGeom>
          <a:noFill/>
        </p:spPr>
        <p:txBody>
          <a:bodyPr wrap="square" rtlCol="0">
            <a:spAutoFit/>
          </a:bodyPr>
          <a:lstStyle/>
          <a:p>
            <a:r>
              <a:rPr lang="nb-NO" sz="1100" dirty="0"/>
              <a:t>det er akkurat det vi ser! Når vi måler bølgelengden fra stjerner og galakser, vet vi hvilken frekvens lyset opprinnelig har, men vi måler at frekvensen er lavere enn dette – altså at vi har et rødskift i frekvensen. Og dette betyr at objektene er på vei bort fra oss, akkurat som big bang teorien forutsier.</a:t>
            </a:r>
          </a:p>
        </p:txBody>
      </p:sp>
      <p:sp>
        <p:nvSpPr>
          <p:cNvPr id="37" name="TekstSylinder 36">
            <a:extLst>
              <a:ext uri="{FF2B5EF4-FFF2-40B4-BE49-F238E27FC236}">
                <a16:creationId xmlns:a16="http://schemas.microsoft.com/office/drawing/2014/main" id="{FC8C171A-A303-43BA-93D6-F44CB31B1311}"/>
              </a:ext>
            </a:extLst>
          </p:cNvPr>
          <p:cNvSpPr txBox="1"/>
          <p:nvPr/>
        </p:nvSpPr>
        <p:spPr>
          <a:xfrm>
            <a:off x="1610525" y="1600846"/>
            <a:ext cx="4176440" cy="1046440"/>
          </a:xfrm>
          <a:prstGeom prst="rect">
            <a:avLst/>
          </a:prstGeom>
          <a:noFill/>
          <a:ln>
            <a:solidFill>
              <a:schemeClr val="tx1"/>
            </a:solidFill>
          </a:ln>
        </p:spPr>
        <p:txBody>
          <a:bodyPr wrap="square" rtlCol="0">
            <a:spAutoFit/>
          </a:bodyPr>
          <a:lstStyle/>
          <a:p>
            <a:r>
              <a:rPr lang="nb-NO" sz="1100" b="1" dirty="0"/>
              <a:t>Bølgelengde - </a:t>
            </a:r>
            <a:r>
              <a:rPr lang="nb-NO" sz="1100" dirty="0"/>
              <a:t>Avstanden mellom to bølgetopper. På figuren har den øverste bølgen dobbelt så stor bølgelengde som den nederste. Bølgelengde måles i meter.</a:t>
            </a:r>
          </a:p>
          <a:p>
            <a:endParaRPr lang="nb-NO" sz="400" dirty="0"/>
          </a:p>
          <a:p>
            <a:r>
              <a:rPr lang="nb-NO" sz="1100" b="1" dirty="0"/>
              <a:t>Frekvens - </a:t>
            </a:r>
            <a:r>
              <a:rPr lang="nb-NO" sz="1100" dirty="0"/>
              <a:t>Antall svingninger per sekund. Når frekvensen øker blir tonen lysere. Frekvens måles i hertz (Hz).</a:t>
            </a:r>
            <a:endParaRPr lang="nb-NO" sz="300" dirty="0"/>
          </a:p>
          <a:p>
            <a:endParaRPr lang="nb-NO" sz="300" dirty="0"/>
          </a:p>
        </p:txBody>
      </p:sp>
      <mc:AlternateContent xmlns:mc="http://schemas.openxmlformats.org/markup-compatibility/2006" xmlns:a14="http://schemas.microsoft.com/office/drawing/2010/main">
        <mc:Choice Requires="a14">
          <p:sp>
            <p:nvSpPr>
              <p:cNvPr id="5" name="TekstSylinder 4">
                <a:extLst>
                  <a:ext uri="{FF2B5EF4-FFF2-40B4-BE49-F238E27FC236}">
                    <a16:creationId xmlns:a16="http://schemas.microsoft.com/office/drawing/2014/main" id="{C6AE5EE7-E114-4AD2-A82D-D69DEDAF4BFA}"/>
                  </a:ext>
                </a:extLst>
              </p:cNvPr>
              <p:cNvSpPr txBox="1"/>
              <p:nvPr/>
            </p:nvSpPr>
            <p:spPr>
              <a:xfrm>
                <a:off x="468915" y="6791198"/>
                <a:ext cx="1096863" cy="843949"/>
              </a:xfrm>
              <a:prstGeom prst="rect">
                <a:avLst/>
              </a:prstGeom>
              <a:noFill/>
              <a:ln>
                <a:solidFill>
                  <a:schemeClr val="tx1"/>
                </a:solidFill>
              </a:ln>
            </p:spPr>
            <p:txBody>
              <a:bodyPr wrap="square" rtlCol="0">
                <a:spAutoFit/>
              </a:bodyPr>
              <a:lstStyle/>
              <a:p>
                <a:r>
                  <a:rPr lang="nb-NO" sz="1100" b="1" dirty="0"/>
                  <a:t>Formel for dopplereffekt</a:t>
                </a:r>
              </a:p>
              <a:p>
                <a:endParaRPr lang="nb-NO" sz="400" dirty="0"/>
              </a:p>
              <a:p>
                <a:pPr/>
                <a14:m>
                  <m:oMathPara xmlns:m="http://schemas.openxmlformats.org/officeDocument/2006/math">
                    <m:oMathParaPr>
                      <m:jc m:val="centerGroup"/>
                    </m:oMathParaPr>
                    <m:oMath xmlns:m="http://schemas.openxmlformats.org/officeDocument/2006/math">
                      <m:f>
                        <m:fPr>
                          <m:ctrlPr>
                            <a:rPr lang="nb-NO" sz="1100" b="0" i="1" smtClean="0">
                              <a:solidFill>
                                <a:prstClr val="black"/>
                              </a:solidFill>
                              <a:latin typeface="Cambria Math" panose="02040503050406030204" pitchFamily="18" charset="0"/>
                            </a:rPr>
                          </m:ctrlPr>
                        </m:fPr>
                        <m:num>
                          <m:r>
                            <a:rPr lang="nb-NO" sz="1100" b="0" i="1" smtClean="0">
                              <a:solidFill>
                                <a:prstClr val="black"/>
                              </a:solidFill>
                              <a:latin typeface="Cambria Math" panose="02040503050406030204" pitchFamily="18" charset="0"/>
                            </a:rPr>
                            <m:t>𝑣</m:t>
                          </m:r>
                        </m:num>
                        <m:den>
                          <m:sSub>
                            <m:sSubPr>
                              <m:ctrlPr>
                                <a:rPr lang="nb-NO" sz="1100" b="0" i="1" smtClean="0">
                                  <a:solidFill>
                                    <a:prstClr val="black"/>
                                  </a:solidFill>
                                  <a:latin typeface="Cambria Math" panose="02040503050406030204" pitchFamily="18" charset="0"/>
                                </a:rPr>
                              </m:ctrlPr>
                            </m:sSubPr>
                            <m:e>
                              <m:r>
                                <a:rPr lang="nb-NO" sz="1100" b="0" i="1" smtClean="0">
                                  <a:solidFill>
                                    <a:prstClr val="black"/>
                                  </a:solidFill>
                                  <a:latin typeface="Cambria Math" panose="02040503050406030204" pitchFamily="18" charset="0"/>
                                </a:rPr>
                                <m:t>𝑣</m:t>
                              </m:r>
                            </m:e>
                            <m:sub>
                              <m:r>
                                <a:rPr lang="nb-NO" sz="1100" b="0" i="1" smtClean="0">
                                  <a:solidFill>
                                    <a:prstClr val="black"/>
                                  </a:solidFill>
                                  <a:latin typeface="Cambria Math" panose="02040503050406030204" pitchFamily="18" charset="0"/>
                                </a:rPr>
                                <m:t>0</m:t>
                              </m:r>
                            </m:sub>
                          </m:sSub>
                        </m:den>
                      </m:f>
                      <m:r>
                        <a:rPr lang="nb-NO" sz="1100" i="1">
                          <a:solidFill>
                            <a:prstClr val="black"/>
                          </a:solidFill>
                          <a:latin typeface="Cambria Math" panose="02040503050406030204" pitchFamily="18" charset="0"/>
                        </a:rPr>
                        <m:t>=</m:t>
                      </m:r>
                      <m:f>
                        <m:fPr>
                          <m:ctrlPr>
                            <a:rPr lang="nb-NO" sz="1100" i="1">
                              <a:solidFill>
                                <a:prstClr val="black"/>
                              </a:solidFill>
                              <a:latin typeface="Cambria Math" panose="02040503050406030204" pitchFamily="18" charset="0"/>
                            </a:rPr>
                          </m:ctrlPr>
                        </m:fPr>
                        <m:num>
                          <m:sSub>
                            <m:sSubPr>
                              <m:ctrlPr>
                                <a:rPr lang="nb-NO" sz="1100" i="1">
                                  <a:solidFill>
                                    <a:prstClr val="black"/>
                                  </a:solidFill>
                                  <a:latin typeface="Cambria Math" panose="02040503050406030204" pitchFamily="18" charset="0"/>
                                </a:rPr>
                              </m:ctrlPr>
                            </m:sSubPr>
                            <m:e>
                              <m:r>
                                <a:rPr lang="nb-NO" sz="1100" b="0" i="1" smtClean="0">
                                  <a:solidFill>
                                    <a:prstClr val="black"/>
                                  </a:solidFill>
                                  <a:latin typeface="Cambria Math" panose="02040503050406030204" pitchFamily="18" charset="0"/>
                                </a:rPr>
                                <m:t>𝑓</m:t>
                              </m:r>
                              <m:r>
                                <a:rPr lang="nb-NO" sz="1100" b="0" i="1" smtClean="0">
                                  <a:solidFill>
                                    <a:prstClr val="black"/>
                                  </a:solidFill>
                                  <a:latin typeface="Cambria Math" panose="02040503050406030204" pitchFamily="18" charset="0"/>
                                </a:rPr>
                                <m:t>−</m:t>
                              </m:r>
                              <m:r>
                                <a:rPr lang="nb-NO" sz="1100" i="1">
                                  <a:solidFill>
                                    <a:prstClr val="black"/>
                                  </a:solidFill>
                                  <a:latin typeface="Cambria Math" panose="02040503050406030204" pitchFamily="18" charset="0"/>
                                </a:rPr>
                                <m:t>𝑓</m:t>
                              </m:r>
                            </m:e>
                            <m:sub>
                              <m:r>
                                <a:rPr lang="nb-NO" sz="1100" i="1">
                                  <a:solidFill>
                                    <a:prstClr val="black"/>
                                  </a:solidFill>
                                  <a:latin typeface="Cambria Math" panose="02040503050406030204" pitchFamily="18" charset="0"/>
                                </a:rPr>
                                <m:t>0</m:t>
                              </m:r>
                            </m:sub>
                          </m:sSub>
                        </m:num>
                        <m:den>
                          <m:r>
                            <a:rPr lang="nb-NO" sz="1100" i="1">
                              <a:solidFill>
                                <a:prstClr val="black"/>
                              </a:solidFill>
                              <a:latin typeface="Cambria Math" panose="02040503050406030204" pitchFamily="18" charset="0"/>
                            </a:rPr>
                            <m:t>𝑓</m:t>
                          </m:r>
                        </m:den>
                      </m:f>
                    </m:oMath>
                  </m:oMathPara>
                </a14:m>
                <a:endParaRPr lang="nb-NO" sz="1100" dirty="0"/>
              </a:p>
            </p:txBody>
          </p:sp>
        </mc:Choice>
        <mc:Fallback xmlns="">
          <p:sp>
            <p:nvSpPr>
              <p:cNvPr id="5" name="TekstSylinder 4">
                <a:extLst>
                  <a:ext uri="{FF2B5EF4-FFF2-40B4-BE49-F238E27FC236}">
                    <a16:creationId xmlns:a16="http://schemas.microsoft.com/office/drawing/2014/main" id="{C6AE5EE7-E114-4AD2-A82D-D69DEDAF4BFA}"/>
                  </a:ext>
                </a:extLst>
              </p:cNvPr>
              <p:cNvSpPr txBox="1">
                <a:spLocks noRot="1" noChangeAspect="1" noMove="1" noResize="1" noEditPoints="1" noAdjustHandles="1" noChangeArrowheads="1" noChangeShapeType="1" noTextEdit="1"/>
              </p:cNvSpPr>
              <p:nvPr/>
            </p:nvSpPr>
            <p:spPr>
              <a:xfrm>
                <a:off x="468915" y="6791198"/>
                <a:ext cx="1096863" cy="843949"/>
              </a:xfrm>
              <a:prstGeom prst="rect">
                <a:avLst/>
              </a:prstGeom>
              <a:blipFill>
                <a:blip r:embed="rId6"/>
                <a:stretch>
                  <a:fillRect b="-1429"/>
                </a:stretch>
              </a:blipFill>
              <a:ln>
                <a:solidFill>
                  <a:schemeClr val="tx1"/>
                </a:solidFill>
              </a:ln>
            </p:spPr>
            <p:txBody>
              <a:bodyPr/>
              <a:lstStyle/>
              <a:p>
                <a:r>
                  <a:rPr lang="nb-NO">
                    <a:noFill/>
                  </a:rPr>
                  <a:t> </a:t>
                </a:r>
              </a:p>
            </p:txBody>
          </p:sp>
        </mc:Fallback>
      </mc:AlternateContent>
      <p:pic>
        <p:nvPicPr>
          <p:cNvPr id="8" name="Bilde 7">
            <a:extLst>
              <a:ext uri="{FF2B5EF4-FFF2-40B4-BE49-F238E27FC236}">
                <a16:creationId xmlns:a16="http://schemas.microsoft.com/office/drawing/2014/main" id="{252CA6AE-88D9-4655-9B39-516607D0C7F4}"/>
              </a:ext>
            </a:extLst>
          </p:cNvPr>
          <p:cNvPicPr>
            <a:picLocks noChangeAspect="1"/>
          </p:cNvPicPr>
          <p:nvPr/>
        </p:nvPicPr>
        <p:blipFill>
          <a:blip r:embed="rId7"/>
          <a:stretch>
            <a:fillRect/>
          </a:stretch>
        </p:blipFill>
        <p:spPr>
          <a:xfrm>
            <a:off x="424966" y="1595670"/>
            <a:ext cx="1122861" cy="1051983"/>
          </a:xfrm>
          <a:prstGeom prst="rect">
            <a:avLst/>
          </a:prstGeom>
        </p:spPr>
      </p:pic>
      <p:pic>
        <p:nvPicPr>
          <p:cNvPr id="10" name="Bilde 9">
            <a:extLst>
              <a:ext uri="{FF2B5EF4-FFF2-40B4-BE49-F238E27FC236}">
                <a16:creationId xmlns:a16="http://schemas.microsoft.com/office/drawing/2014/main" id="{EB71C836-ACD9-4B29-8A41-725A67CCEF7F}"/>
              </a:ext>
            </a:extLst>
          </p:cNvPr>
          <p:cNvPicPr>
            <a:picLocks noChangeAspect="1"/>
          </p:cNvPicPr>
          <p:nvPr/>
        </p:nvPicPr>
        <p:blipFill>
          <a:blip r:embed="rId8"/>
          <a:stretch>
            <a:fillRect/>
          </a:stretch>
        </p:blipFill>
        <p:spPr>
          <a:xfrm>
            <a:off x="424966" y="2709571"/>
            <a:ext cx="612526" cy="930917"/>
          </a:xfrm>
          <a:prstGeom prst="rect">
            <a:avLst/>
          </a:prstGeom>
        </p:spPr>
      </p:pic>
      <p:pic>
        <p:nvPicPr>
          <p:cNvPr id="13" name="Bilde 12">
            <a:extLst>
              <a:ext uri="{FF2B5EF4-FFF2-40B4-BE49-F238E27FC236}">
                <a16:creationId xmlns:a16="http://schemas.microsoft.com/office/drawing/2014/main" id="{A7271888-308B-4FFA-8194-B90E771CDA08}"/>
              </a:ext>
            </a:extLst>
          </p:cNvPr>
          <p:cNvPicPr>
            <a:picLocks noChangeAspect="1"/>
          </p:cNvPicPr>
          <p:nvPr/>
        </p:nvPicPr>
        <p:blipFill>
          <a:blip r:embed="rId9"/>
          <a:stretch>
            <a:fillRect/>
          </a:stretch>
        </p:blipFill>
        <p:spPr>
          <a:xfrm>
            <a:off x="4005967" y="180803"/>
            <a:ext cx="2731002" cy="566493"/>
          </a:xfrm>
          <a:prstGeom prst="rect">
            <a:avLst/>
          </a:prstGeom>
        </p:spPr>
      </p:pic>
      <mc:AlternateContent xmlns:mc="http://schemas.openxmlformats.org/markup-compatibility/2006" xmlns:a14="http://schemas.microsoft.com/office/drawing/2010/main">
        <mc:Choice Requires="a14">
          <p:sp>
            <p:nvSpPr>
              <p:cNvPr id="14" name="TekstSylinder 13">
                <a:extLst>
                  <a:ext uri="{FF2B5EF4-FFF2-40B4-BE49-F238E27FC236}">
                    <a16:creationId xmlns:a16="http://schemas.microsoft.com/office/drawing/2014/main" id="{B224011B-E918-4D2F-8826-D159A7B8AF49}"/>
                  </a:ext>
                </a:extLst>
              </p:cNvPr>
              <p:cNvSpPr txBox="1"/>
              <p:nvPr/>
            </p:nvSpPr>
            <p:spPr>
              <a:xfrm>
                <a:off x="1657868" y="6724943"/>
                <a:ext cx="4801356" cy="938719"/>
              </a:xfrm>
              <a:prstGeom prst="rect">
                <a:avLst/>
              </a:prstGeom>
              <a:noFill/>
            </p:spPr>
            <p:txBody>
              <a:bodyPr wrap="square" rtlCol="0">
                <a:spAutoFit/>
              </a:bodyPr>
              <a:lstStyle/>
              <a:p>
                <a:r>
                  <a:rPr lang="nb-NO" sz="1100" dirty="0"/>
                  <a:t>Formelen for dopplereffekt kan vi bruke til å regne ut hvor stor fart et objekt som sender ut bølger, har i forhold til oss. I denne formelen er</a:t>
                </a: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 </a:t>
                </a:r>
                <a14:m>
                  <m:oMath xmlns:m="http://schemas.openxmlformats.org/officeDocument/2006/math">
                    <m:sSub>
                      <m:sSubPr>
                        <m:ctrlPr>
                          <a:rPr lang="nb-NO" sz="1100" i="1">
                            <a:solidFill>
                              <a:prstClr val="black"/>
                            </a:solidFill>
                            <a:latin typeface="Cambria Math" panose="02040503050406030204" pitchFamily="18" charset="0"/>
                          </a:rPr>
                        </m:ctrlPr>
                      </m:sSubPr>
                      <m:e>
                        <m:r>
                          <a:rPr lang="nb-NO" sz="1100" i="1">
                            <a:solidFill>
                              <a:prstClr val="black"/>
                            </a:solidFill>
                            <a:latin typeface="Cambria Math" panose="02040503050406030204" pitchFamily="18" charset="0"/>
                          </a:rPr>
                          <m:t>𝑣</m:t>
                        </m:r>
                      </m:e>
                      <m:sub>
                        <m:r>
                          <a:rPr lang="nb-NO" sz="1100" b="0" i="1" smtClean="0">
                            <a:solidFill>
                              <a:prstClr val="black"/>
                            </a:solidFill>
                            <a:latin typeface="Cambria Math" panose="02040503050406030204" pitchFamily="18" charset="0"/>
                          </a:rPr>
                          <m:t>0</m:t>
                        </m:r>
                      </m:sub>
                    </m:sSub>
                  </m:oMath>
                </a14:m>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 </a:t>
                </a:r>
                <a:r>
                  <a:rPr lang="nb-NO" sz="1100" dirty="0">
                    <a:solidFill>
                      <a:prstClr val="black"/>
                    </a:solidFill>
                    <a:latin typeface="Calibri" panose="020F0502020204030204"/>
                  </a:rPr>
                  <a:t>bølgens</a:t>
                </a: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 hastighet,</a:t>
                </a:r>
                <a:r>
                  <a:rPr kumimoji="0" lang="nb-NO" sz="1100" b="0" i="0" u="none" strike="noStrike" kern="1200" cap="none" spc="0" normalizeH="0" noProof="0" dirty="0">
                    <a:ln>
                      <a:noFill/>
                    </a:ln>
                    <a:solidFill>
                      <a:prstClr val="black"/>
                    </a:solidFill>
                    <a:effectLst/>
                    <a:uLnTx/>
                    <a:uFillTx/>
                    <a:latin typeface="Calibri" panose="020F0502020204030204"/>
                    <a:ea typeface="+mn-ea"/>
                    <a:cs typeface="+mn-cs"/>
                  </a:rPr>
                  <a:t> </a:t>
                </a:r>
                <a14:m>
                  <m:oMath xmlns:m="http://schemas.openxmlformats.org/officeDocument/2006/math">
                    <m:r>
                      <a:rPr lang="nb-NO" sz="1100" b="0" i="1" smtClean="0">
                        <a:solidFill>
                          <a:prstClr val="black"/>
                        </a:solidFill>
                        <a:latin typeface="Cambria Math" panose="02040503050406030204" pitchFamily="18" charset="0"/>
                      </a:rPr>
                      <m:t>𝑣</m:t>
                    </m:r>
                  </m:oMath>
                </a14:m>
                <a:r>
                  <a:rPr lang="nb-NO" sz="1100" dirty="0">
                    <a:solidFill>
                      <a:prstClr val="black"/>
                    </a:solidFill>
                  </a:rPr>
                  <a:t> er hastigheten til objektet, </a:t>
                </a:r>
                <a14:m>
                  <m:oMath xmlns:m="http://schemas.openxmlformats.org/officeDocument/2006/math">
                    <m:sSub>
                      <m:sSubPr>
                        <m:ctrlPr>
                          <a:rPr lang="nb-NO" sz="1100" i="1">
                            <a:solidFill>
                              <a:prstClr val="black"/>
                            </a:solidFill>
                            <a:latin typeface="Cambria Math" panose="02040503050406030204" pitchFamily="18" charset="0"/>
                          </a:rPr>
                        </m:ctrlPr>
                      </m:sSubPr>
                      <m:e>
                        <m:r>
                          <a:rPr lang="nb-NO" sz="1100" i="1">
                            <a:solidFill>
                              <a:prstClr val="black"/>
                            </a:solidFill>
                            <a:latin typeface="Cambria Math" panose="02040503050406030204" pitchFamily="18" charset="0"/>
                          </a:rPr>
                          <m:t>𝑓</m:t>
                        </m:r>
                      </m:e>
                      <m:sub>
                        <m:r>
                          <a:rPr lang="nb-NO" sz="1100" i="1">
                            <a:solidFill>
                              <a:prstClr val="black"/>
                            </a:solidFill>
                            <a:latin typeface="Cambria Math" panose="02040503050406030204" pitchFamily="18" charset="0"/>
                          </a:rPr>
                          <m:t>0</m:t>
                        </m:r>
                      </m:sub>
                    </m:sSub>
                  </m:oMath>
                </a14:m>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 er frekvensen bølgekilden </a:t>
                </a:r>
                <a:r>
                  <a:rPr lang="nb-NO" sz="1100" dirty="0">
                    <a:solidFill>
                      <a:prstClr val="black"/>
                    </a:solidFill>
                    <a:latin typeface="Calibri" panose="020F0502020204030204"/>
                  </a:rPr>
                  <a:t>sender ut og </a:t>
                </a:r>
                <a14:m>
                  <m:oMath xmlns:m="http://schemas.openxmlformats.org/officeDocument/2006/math">
                    <m:r>
                      <a:rPr lang="nb-NO" sz="1100" i="1">
                        <a:solidFill>
                          <a:prstClr val="black"/>
                        </a:solidFill>
                        <a:latin typeface="Cambria Math" panose="02040503050406030204" pitchFamily="18" charset="0"/>
                      </a:rPr>
                      <m:t>𝑓</m:t>
                    </m:r>
                  </m:oMath>
                </a14:m>
                <a:r>
                  <a:rPr lang="nb-NO" sz="1100" dirty="0">
                    <a:solidFill>
                      <a:prstClr val="black"/>
                    </a:solidFill>
                    <a:latin typeface="Calibri" panose="020F0502020204030204"/>
                  </a:rPr>
                  <a:t> </a:t>
                </a: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er den målte frekvensen. Det er </a:t>
                </a:r>
                <a14:m>
                  <m:oMath xmlns:m="http://schemas.openxmlformats.org/officeDocument/2006/math">
                    <m:r>
                      <a:rPr lang="nb-NO" sz="1100" i="1">
                        <a:solidFill>
                          <a:prstClr val="black"/>
                        </a:solidFill>
                        <a:latin typeface="Cambria Math" panose="02040503050406030204" pitchFamily="18" charset="0"/>
                      </a:rPr>
                      <m:t>𝑓</m:t>
                    </m:r>
                  </m:oMath>
                </a14:m>
                <a:r>
                  <a:rPr lang="nb-NO" sz="1100" dirty="0"/>
                  <a:t> som blir større når bølgekilden er på vei bort fra oss, og mindre når den er på vei mot oss.</a:t>
                </a:r>
              </a:p>
            </p:txBody>
          </p:sp>
        </mc:Choice>
        <mc:Fallback xmlns="">
          <p:sp>
            <p:nvSpPr>
              <p:cNvPr id="14" name="TekstSylinder 13">
                <a:extLst>
                  <a:ext uri="{FF2B5EF4-FFF2-40B4-BE49-F238E27FC236}">
                    <a16:creationId xmlns:a16="http://schemas.microsoft.com/office/drawing/2014/main" id="{B224011B-E918-4D2F-8826-D159A7B8AF49}"/>
                  </a:ext>
                </a:extLst>
              </p:cNvPr>
              <p:cNvSpPr txBox="1">
                <a:spLocks noRot="1" noChangeAspect="1" noMove="1" noResize="1" noEditPoints="1" noAdjustHandles="1" noChangeArrowheads="1" noChangeShapeType="1" noTextEdit="1"/>
              </p:cNvSpPr>
              <p:nvPr/>
            </p:nvSpPr>
            <p:spPr>
              <a:xfrm>
                <a:off x="1657868" y="6724943"/>
                <a:ext cx="4801356" cy="938719"/>
              </a:xfrm>
              <a:prstGeom prst="rect">
                <a:avLst/>
              </a:prstGeom>
              <a:blipFill>
                <a:blip r:embed="rId10"/>
                <a:stretch>
                  <a:fillRect t="-649" r="-254" b="-3247"/>
                </a:stretch>
              </a:blipFill>
            </p:spPr>
            <p:txBody>
              <a:bodyPr/>
              <a:lstStyle/>
              <a:p>
                <a:r>
                  <a:rPr lang="nb-NO">
                    <a:noFill/>
                  </a:rPr>
                  <a:t> </a:t>
                </a:r>
              </a:p>
            </p:txBody>
          </p:sp>
        </mc:Fallback>
      </mc:AlternateContent>
      <p:sp>
        <p:nvSpPr>
          <p:cNvPr id="20" name="Rektangel 19">
            <a:extLst>
              <a:ext uri="{FF2B5EF4-FFF2-40B4-BE49-F238E27FC236}">
                <a16:creationId xmlns:a16="http://schemas.microsoft.com/office/drawing/2014/main" id="{398729EF-3DFE-4402-A8F2-2D13A187F466}"/>
              </a:ext>
            </a:extLst>
          </p:cNvPr>
          <p:cNvSpPr/>
          <p:nvPr/>
        </p:nvSpPr>
        <p:spPr>
          <a:xfrm>
            <a:off x="3165987" y="3937371"/>
            <a:ext cx="1649901" cy="4469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cxnSp>
        <p:nvCxnSpPr>
          <p:cNvPr id="44" name="Rett linje 43">
            <a:extLst>
              <a:ext uri="{FF2B5EF4-FFF2-40B4-BE49-F238E27FC236}">
                <a16:creationId xmlns:a16="http://schemas.microsoft.com/office/drawing/2014/main" id="{41C32257-5C3E-4A0E-AD16-01278F427437}"/>
              </a:ext>
            </a:extLst>
          </p:cNvPr>
          <p:cNvCxnSpPr/>
          <p:nvPr/>
        </p:nvCxnSpPr>
        <p:spPr>
          <a:xfrm>
            <a:off x="623078" y="1635651"/>
            <a:ext cx="731408"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8" name="Rett linje 47">
            <a:extLst>
              <a:ext uri="{FF2B5EF4-FFF2-40B4-BE49-F238E27FC236}">
                <a16:creationId xmlns:a16="http://schemas.microsoft.com/office/drawing/2014/main" id="{9A87E260-1643-4164-A3DA-D59615B0D63B}"/>
              </a:ext>
            </a:extLst>
          </p:cNvPr>
          <p:cNvCxnSpPr>
            <a:cxnSpLocks/>
          </p:cNvCxnSpPr>
          <p:nvPr/>
        </p:nvCxnSpPr>
        <p:spPr>
          <a:xfrm>
            <a:off x="521206" y="2179238"/>
            <a:ext cx="372557"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9" name="Rett linje 48">
            <a:extLst>
              <a:ext uri="{FF2B5EF4-FFF2-40B4-BE49-F238E27FC236}">
                <a16:creationId xmlns:a16="http://schemas.microsoft.com/office/drawing/2014/main" id="{C5058E27-8554-4662-B9FA-1E59BB922042}"/>
              </a:ext>
            </a:extLst>
          </p:cNvPr>
          <p:cNvCxnSpPr>
            <a:cxnSpLocks/>
          </p:cNvCxnSpPr>
          <p:nvPr/>
        </p:nvCxnSpPr>
        <p:spPr>
          <a:xfrm>
            <a:off x="586564" y="2719099"/>
            <a:ext cx="0" cy="220951"/>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8" name="Rett linje 57">
            <a:extLst>
              <a:ext uri="{FF2B5EF4-FFF2-40B4-BE49-F238E27FC236}">
                <a16:creationId xmlns:a16="http://schemas.microsoft.com/office/drawing/2014/main" id="{3F7CC9A6-7B31-4AB6-A3A5-CFC22CC5720A}"/>
              </a:ext>
            </a:extLst>
          </p:cNvPr>
          <p:cNvCxnSpPr>
            <a:cxnSpLocks/>
          </p:cNvCxnSpPr>
          <p:nvPr/>
        </p:nvCxnSpPr>
        <p:spPr>
          <a:xfrm>
            <a:off x="586564" y="3303296"/>
            <a:ext cx="0" cy="10348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756775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966BC46B-FD2A-4C04-B7F5-C61AE49DC8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29334" y="2074943"/>
            <a:ext cx="1221885" cy="1221885"/>
          </a:xfrm>
          <a:prstGeom prst="rect">
            <a:avLst/>
          </a:prstGeom>
        </p:spPr>
      </p:pic>
      <p:pic>
        <p:nvPicPr>
          <p:cNvPr id="21" name="Bilde 20" descr="Et bilde som inneholder klokke&#10;&#10;Automatisk generert beskrivelse">
            <a:extLst>
              <a:ext uri="{FF2B5EF4-FFF2-40B4-BE49-F238E27FC236}">
                <a16:creationId xmlns:a16="http://schemas.microsoft.com/office/drawing/2014/main" id="{8BB3ABF3-AD17-416F-ADEC-EDD1835E14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07133">
            <a:off x="5044530" y="3993274"/>
            <a:ext cx="1316918" cy="1316918"/>
          </a:xfrm>
          <a:prstGeom prst="rect">
            <a:avLst/>
          </a:prstGeom>
        </p:spPr>
      </p:pic>
      <p:sp>
        <p:nvSpPr>
          <p:cNvPr id="2" name="Tittel 1">
            <a:extLst>
              <a:ext uri="{FF2B5EF4-FFF2-40B4-BE49-F238E27FC236}">
                <a16:creationId xmlns:a16="http://schemas.microsoft.com/office/drawing/2014/main" id="{516DDE9D-0BE0-43F9-ABE6-FE4160690D42}"/>
              </a:ext>
            </a:extLst>
          </p:cNvPr>
          <p:cNvSpPr>
            <a:spLocks noGrp="1"/>
          </p:cNvSpPr>
          <p:nvPr>
            <p:ph type="title"/>
          </p:nvPr>
        </p:nvSpPr>
        <p:spPr>
          <a:xfrm>
            <a:off x="471486" y="142142"/>
            <a:ext cx="5915025" cy="852669"/>
          </a:xfrm>
        </p:spPr>
        <p:txBody>
          <a:bodyPr>
            <a:normAutofit/>
          </a:bodyPr>
          <a:lstStyle/>
          <a:p>
            <a:r>
              <a:rPr lang="nb-NO" dirty="0"/>
              <a:t>Lag den raskeste trillebilen</a:t>
            </a:r>
            <a:br>
              <a:rPr lang="nb-NO" dirty="0"/>
            </a:br>
            <a:r>
              <a:rPr lang="nb-NO" sz="2000" dirty="0"/>
              <a:t>- mål farten med dopplereffekten</a:t>
            </a:r>
          </a:p>
        </p:txBody>
      </p:sp>
      <p:sp>
        <p:nvSpPr>
          <p:cNvPr id="15" name="TekstSylinder 14">
            <a:extLst>
              <a:ext uri="{FF2B5EF4-FFF2-40B4-BE49-F238E27FC236}">
                <a16:creationId xmlns:a16="http://schemas.microsoft.com/office/drawing/2014/main" id="{238D70E9-A2F9-40C6-BD4B-31E2BEA82E86}"/>
              </a:ext>
            </a:extLst>
          </p:cNvPr>
          <p:cNvSpPr txBox="1"/>
          <p:nvPr/>
        </p:nvSpPr>
        <p:spPr>
          <a:xfrm>
            <a:off x="471488" y="1032133"/>
            <a:ext cx="5915024" cy="938719"/>
          </a:xfrm>
          <a:prstGeom prst="rect">
            <a:avLst/>
          </a:prstGeom>
          <a:noFill/>
          <a:ln>
            <a:solidFill>
              <a:schemeClr val="tx1"/>
            </a:solidFill>
          </a:ln>
        </p:spPr>
        <p:txBody>
          <a:bodyPr wrap="square" rtlCol="0">
            <a:spAutoFit/>
          </a:bodyPr>
          <a:lstStyle/>
          <a:p>
            <a:r>
              <a:rPr lang="nb-NO" sz="1100" b="1" dirty="0"/>
              <a:t>Oppgave </a:t>
            </a:r>
          </a:p>
          <a:p>
            <a:r>
              <a:rPr lang="nb-NO" sz="1100" dirty="0"/>
              <a:t>Lag en trillebil som bruker en </a:t>
            </a:r>
            <a:r>
              <a:rPr lang="nb-NO" sz="1100" dirty="0" err="1"/>
              <a:t>micro:bit</a:t>
            </a:r>
            <a:r>
              <a:rPr lang="nb-NO" sz="1100" dirty="0"/>
              <a:t> til å sende ut en tone, og som kan trille raskest mulig ned et skråplan. Mål hvor lang tid den bruker på å trille ned skråplanet for minst fem forskjellige vinkler, samtidig som dere også måler frekvensen på tonen bilen sender ut ved bunn av skråplanet alle gangene. Noter vinkel på skråplanet, frekvensen og tiden det tok for alle målingene.</a:t>
            </a:r>
          </a:p>
        </p:txBody>
      </p:sp>
      <p:sp>
        <p:nvSpPr>
          <p:cNvPr id="16" name="Rektangel 15">
            <a:extLst>
              <a:ext uri="{FF2B5EF4-FFF2-40B4-BE49-F238E27FC236}">
                <a16:creationId xmlns:a16="http://schemas.microsoft.com/office/drawing/2014/main" id="{9236386B-DE29-42C2-8C56-2F4008198189}"/>
              </a:ext>
            </a:extLst>
          </p:cNvPr>
          <p:cNvSpPr/>
          <p:nvPr/>
        </p:nvSpPr>
        <p:spPr>
          <a:xfrm>
            <a:off x="466250" y="2032021"/>
            <a:ext cx="4904889" cy="1400383"/>
          </a:xfrm>
          <a:prstGeom prst="rect">
            <a:avLst/>
          </a:prstGeom>
        </p:spPr>
        <p:txBody>
          <a:bodyPr wrap="square">
            <a:spAutoFit/>
          </a:bodyPr>
          <a:lstStyle/>
          <a:p>
            <a:pPr>
              <a:defRPr/>
            </a:pPr>
            <a:r>
              <a:rPr lang="nb-NO" sz="1100" b="1" dirty="0"/>
              <a:t>Fase 1: </a:t>
            </a:r>
            <a:r>
              <a:rPr lang="nb-NO" sz="1100" dirty="0"/>
              <a:t>Undersøk gjerne litt for å få inspirasjon til bilen deres. Hva må til for at den skal trille raskest mulig?</a:t>
            </a:r>
            <a:endParaRPr kumimoji="0" lang="nb-NO" sz="11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nb-NO" sz="400" b="1" dirty="0">
              <a:solidFill>
                <a:prstClr val="black"/>
              </a:solidFill>
              <a:latin typeface="Calibri" panose="020F0502020204030204"/>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100" b="1" i="0" u="none" strike="noStrike" kern="1200" cap="none" spc="0" normalizeH="0" baseline="0" noProof="0" dirty="0">
                <a:ln>
                  <a:noFill/>
                </a:ln>
                <a:solidFill>
                  <a:prstClr val="black"/>
                </a:solidFill>
                <a:effectLst/>
                <a:uLnTx/>
                <a:uFillTx/>
                <a:latin typeface="Calibri" panose="020F0502020204030204"/>
                <a:ea typeface="+mn-ea"/>
                <a:cs typeface="+mn-cs"/>
              </a:rPr>
              <a:t>Fase </a:t>
            </a:r>
            <a:r>
              <a:rPr lang="nb-NO" sz="1100" b="1" dirty="0">
                <a:solidFill>
                  <a:prstClr val="black"/>
                </a:solidFill>
                <a:latin typeface="Calibri" panose="020F0502020204030204"/>
              </a:rPr>
              <a:t>2</a:t>
            </a:r>
            <a:r>
              <a:rPr kumimoji="0" lang="nb-NO" sz="11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Det er viktig at dere er åpne for alle slags ideer og ikke er for kritiske, da kan nyttige forslag bli avfeid for tidlig.</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b-NO" sz="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Tenk selv først, og tegn gjerne skisser.</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Forklar ideen din for de andre på gruppa.</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Hele gruppa diskuterer de ulike ideene, og lager en felles hypotese for bygging.</a:t>
            </a:r>
          </a:p>
        </p:txBody>
      </p:sp>
      <p:sp>
        <p:nvSpPr>
          <p:cNvPr id="17" name="TekstSylinder 16">
            <a:extLst>
              <a:ext uri="{FF2B5EF4-FFF2-40B4-BE49-F238E27FC236}">
                <a16:creationId xmlns:a16="http://schemas.microsoft.com/office/drawing/2014/main" id="{BC8417DA-B2E7-42CD-AC1E-2042A551EFEB}"/>
              </a:ext>
            </a:extLst>
          </p:cNvPr>
          <p:cNvSpPr txBox="1"/>
          <p:nvPr/>
        </p:nvSpPr>
        <p:spPr>
          <a:xfrm>
            <a:off x="466250" y="3419740"/>
            <a:ext cx="5925500" cy="430887"/>
          </a:xfrm>
          <a:prstGeom prst="rect">
            <a:avLst/>
          </a:prstGeom>
          <a:noFill/>
        </p:spPr>
        <p:txBody>
          <a:bodyPr wrap="square" rtlCol="0">
            <a:spAutoFit/>
          </a:bodyPr>
          <a:lstStyle/>
          <a:p>
            <a:r>
              <a:rPr lang="nb-NO" sz="1100" b="1" dirty="0"/>
              <a:t>Fase 3: </a:t>
            </a:r>
            <a:r>
              <a:rPr lang="nb-NO" sz="1100" dirty="0"/>
              <a:t>Gjennomfør planen deres for å lage kjøretøyet, og lag programmet for å bruke </a:t>
            </a:r>
            <a:r>
              <a:rPr lang="nb-NO" sz="1100" dirty="0" err="1"/>
              <a:t>micro:bit</a:t>
            </a:r>
            <a:r>
              <a:rPr lang="nb-NO" sz="1100" dirty="0"/>
              <a:t> som en stoppeklokke. Se tips under for programmering.</a:t>
            </a:r>
          </a:p>
        </p:txBody>
      </p:sp>
      <mc:AlternateContent xmlns:mc="http://schemas.openxmlformats.org/markup-compatibility/2006" xmlns:a14="http://schemas.microsoft.com/office/drawing/2010/main">
        <mc:Choice Requires="a14">
          <p:sp>
            <p:nvSpPr>
              <p:cNvPr id="18" name="Rektangel 17">
                <a:extLst>
                  <a:ext uri="{FF2B5EF4-FFF2-40B4-BE49-F238E27FC236}">
                    <a16:creationId xmlns:a16="http://schemas.microsoft.com/office/drawing/2014/main" id="{7DFC39F3-D2A3-4D91-9A03-354556900879}"/>
                  </a:ext>
                </a:extLst>
              </p:cNvPr>
              <p:cNvSpPr/>
              <p:nvPr/>
            </p:nvSpPr>
            <p:spPr>
              <a:xfrm>
                <a:off x="406780" y="6621533"/>
                <a:ext cx="6044439" cy="3069302"/>
              </a:xfrm>
              <a:prstGeom prst="rect">
                <a:avLst/>
              </a:prstGeom>
              <a:ln>
                <a:solidFill>
                  <a:schemeClr val="tx1"/>
                </a:solidFill>
              </a:ln>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b-NO" sz="1100" b="1" dirty="0">
                    <a:solidFill>
                      <a:prstClr val="black"/>
                    </a:solidFill>
                    <a:latin typeface="Calibri" panose="020F0502020204030204"/>
                  </a:rPr>
                  <a:t>Oppgave – dopplereffekt og formelregning</a:t>
                </a:r>
                <a:endParaRPr kumimoji="0" lang="nb-NO" sz="11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R="0" lvl="0" algn="l" defTabSz="457200" rtl="0" eaLnBrk="1" fontAlgn="auto" latinLnBrk="0" hangingPunct="1">
                  <a:lnSpc>
                    <a:spcPct val="100000"/>
                  </a:lnSpc>
                  <a:spcBef>
                    <a:spcPts val="0"/>
                  </a:spcBef>
                  <a:spcAft>
                    <a:spcPts val="0"/>
                  </a:spcAft>
                  <a:buClrTx/>
                  <a:buSzTx/>
                  <a:tabLst/>
                  <a:defRPr/>
                </a:pPr>
                <a:endParaRPr kumimoji="0" lang="nb-NO" sz="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lvl="0" indent="-342900">
                  <a:buFontTx/>
                  <a:buAutoNum type="arabicPeriod"/>
                  <a:defRPr/>
                </a:pP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Regn ut farten fra de målte frekvensene ved hjelp av formelen for dopplereffekt</a:t>
                </a:r>
                <a:r>
                  <a:rPr lang="nb-NO" sz="1100" dirty="0">
                    <a:solidFill>
                      <a:prstClr val="black"/>
                    </a:solidFill>
                    <a:latin typeface="Calibri" panose="020F0502020204030204"/>
                  </a:rPr>
                  <a:t> </a:t>
                </a:r>
                <a14:m>
                  <m:oMath xmlns:m="http://schemas.openxmlformats.org/officeDocument/2006/math">
                    <m:r>
                      <a:rPr lang="nb-NO" sz="1100" b="0" i="1" smtClean="0">
                        <a:solidFill>
                          <a:prstClr val="black"/>
                        </a:solidFill>
                        <a:latin typeface="Cambria Math" panose="02040503050406030204" pitchFamily="18" charset="0"/>
                      </a:rPr>
                      <m:t>𝑣</m:t>
                    </m:r>
                    <m:r>
                      <a:rPr lang="nb-NO" sz="1100" b="0" i="1" smtClean="0">
                        <a:solidFill>
                          <a:prstClr val="black"/>
                        </a:solidFill>
                        <a:latin typeface="Cambria Math" panose="02040503050406030204" pitchFamily="18" charset="0"/>
                      </a:rPr>
                      <m:t>=</m:t>
                    </m:r>
                    <m:sSub>
                      <m:sSubPr>
                        <m:ctrlPr>
                          <a:rPr lang="nb-NO" sz="1100" b="0" i="1" smtClean="0">
                            <a:solidFill>
                              <a:prstClr val="black"/>
                            </a:solidFill>
                            <a:latin typeface="Cambria Math" panose="02040503050406030204" pitchFamily="18" charset="0"/>
                          </a:rPr>
                        </m:ctrlPr>
                      </m:sSubPr>
                      <m:e>
                        <m:r>
                          <a:rPr lang="nb-NO" sz="1100" b="0" i="1" smtClean="0">
                            <a:solidFill>
                              <a:prstClr val="black"/>
                            </a:solidFill>
                            <a:latin typeface="Cambria Math" panose="02040503050406030204" pitchFamily="18" charset="0"/>
                          </a:rPr>
                          <m:t>𝑣</m:t>
                        </m:r>
                      </m:e>
                      <m:sub>
                        <m:r>
                          <a:rPr lang="nb-NO" sz="1100" b="0" i="1" smtClean="0">
                            <a:solidFill>
                              <a:prstClr val="black"/>
                            </a:solidFill>
                            <a:latin typeface="Cambria Math" panose="02040503050406030204" pitchFamily="18" charset="0"/>
                          </a:rPr>
                          <m:t>𝑙</m:t>
                        </m:r>
                      </m:sub>
                    </m:sSub>
                    <m:d>
                      <m:dPr>
                        <m:ctrlPr>
                          <a:rPr lang="nb-NO" sz="1100" b="0" i="1" smtClean="0">
                            <a:solidFill>
                              <a:prstClr val="black"/>
                            </a:solidFill>
                            <a:latin typeface="Cambria Math" panose="02040503050406030204" pitchFamily="18" charset="0"/>
                          </a:rPr>
                        </m:ctrlPr>
                      </m:dPr>
                      <m:e>
                        <m:r>
                          <a:rPr lang="nb-NO" sz="1100" b="0" i="1" smtClean="0">
                            <a:solidFill>
                              <a:prstClr val="black"/>
                            </a:solidFill>
                            <a:latin typeface="Cambria Math" panose="02040503050406030204" pitchFamily="18" charset="0"/>
                          </a:rPr>
                          <m:t>1−</m:t>
                        </m:r>
                        <m:f>
                          <m:fPr>
                            <m:ctrlPr>
                              <a:rPr lang="nb-NO" sz="1100" b="0" i="1" smtClean="0">
                                <a:solidFill>
                                  <a:prstClr val="black"/>
                                </a:solidFill>
                                <a:latin typeface="Cambria Math" panose="02040503050406030204" pitchFamily="18" charset="0"/>
                              </a:rPr>
                            </m:ctrlPr>
                          </m:fPr>
                          <m:num>
                            <m:sSub>
                              <m:sSubPr>
                                <m:ctrlPr>
                                  <a:rPr lang="nb-NO" sz="1100" b="0" i="1" smtClean="0">
                                    <a:solidFill>
                                      <a:prstClr val="black"/>
                                    </a:solidFill>
                                    <a:latin typeface="Cambria Math" panose="02040503050406030204" pitchFamily="18" charset="0"/>
                                  </a:rPr>
                                </m:ctrlPr>
                              </m:sSubPr>
                              <m:e>
                                <m:r>
                                  <a:rPr lang="nb-NO" sz="1100" b="0" i="1" smtClean="0">
                                    <a:solidFill>
                                      <a:prstClr val="black"/>
                                    </a:solidFill>
                                    <a:latin typeface="Cambria Math" panose="02040503050406030204" pitchFamily="18" charset="0"/>
                                  </a:rPr>
                                  <m:t>𝑓</m:t>
                                </m:r>
                              </m:e>
                              <m:sub>
                                <m:r>
                                  <a:rPr lang="nb-NO" sz="1100" b="0" i="1" smtClean="0">
                                    <a:solidFill>
                                      <a:prstClr val="black"/>
                                    </a:solidFill>
                                    <a:latin typeface="Cambria Math" panose="02040503050406030204" pitchFamily="18" charset="0"/>
                                  </a:rPr>
                                  <m:t>0</m:t>
                                </m:r>
                              </m:sub>
                            </m:sSub>
                          </m:num>
                          <m:den>
                            <m:r>
                              <a:rPr lang="nb-NO" sz="1100" b="0" i="1" smtClean="0">
                                <a:solidFill>
                                  <a:prstClr val="black"/>
                                </a:solidFill>
                                <a:latin typeface="Cambria Math" panose="02040503050406030204" pitchFamily="18" charset="0"/>
                              </a:rPr>
                              <m:t>𝑓</m:t>
                            </m:r>
                          </m:den>
                        </m:f>
                      </m:e>
                    </m:d>
                  </m:oMath>
                </a14:m>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 der </a:t>
                </a:r>
                <a14:m>
                  <m:oMath xmlns:m="http://schemas.openxmlformats.org/officeDocument/2006/math">
                    <m:sSub>
                      <m:sSubPr>
                        <m:ctrlPr>
                          <a:rPr lang="nb-NO" sz="1100" i="1">
                            <a:solidFill>
                              <a:prstClr val="black"/>
                            </a:solidFill>
                            <a:latin typeface="Cambria Math" panose="02040503050406030204" pitchFamily="18" charset="0"/>
                          </a:rPr>
                        </m:ctrlPr>
                      </m:sSubPr>
                      <m:e>
                        <m:r>
                          <a:rPr lang="nb-NO" sz="1100" i="1">
                            <a:solidFill>
                              <a:prstClr val="black"/>
                            </a:solidFill>
                            <a:latin typeface="Cambria Math" panose="02040503050406030204" pitchFamily="18" charset="0"/>
                          </a:rPr>
                          <m:t>𝑣</m:t>
                        </m:r>
                      </m:e>
                      <m:sub>
                        <m:r>
                          <a:rPr lang="nb-NO" sz="1100" b="0" i="1" smtClean="0">
                            <a:solidFill>
                              <a:prstClr val="black"/>
                            </a:solidFill>
                            <a:latin typeface="Cambria Math" panose="02040503050406030204" pitchFamily="18" charset="0"/>
                          </a:rPr>
                          <m:t>𝑙</m:t>
                        </m:r>
                      </m:sub>
                    </m:sSub>
                  </m:oMath>
                </a14:m>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 er lydens hastighet i luft (340 m/s),</a:t>
                </a:r>
                <a:r>
                  <a:rPr kumimoji="0" lang="nb-NO" sz="1100" b="0" i="0" u="none" strike="noStrike" kern="1200" cap="none" spc="0" normalizeH="0" noProof="0" dirty="0">
                    <a:ln>
                      <a:noFill/>
                    </a:ln>
                    <a:solidFill>
                      <a:prstClr val="black"/>
                    </a:solidFill>
                    <a:effectLst/>
                    <a:uLnTx/>
                    <a:uFillTx/>
                    <a:latin typeface="Calibri" panose="020F0502020204030204"/>
                    <a:ea typeface="+mn-ea"/>
                    <a:cs typeface="+mn-cs"/>
                  </a:rPr>
                  <a:t> </a:t>
                </a:r>
                <a14:m>
                  <m:oMath xmlns:m="http://schemas.openxmlformats.org/officeDocument/2006/math">
                    <m:sSub>
                      <m:sSubPr>
                        <m:ctrlPr>
                          <a:rPr lang="nb-NO" sz="1100" i="1">
                            <a:solidFill>
                              <a:prstClr val="black"/>
                            </a:solidFill>
                            <a:latin typeface="Cambria Math" panose="02040503050406030204" pitchFamily="18" charset="0"/>
                          </a:rPr>
                        </m:ctrlPr>
                      </m:sSubPr>
                      <m:e>
                        <m:r>
                          <a:rPr lang="nb-NO" sz="1100" i="1">
                            <a:solidFill>
                              <a:prstClr val="black"/>
                            </a:solidFill>
                            <a:latin typeface="Cambria Math" panose="02040503050406030204" pitchFamily="18" charset="0"/>
                          </a:rPr>
                          <m:t>𝑓</m:t>
                        </m:r>
                      </m:e>
                      <m:sub>
                        <m:r>
                          <a:rPr lang="nb-NO" sz="1100" i="1">
                            <a:solidFill>
                              <a:prstClr val="black"/>
                            </a:solidFill>
                            <a:latin typeface="Cambria Math" panose="02040503050406030204" pitchFamily="18" charset="0"/>
                          </a:rPr>
                          <m:t>0</m:t>
                        </m:r>
                      </m:sub>
                    </m:sSub>
                  </m:oMath>
                </a14:m>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 er frekvensen </a:t>
                </a:r>
                <a:r>
                  <a:rPr kumimoji="0" lang="nb-NO" sz="1100" b="0" i="0" u="none" strike="noStrike" kern="1200" cap="none" spc="0" normalizeH="0" baseline="0" noProof="0" dirty="0" err="1">
                    <a:ln>
                      <a:noFill/>
                    </a:ln>
                    <a:solidFill>
                      <a:prstClr val="black"/>
                    </a:solidFill>
                    <a:effectLst/>
                    <a:uLnTx/>
                    <a:uFillTx/>
                    <a:latin typeface="Calibri" panose="020F0502020204030204"/>
                    <a:ea typeface="+mn-ea"/>
                    <a:cs typeface="+mn-cs"/>
                  </a:rPr>
                  <a:t>micro</a:t>
                </a:r>
                <a:r>
                  <a:rPr lang="nb-NO" sz="1100" dirty="0">
                    <a:solidFill>
                      <a:prstClr val="black"/>
                    </a:solidFill>
                    <a:latin typeface="Calibri" panose="020F0502020204030204"/>
                  </a:rPr>
                  <a:t>:biten sender ut, og </a:t>
                </a:r>
                <a14:m>
                  <m:oMath xmlns:m="http://schemas.openxmlformats.org/officeDocument/2006/math">
                    <m:r>
                      <a:rPr lang="nb-NO" sz="1100" i="1">
                        <a:solidFill>
                          <a:prstClr val="black"/>
                        </a:solidFill>
                        <a:latin typeface="Cambria Math" panose="02040503050406030204" pitchFamily="18" charset="0"/>
                      </a:rPr>
                      <m:t>𝑓</m:t>
                    </m:r>
                  </m:oMath>
                </a14:m>
                <a:r>
                  <a:rPr lang="nb-NO" sz="1100" dirty="0">
                    <a:solidFill>
                      <a:prstClr val="black"/>
                    </a:solidFill>
                    <a:latin typeface="Calibri" panose="020F0502020204030204"/>
                  </a:rPr>
                  <a:t> </a:t>
                </a: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er den målte frekvensen.</a:t>
                </a: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endParaRPr kumimoji="0" lang="nb-NO" sz="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lvl="0" indent="-342900">
                  <a:buFontTx/>
                  <a:buAutoNum type="arabicPeriod"/>
                  <a:defRPr/>
                </a:pP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Regn ut farten fra den målte tiden ved hjelp av formelen </a:t>
                </a:r>
                <a14:m>
                  <m:oMath xmlns:m="http://schemas.openxmlformats.org/officeDocument/2006/math">
                    <m:r>
                      <a:rPr kumimoji="0" lang="nb-NO" sz="11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𝑣</m:t>
                    </m:r>
                    <m:r>
                      <a:rPr kumimoji="0" lang="nb-NO" sz="11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r>
                      <a:rPr kumimoji="0" lang="nb-NO" sz="11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𝑔𝑡</m:t>
                    </m:r>
                    <m:func>
                      <m:funcPr>
                        <m:ctrlPr>
                          <a:rPr kumimoji="0" lang="nb-NO" sz="11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funcPr>
                      <m:fName>
                        <m:r>
                          <m:rPr>
                            <m:sty m:val="p"/>
                          </m:rPr>
                          <a:rPr kumimoji="0" lang="nb-NO" sz="1100" b="0" i="0"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sin</m:t>
                        </m:r>
                      </m:fName>
                      <m:e>
                        <m:r>
                          <a:rPr kumimoji="0" lang="nb-NO" sz="11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rPr>
                          <m:t>𝛼</m:t>
                        </m:r>
                      </m:e>
                    </m:func>
                  </m:oMath>
                </a14:m>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 der </a:t>
                </a:r>
                <a14:m>
                  <m:oMath xmlns:m="http://schemas.openxmlformats.org/officeDocument/2006/math">
                    <m:r>
                      <a:rPr lang="nb-NO" sz="1100" i="1">
                        <a:solidFill>
                          <a:prstClr val="black"/>
                        </a:solidFill>
                        <a:latin typeface="Cambria Math" panose="02040503050406030204" pitchFamily="18" charset="0"/>
                      </a:rPr>
                      <m:t>𝑔</m:t>
                    </m:r>
                  </m:oMath>
                </a14:m>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 er tyngdeakselerasjonen</a:t>
                </a:r>
                <a:r>
                  <a:rPr kumimoji="0" lang="nb-NO" sz="1100" b="0" i="0" u="none" strike="noStrike" kern="1200" cap="none" spc="0" normalizeH="0" noProof="0" dirty="0">
                    <a:ln>
                      <a:noFill/>
                    </a:ln>
                    <a:solidFill>
                      <a:prstClr val="black"/>
                    </a:solidFill>
                    <a:effectLst/>
                    <a:uLnTx/>
                    <a:uFillTx/>
                    <a:latin typeface="Calibri" panose="020F0502020204030204"/>
                    <a:ea typeface="+mn-ea"/>
                    <a:cs typeface="+mn-cs"/>
                  </a:rPr>
                  <a:t> (9,81</a:t>
                </a:r>
                <a:r>
                  <a:rPr lang="nb-NO" sz="1100" dirty="0">
                    <a:solidFill>
                      <a:prstClr val="black"/>
                    </a:solidFill>
                  </a:rPr>
                  <a:t> m/s</a:t>
                </a:r>
                <a:r>
                  <a:rPr lang="nb-NO" sz="1100" baseline="30000" dirty="0">
                    <a:solidFill>
                      <a:prstClr val="black"/>
                    </a:solidFill>
                  </a:rPr>
                  <a:t>2</a:t>
                </a:r>
                <a:r>
                  <a:rPr kumimoji="0" lang="nb-NO" sz="1100" b="0" i="0" u="none" strike="noStrike" kern="1200" cap="none" spc="0" normalizeH="0" noProof="0" dirty="0">
                    <a:ln>
                      <a:noFill/>
                    </a:ln>
                    <a:solidFill>
                      <a:prstClr val="black"/>
                    </a:solidFill>
                    <a:effectLst/>
                    <a:uLnTx/>
                    <a:uFillTx/>
                    <a:latin typeface="Calibri" panose="020F0502020204030204"/>
                    <a:ea typeface="+mn-ea"/>
                    <a:cs typeface="+mn-cs"/>
                  </a:rPr>
                  <a:t>), </a:t>
                </a:r>
                <a14:m>
                  <m:oMath xmlns:m="http://schemas.openxmlformats.org/officeDocument/2006/math">
                    <m:r>
                      <a:rPr lang="nb-NO" sz="1100" i="1">
                        <a:solidFill>
                          <a:prstClr val="black"/>
                        </a:solidFill>
                        <a:latin typeface="Cambria Math" panose="02040503050406030204" pitchFamily="18" charset="0"/>
                      </a:rPr>
                      <m:t>𝑡</m:t>
                    </m:r>
                  </m:oMath>
                </a14:m>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 er den målte tiden og </a:t>
                </a: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sym typeface="Symbol" panose="05050102010706020507" pitchFamily="18" charset="2"/>
                  </a:rPr>
                  <a:t></a:t>
                </a: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 </a:t>
                </a:r>
                <a:r>
                  <a:rPr lang="nb-NO" sz="1100" dirty="0">
                    <a:solidFill>
                      <a:prstClr val="black"/>
                    </a:solidFill>
                  </a:rPr>
                  <a:t>er vinkelen til skråplanet.</a:t>
                </a:r>
              </a:p>
              <a:p>
                <a:pPr marL="342900" lvl="0" indent="-342900">
                  <a:buFontTx/>
                  <a:buAutoNum type="arabicPeriod"/>
                  <a:defRPr/>
                </a:pPr>
                <a:endParaRPr lang="nb-NO" sz="400" dirty="0">
                  <a:solidFill>
                    <a:prstClr val="black"/>
                  </a:solidFill>
                </a:endParaRPr>
              </a:p>
              <a:p>
                <a:pPr marL="800100" lvl="1" indent="-342900">
                  <a:buFont typeface="+mj-lt"/>
                  <a:buAutoNum type="alphaLcParenR"/>
                  <a:defRPr/>
                </a:pPr>
                <a:r>
                  <a:rPr lang="nb-NO" sz="1100" dirty="0">
                    <a:solidFill>
                      <a:prstClr val="black"/>
                    </a:solidFill>
                  </a:rPr>
                  <a:t>Regn ut </a:t>
                </a:r>
                <a14:m>
                  <m:oMath xmlns:m="http://schemas.openxmlformats.org/officeDocument/2006/math">
                    <m:func>
                      <m:funcPr>
                        <m:ctrlPr>
                          <a:rPr lang="nb-NO" sz="1100" i="1">
                            <a:solidFill>
                              <a:prstClr val="black"/>
                            </a:solidFill>
                            <a:latin typeface="Cambria Math" panose="02040503050406030204" pitchFamily="18" charset="0"/>
                          </a:rPr>
                        </m:ctrlPr>
                      </m:funcPr>
                      <m:fName>
                        <m:r>
                          <m:rPr>
                            <m:sty m:val="p"/>
                          </m:rPr>
                          <a:rPr lang="nb-NO" sz="1100">
                            <a:solidFill>
                              <a:prstClr val="black"/>
                            </a:solidFill>
                            <a:latin typeface="Cambria Math" panose="02040503050406030204" pitchFamily="18" charset="0"/>
                          </a:rPr>
                          <m:t>sin</m:t>
                        </m:r>
                      </m:fName>
                      <m:e>
                        <m:r>
                          <a:rPr lang="nb-NO" sz="1100" i="1">
                            <a:solidFill>
                              <a:prstClr val="black"/>
                            </a:solidFill>
                            <a:latin typeface="Cambria Math" panose="02040503050406030204" pitchFamily="18" charset="0"/>
                            <a:ea typeface="Cambria Math" panose="02040503050406030204" pitchFamily="18" charset="0"/>
                          </a:rPr>
                          <m:t>𝛼</m:t>
                        </m:r>
                      </m:e>
                    </m:func>
                  </m:oMath>
                </a14:m>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 ved å bruke </a:t>
                </a:r>
                <a:r>
                  <a:rPr kumimoji="0" lang="nb-NO" sz="1100" b="0" i="0" u="none" strike="noStrike" kern="1200" cap="none" spc="0" normalizeH="0" noProof="0" dirty="0">
                    <a:ln>
                      <a:noFill/>
                    </a:ln>
                    <a:solidFill>
                      <a:prstClr val="black"/>
                    </a:solidFill>
                    <a:effectLst/>
                    <a:uLnTx/>
                    <a:uFillTx/>
                    <a:latin typeface="Calibri" panose="020F0502020204030204"/>
                    <a:ea typeface="+mn-ea"/>
                    <a:cs typeface="+mn-cs"/>
                  </a:rPr>
                  <a:t>sinus-funksjonen i </a:t>
                </a:r>
                <a:r>
                  <a:rPr lang="nb-NO" sz="1100" dirty="0">
                    <a:solidFill>
                      <a:prstClr val="black"/>
                    </a:solidFill>
                    <a:latin typeface="Calibri" panose="020F0502020204030204"/>
                  </a:rPr>
                  <a:t>G</a:t>
                </a:r>
                <a:r>
                  <a:rPr kumimoji="0" lang="nb-NO" sz="1100" b="0" i="0" u="none" strike="noStrike" kern="1200" cap="none" spc="0" normalizeH="0" noProof="0" dirty="0" err="1">
                    <a:ln>
                      <a:noFill/>
                    </a:ln>
                    <a:solidFill>
                      <a:prstClr val="black"/>
                    </a:solidFill>
                    <a:effectLst/>
                    <a:uLnTx/>
                    <a:uFillTx/>
                    <a:latin typeface="Calibri" panose="020F0502020204030204"/>
                    <a:ea typeface="+mn-ea"/>
                    <a:cs typeface="+mn-cs"/>
                  </a:rPr>
                  <a:t>eogebra</a:t>
                </a:r>
                <a:r>
                  <a:rPr kumimoji="0" lang="nb-NO" sz="1100" b="0" i="0" u="none" strike="noStrike" kern="1200" cap="none" spc="0" normalizeH="0" noProof="0" dirty="0">
                    <a:ln>
                      <a:noFill/>
                    </a:ln>
                    <a:solidFill>
                      <a:prstClr val="black"/>
                    </a:solidFill>
                    <a:effectLst/>
                    <a:uLnTx/>
                    <a:uFillTx/>
                    <a:latin typeface="Calibri" panose="020F0502020204030204"/>
                    <a:ea typeface="+mn-ea"/>
                    <a:cs typeface="+mn-cs"/>
                  </a:rPr>
                  <a:t> eller på kalkulator, og skriv ned verdiene.</a:t>
                </a:r>
              </a:p>
              <a:p>
                <a:pPr marL="800100" lvl="1" indent="-342900">
                  <a:buFont typeface="+mj-lt"/>
                  <a:buAutoNum type="alphaLcParenR"/>
                  <a:defRPr/>
                </a:pPr>
                <a:endParaRPr kumimoji="0" lang="nb-NO" sz="400" b="0" i="0" u="none" strike="noStrike" kern="1200" cap="none" spc="0" normalizeH="0" noProof="0" dirty="0">
                  <a:ln>
                    <a:noFill/>
                  </a:ln>
                  <a:solidFill>
                    <a:prstClr val="black"/>
                  </a:solidFill>
                  <a:effectLst/>
                  <a:uLnTx/>
                  <a:uFillTx/>
                  <a:latin typeface="Calibri" panose="020F0502020204030204"/>
                  <a:ea typeface="+mn-ea"/>
                  <a:cs typeface="+mn-cs"/>
                </a:endParaRPr>
              </a:p>
              <a:p>
                <a:pPr marL="800100" lvl="1" indent="-342900">
                  <a:buFont typeface="+mj-lt"/>
                  <a:buAutoNum type="alphaLcParenR"/>
                  <a:defRPr/>
                </a:pPr>
                <a:r>
                  <a:rPr lang="nb-NO" sz="1100" baseline="0" dirty="0">
                    <a:solidFill>
                      <a:prstClr val="black"/>
                    </a:solidFill>
                    <a:latin typeface="Calibri" panose="020F0502020204030204"/>
                  </a:rPr>
                  <a:t>Regn ut farten til trillebilen fra formelen i oppgaven og noter ned verdiene for hver av tidene dere målte.</a:t>
                </a:r>
                <a:endPar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endParaRPr kumimoji="0" lang="nb-NO" sz="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indent="-228600">
                  <a:buFont typeface="+mj-lt"/>
                  <a:buAutoNum type="arabicPeriod"/>
                </a:pP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Lag en lineær modell av de </a:t>
                </a:r>
                <a:r>
                  <a:rPr lang="nb-NO" sz="1100" dirty="0">
                    <a:solidFill>
                      <a:prstClr val="black"/>
                    </a:solidFill>
                    <a:latin typeface="Calibri" panose="020F0502020204030204"/>
                  </a:rPr>
                  <a:t>beregnede</a:t>
                </a: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 verdiene</a:t>
                </a:r>
                <a:r>
                  <a:rPr lang="nb-NO" sz="1100" dirty="0">
                    <a:solidFill>
                      <a:prstClr val="black"/>
                    </a:solidFill>
                    <a:latin typeface="Calibri" panose="020F0502020204030204"/>
                  </a:rPr>
                  <a:t> i</a:t>
                </a: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 Geogebra. Farten fra oppgave 1. tilsvarer x-verdiene og farten fra oppgave 2. tilsvarer y-verdiene. </a:t>
                </a:r>
              </a:p>
              <a:p>
                <a:pPr marL="228600" indent="-228600">
                  <a:buFont typeface="+mj-lt"/>
                  <a:buAutoNum type="arabicPeriod"/>
                </a:pPr>
                <a:endParaRPr kumimoji="0" lang="nb-NO" sz="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indent="-228600">
                  <a:buFont typeface="+mj-lt"/>
                  <a:buAutoNum type="arabicPeriod"/>
                </a:pPr>
                <a:r>
                  <a:rPr lang="nb-NO" sz="1100" dirty="0"/>
                  <a:t>En lineær funksjon kan alltid skrives på denne formen</a:t>
                </a:r>
                <a14:m>
                  <m:oMath xmlns:m="http://schemas.openxmlformats.org/officeDocument/2006/math">
                    <m:r>
                      <a:rPr lang="nb-NO" sz="1100" b="0" i="0" smtClean="0">
                        <a:latin typeface="Cambria Math" panose="02040503050406030204" pitchFamily="18" charset="0"/>
                      </a:rPr>
                      <m:t> </m:t>
                    </m:r>
                    <m:r>
                      <a:rPr lang="nb-NO" sz="1100" b="0" i="1" smtClean="0">
                        <a:latin typeface="Cambria Math" panose="02040503050406030204" pitchFamily="18" charset="0"/>
                      </a:rPr>
                      <m:t>𝑓</m:t>
                    </m:r>
                    <m:r>
                      <a:rPr lang="nb-NO" sz="1100" b="0" i="1" smtClean="0">
                        <a:latin typeface="Cambria Math" panose="02040503050406030204" pitchFamily="18" charset="0"/>
                      </a:rPr>
                      <m:t>(</m:t>
                    </m:r>
                    <m:r>
                      <a:rPr lang="nb-NO" sz="1100" b="0" i="1" smtClean="0">
                        <a:latin typeface="Cambria Math" panose="02040503050406030204" pitchFamily="18" charset="0"/>
                      </a:rPr>
                      <m:t>𝑥</m:t>
                    </m:r>
                    <m:r>
                      <a:rPr lang="nb-NO" sz="1100" b="0" i="1" smtClean="0">
                        <a:latin typeface="Cambria Math" panose="02040503050406030204" pitchFamily="18" charset="0"/>
                      </a:rPr>
                      <m:t>)=</m:t>
                    </m:r>
                    <m:r>
                      <a:rPr lang="nb-NO" sz="1100" i="1">
                        <a:latin typeface="Cambria Math" panose="02040503050406030204" pitchFamily="18" charset="0"/>
                      </a:rPr>
                      <m:t>𝑎</m:t>
                    </m:r>
                    <m:r>
                      <a:rPr lang="nb-NO" sz="1100" i="1">
                        <a:latin typeface="Cambria Math" panose="02040503050406030204" pitchFamily="18" charset="0"/>
                      </a:rPr>
                      <m:t>∙</m:t>
                    </m:r>
                    <m:r>
                      <a:rPr lang="nb-NO" sz="1100" i="1">
                        <a:latin typeface="Cambria Math" panose="02040503050406030204" pitchFamily="18" charset="0"/>
                      </a:rPr>
                      <m:t>𝑥</m:t>
                    </m:r>
                    <m:r>
                      <a:rPr lang="nb-NO" sz="1100" i="1">
                        <a:latin typeface="Cambria Math" panose="02040503050406030204" pitchFamily="18" charset="0"/>
                      </a:rPr>
                      <m:t>+</m:t>
                    </m:r>
                    <m:r>
                      <a:rPr lang="nb-NO" sz="1100" i="1" smtClean="0">
                        <a:latin typeface="Cambria Math" panose="02040503050406030204" pitchFamily="18" charset="0"/>
                      </a:rPr>
                      <m:t>𝑏</m:t>
                    </m:r>
                  </m:oMath>
                </a14:m>
                <a:r>
                  <a:rPr lang="nb-NO" sz="1100" dirty="0"/>
                  <a:t>. Hvilke verdier fant dere for koeffisientene </a:t>
                </a:r>
                <a14:m>
                  <m:oMath xmlns:m="http://schemas.openxmlformats.org/officeDocument/2006/math">
                    <m:r>
                      <a:rPr lang="nb-NO" sz="1100" i="1">
                        <a:latin typeface="Cambria Math" panose="02040503050406030204" pitchFamily="18" charset="0"/>
                      </a:rPr>
                      <m:t>𝑎</m:t>
                    </m:r>
                  </m:oMath>
                </a14:m>
                <a:r>
                  <a:rPr lang="nb-NO" sz="1100" dirty="0"/>
                  <a:t> og </a:t>
                </a:r>
                <a14:m>
                  <m:oMath xmlns:m="http://schemas.openxmlformats.org/officeDocument/2006/math">
                    <m:r>
                      <a:rPr lang="nb-NO" sz="1100" i="1">
                        <a:latin typeface="Cambria Math" panose="02040503050406030204" pitchFamily="18" charset="0"/>
                      </a:rPr>
                      <m:t>𝑏</m:t>
                    </m:r>
                  </m:oMath>
                </a14:m>
                <a:r>
                  <a:rPr lang="nb-NO" sz="1100" dirty="0"/>
                  <a:t>? Hva burde disse verdiene vært, og hva betyr de?</a:t>
                </a:r>
              </a:p>
            </p:txBody>
          </p:sp>
        </mc:Choice>
        <mc:Fallback xmlns="">
          <p:sp>
            <p:nvSpPr>
              <p:cNvPr id="18" name="Rektangel 17">
                <a:extLst>
                  <a:ext uri="{FF2B5EF4-FFF2-40B4-BE49-F238E27FC236}">
                    <a16:creationId xmlns:a16="http://schemas.microsoft.com/office/drawing/2014/main" id="{7DFC39F3-D2A3-4D91-9A03-354556900879}"/>
                  </a:ext>
                </a:extLst>
              </p:cNvPr>
              <p:cNvSpPr>
                <a:spLocks noRot="1" noChangeAspect="1" noMove="1" noResize="1" noEditPoints="1" noAdjustHandles="1" noChangeArrowheads="1" noChangeShapeType="1" noTextEdit="1"/>
              </p:cNvSpPr>
              <p:nvPr/>
            </p:nvSpPr>
            <p:spPr>
              <a:xfrm>
                <a:off x="406780" y="6621533"/>
                <a:ext cx="6044439" cy="3069302"/>
              </a:xfrm>
              <a:prstGeom prst="rect">
                <a:avLst/>
              </a:prstGeom>
              <a:blipFill>
                <a:blip r:embed="rId4"/>
                <a:stretch>
                  <a:fillRect r="-403"/>
                </a:stretch>
              </a:blipFill>
              <a:ln>
                <a:solidFill>
                  <a:schemeClr val="tx1"/>
                </a:solidFill>
              </a:ln>
            </p:spPr>
            <p:txBody>
              <a:bodyPr/>
              <a:lstStyle/>
              <a:p>
                <a:r>
                  <a:rPr lang="nb-NO">
                    <a:noFill/>
                  </a:rPr>
                  <a:t> </a:t>
                </a:r>
              </a:p>
            </p:txBody>
          </p:sp>
        </mc:Fallback>
      </mc:AlternateContent>
      <p:sp>
        <p:nvSpPr>
          <p:cNvPr id="5" name="TekstSylinder 4">
            <a:extLst>
              <a:ext uri="{FF2B5EF4-FFF2-40B4-BE49-F238E27FC236}">
                <a16:creationId xmlns:a16="http://schemas.microsoft.com/office/drawing/2014/main" id="{C324B7CD-426E-45BD-AD03-F8DE1D5C3EFB}"/>
              </a:ext>
            </a:extLst>
          </p:cNvPr>
          <p:cNvSpPr txBox="1"/>
          <p:nvPr/>
        </p:nvSpPr>
        <p:spPr>
          <a:xfrm>
            <a:off x="466249" y="5435386"/>
            <a:ext cx="5915023" cy="1123384"/>
          </a:xfrm>
          <a:prstGeom prst="rect">
            <a:avLst/>
          </a:prstGeom>
          <a:noFill/>
        </p:spPr>
        <p:txBody>
          <a:bodyPr wrap="square" rtlCol="0">
            <a:spAutoFit/>
          </a:bodyPr>
          <a:lstStyle/>
          <a:p>
            <a:r>
              <a:rPr lang="nb-NO" sz="1100" b="1" dirty="0"/>
              <a:t>Fase 4:</a:t>
            </a:r>
            <a:r>
              <a:rPr lang="nb-NO" sz="1100" dirty="0"/>
              <a:t> Test hvor raskt kjøretøyet er, og om dere får brukbare målinger.</a:t>
            </a:r>
          </a:p>
          <a:p>
            <a:endParaRPr lang="nb-NO" sz="400" dirty="0"/>
          </a:p>
          <a:p>
            <a:r>
              <a:rPr lang="nb-NO" sz="1100" b="1" dirty="0"/>
              <a:t>Fase 5:</a:t>
            </a:r>
            <a:r>
              <a:rPr lang="nb-NO" sz="1100" dirty="0"/>
              <a:t> Sammenlign resultatene med andre i klassen. Fikk noen andre større fart? Hvorfor tror du deres bil fikk større fart? Kan dere gjøre noe av det samme?</a:t>
            </a:r>
          </a:p>
          <a:p>
            <a:endParaRPr lang="nb-NO" sz="400" dirty="0"/>
          </a:p>
          <a:p>
            <a:r>
              <a:rPr lang="nb-NO" sz="1100" b="1" dirty="0"/>
              <a:t>Fase 6:</a:t>
            </a:r>
            <a:r>
              <a:rPr lang="nb-NO" sz="1100" dirty="0"/>
              <a:t> Gå tilbake til de andre fasene for å gjøre de planlagte forbedringene.</a:t>
            </a:r>
          </a:p>
          <a:p>
            <a:endParaRPr lang="nb-NO" sz="400" dirty="0"/>
          </a:p>
          <a:p>
            <a:r>
              <a:rPr lang="nb-NO" sz="1100" b="1" dirty="0"/>
              <a:t>Fase 7:</a:t>
            </a:r>
            <a:r>
              <a:rPr lang="nb-NO" sz="1100" dirty="0"/>
              <a:t> Gjennomfør de siste målingene for tid og frekvens.</a:t>
            </a:r>
          </a:p>
        </p:txBody>
      </p:sp>
      <p:sp>
        <p:nvSpPr>
          <p:cNvPr id="3" name="Plassholder for lysbildenummer 2">
            <a:extLst>
              <a:ext uri="{FF2B5EF4-FFF2-40B4-BE49-F238E27FC236}">
                <a16:creationId xmlns:a16="http://schemas.microsoft.com/office/drawing/2014/main" id="{BD7A6BC8-EC81-401C-A617-679981B41C58}"/>
              </a:ext>
            </a:extLst>
          </p:cNvPr>
          <p:cNvSpPr>
            <a:spLocks noGrp="1"/>
          </p:cNvSpPr>
          <p:nvPr>
            <p:ph type="sldNum" sz="quarter" idx="12"/>
          </p:nvPr>
        </p:nvSpPr>
        <p:spPr>
          <a:xfrm>
            <a:off x="5151808" y="9383419"/>
            <a:ext cx="1543050" cy="527403"/>
          </a:xfrm>
        </p:spPr>
        <p:txBody>
          <a:bodyPr/>
          <a:lstStyle/>
          <a:p>
            <a:fld id="{8BCDA449-1FD9-4B7A-9E85-B244E6DC9C56}" type="slidenum">
              <a:rPr lang="nb-NO" smtClean="0"/>
              <a:t>2</a:t>
            </a:fld>
            <a:endParaRPr lang="nb-NO" dirty="0"/>
          </a:p>
        </p:txBody>
      </p:sp>
      <p:sp>
        <p:nvSpPr>
          <p:cNvPr id="35" name="TekstSylinder 34">
            <a:extLst>
              <a:ext uri="{FF2B5EF4-FFF2-40B4-BE49-F238E27FC236}">
                <a16:creationId xmlns:a16="http://schemas.microsoft.com/office/drawing/2014/main" id="{51762118-5F72-4175-95F7-FE181DEC9074}"/>
              </a:ext>
            </a:extLst>
          </p:cNvPr>
          <p:cNvSpPr txBox="1"/>
          <p:nvPr/>
        </p:nvSpPr>
        <p:spPr>
          <a:xfrm>
            <a:off x="466249" y="3888979"/>
            <a:ext cx="2990169" cy="661720"/>
          </a:xfrm>
          <a:prstGeom prst="rect">
            <a:avLst/>
          </a:prstGeom>
          <a:noFill/>
        </p:spPr>
        <p:txBody>
          <a:bodyPr wrap="square" rtlCol="0">
            <a:spAutoFit/>
          </a:bodyPr>
          <a:lstStyle/>
          <a:p>
            <a:r>
              <a:rPr lang="nb-NO" sz="1100" b="1" dirty="0"/>
              <a:t>Puslespill-programmering</a:t>
            </a:r>
          </a:p>
          <a:p>
            <a:endParaRPr lang="nb-NO" sz="400" dirty="0"/>
          </a:p>
          <a:p>
            <a:r>
              <a:rPr lang="nb-NO" sz="1100" dirty="0"/>
              <a:t>Bruk disse kodelinjene for å lage et program som får </a:t>
            </a:r>
            <a:r>
              <a:rPr lang="nb-NO" sz="1100" dirty="0" err="1"/>
              <a:t>micro:biten</a:t>
            </a:r>
            <a:r>
              <a:rPr lang="nb-NO" sz="1100" dirty="0"/>
              <a:t> til å virke som en stoppeklokke</a:t>
            </a:r>
          </a:p>
        </p:txBody>
      </p:sp>
      <p:sp>
        <p:nvSpPr>
          <p:cNvPr id="36" name="Rektangel 35">
            <a:extLst>
              <a:ext uri="{FF2B5EF4-FFF2-40B4-BE49-F238E27FC236}">
                <a16:creationId xmlns:a16="http://schemas.microsoft.com/office/drawing/2014/main" id="{A271211E-4B76-4F48-AEE2-D2F813A3E98B}"/>
              </a:ext>
            </a:extLst>
          </p:cNvPr>
          <p:cNvSpPr/>
          <p:nvPr/>
        </p:nvSpPr>
        <p:spPr>
          <a:xfrm>
            <a:off x="466249" y="3888980"/>
            <a:ext cx="5984969" cy="144325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37" name="Bilde 36">
            <a:extLst>
              <a:ext uri="{FF2B5EF4-FFF2-40B4-BE49-F238E27FC236}">
                <a16:creationId xmlns:a16="http://schemas.microsoft.com/office/drawing/2014/main" id="{A6008C44-F40C-4BF9-831A-AF676D851418}"/>
              </a:ext>
            </a:extLst>
          </p:cNvPr>
          <p:cNvPicPr>
            <a:picLocks noChangeAspect="1"/>
          </p:cNvPicPr>
          <p:nvPr/>
        </p:nvPicPr>
        <p:blipFill>
          <a:blip r:embed="rId5"/>
          <a:stretch>
            <a:fillRect/>
          </a:stretch>
        </p:blipFill>
        <p:spPr>
          <a:xfrm>
            <a:off x="3460400" y="4579217"/>
            <a:ext cx="1526886" cy="145034"/>
          </a:xfrm>
          <a:prstGeom prst="rect">
            <a:avLst/>
          </a:prstGeom>
          <a:ln w="3175">
            <a:solidFill>
              <a:schemeClr val="tx1"/>
            </a:solidFill>
          </a:ln>
        </p:spPr>
      </p:pic>
      <p:pic>
        <p:nvPicPr>
          <p:cNvPr id="38" name="Bilde 37">
            <a:extLst>
              <a:ext uri="{FF2B5EF4-FFF2-40B4-BE49-F238E27FC236}">
                <a16:creationId xmlns:a16="http://schemas.microsoft.com/office/drawing/2014/main" id="{2C547A81-FF8D-409B-A1D8-BABE0336CB81}"/>
              </a:ext>
            </a:extLst>
          </p:cNvPr>
          <p:cNvPicPr>
            <a:picLocks noChangeAspect="1"/>
          </p:cNvPicPr>
          <p:nvPr/>
        </p:nvPicPr>
        <p:blipFill>
          <a:blip r:embed="rId6"/>
          <a:stretch>
            <a:fillRect/>
          </a:stretch>
        </p:blipFill>
        <p:spPr>
          <a:xfrm>
            <a:off x="4172538" y="4322923"/>
            <a:ext cx="814748" cy="145034"/>
          </a:xfrm>
          <a:prstGeom prst="rect">
            <a:avLst/>
          </a:prstGeom>
          <a:ln w="3175">
            <a:solidFill>
              <a:schemeClr val="tx1"/>
            </a:solidFill>
          </a:ln>
        </p:spPr>
      </p:pic>
      <p:pic>
        <p:nvPicPr>
          <p:cNvPr id="39" name="Bilde 38">
            <a:extLst>
              <a:ext uri="{FF2B5EF4-FFF2-40B4-BE49-F238E27FC236}">
                <a16:creationId xmlns:a16="http://schemas.microsoft.com/office/drawing/2014/main" id="{E76DC89C-D513-44A5-954D-923E1A79A6EC}"/>
              </a:ext>
            </a:extLst>
          </p:cNvPr>
          <p:cNvPicPr>
            <a:picLocks noChangeAspect="1"/>
          </p:cNvPicPr>
          <p:nvPr/>
        </p:nvPicPr>
        <p:blipFill>
          <a:blip r:embed="rId7"/>
          <a:stretch>
            <a:fillRect/>
          </a:stretch>
        </p:blipFill>
        <p:spPr>
          <a:xfrm>
            <a:off x="538580" y="4842756"/>
            <a:ext cx="1780696" cy="153092"/>
          </a:xfrm>
          <a:prstGeom prst="rect">
            <a:avLst/>
          </a:prstGeom>
          <a:ln w="3175">
            <a:solidFill>
              <a:schemeClr val="tx1"/>
            </a:solidFill>
          </a:ln>
        </p:spPr>
      </p:pic>
      <p:pic>
        <p:nvPicPr>
          <p:cNvPr id="40" name="Bilde 39">
            <a:extLst>
              <a:ext uri="{FF2B5EF4-FFF2-40B4-BE49-F238E27FC236}">
                <a16:creationId xmlns:a16="http://schemas.microsoft.com/office/drawing/2014/main" id="{AE37E222-1DA0-4532-B09D-D3E3C63C45F1}"/>
              </a:ext>
            </a:extLst>
          </p:cNvPr>
          <p:cNvPicPr>
            <a:picLocks noChangeAspect="1"/>
          </p:cNvPicPr>
          <p:nvPr/>
        </p:nvPicPr>
        <p:blipFill>
          <a:blip r:embed="rId8"/>
          <a:stretch>
            <a:fillRect/>
          </a:stretch>
        </p:blipFill>
        <p:spPr>
          <a:xfrm>
            <a:off x="542608" y="4569997"/>
            <a:ext cx="1736380" cy="149063"/>
          </a:xfrm>
          <a:prstGeom prst="rect">
            <a:avLst/>
          </a:prstGeom>
          <a:ln w="3175">
            <a:solidFill>
              <a:schemeClr val="tx1"/>
            </a:solidFill>
          </a:ln>
        </p:spPr>
      </p:pic>
      <p:pic>
        <p:nvPicPr>
          <p:cNvPr id="41" name="Bilde 40">
            <a:extLst>
              <a:ext uri="{FF2B5EF4-FFF2-40B4-BE49-F238E27FC236}">
                <a16:creationId xmlns:a16="http://schemas.microsoft.com/office/drawing/2014/main" id="{5B4C25D5-30C4-45E0-830E-C43FDB57E542}"/>
              </a:ext>
            </a:extLst>
          </p:cNvPr>
          <p:cNvPicPr>
            <a:picLocks noChangeAspect="1"/>
          </p:cNvPicPr>
          <p:nvPr/>
        </p:nvPicPr>
        <p:blipFill>
          <a:blip r:embed="rId9"/>
          <a:stretch>
            <a:fillRect/>
          </a:stretch>
        </p:blipFill>
        <p:spPr>
          <a:xfrm>
            <a:off x="538580" y="5113624"/>
            <a:ext cx="1788753" cy="149063"/>
          </a:xfrm>
          <a:prstGeom prst="rect">
            <a:avLst/>
          </a:prstGeom>
          <a:ln w="3175">
            <a:solidFill>
              <a:schemeClr val="tx1"/>
            </a:solidFill>
          </a:ln>
        </p:spPr>
      </p:pic>
      <p:pic>
        <p:nvPicPr>
          <p:cNvPr id="42" name="Bilde 41">
            <a:extLst>
              <a:ext uri="{FF2B5EF4-FFF2-40B4-BE49-F238E27FC236}">
                <a16:creationId xmlns:a16="http://schemas.microsoft.com/office/drawing/2014/main" id="{D77F2F87-5F20-496F-9DF1-58E2DCF55947}"/>
              </a:ext>
            </a:extLst>
          </p:cNvPr>
          <p:cNvPicPr>
            <a:picLocks noChangeAspect="1"/>
          </p:cNvPicPr>
          <p:nvPr/>
        </p:nvPicPr>
        <p:blipFill>
          <a:blip r:embed="rId10"/>
          <a:stretch>
            <a:fillRect/>
          </a:stretch>
        </p:blipFill>
        <p:spPr>
          <a:xfrm>
            <a:off x="2557966" y="5099529"/>
            <a:ext cx="2429320" cy="157120"/>
          </a:xfrm>
          <a:prstGeom prst="rect">
            <a:avLst/>
          </a:prstGeom>
          <a:ln w="3175">
            <a:solidFill>
              <a:schemeClr val="tx1"/>
            </a:solidFill>
          </a:ln>
        </p:spPr>
      </p:pic>
      <p:pic>
        <p:nvPicPr>
          <p:cNvPr id="43" name="Bilde 42">
            <a:extLst>
              <a:ext uri="{FF2B5EF4-FFF2-40B4-BE49-F238E27FC236}">
                <a16:creationId xmlns:a16="http://schemas.microsoft.com/office/drawing/2014/main" id="{B0BDB238-EBB7-4743-A65F-7DB2DD4F8517}"/>
              </a:ext>
            </a:extLst>
          </p:cNvPr>
          <p:cNvPicPr>
            <a:picLocks noChangeAspect="1"/>
          </p:cNvPicPr>
          <p:nvPr/>
        </p:nvPicPr>
        <p:blipFill>
          <a:blip r:embed="rId11"/>
          <a:stretch>
            <a:fillRect/>
          </a:stretch>
        </p:blipFill>
        <p:spPr>
          <a:xfrm>
            <a:off x="3379825" y="4832977"/>
            <a:ext cx="1607461" cy="157120"/>
          </a:xfrm>
          <a:prstGeom prst="rect">
            <a:avLst/>
          </a:prstGeom>
          <a:ln w="3175">
            <a:solidFill>
              <a:schemeClr val="tx1"/>
            </a:solidFill>
          </a:ln>
        </p:spPr>
      </p:pic>
    </p:spTree>
    <p:extLst>
      <p:ext uri="{BB962C8B-B14F-4D97-AF65-F5344CB8AC3E}">
        <p14:creationId xmlns:p14="http://schemas.microsoft.com/office/powerpoint/2010/main" val="3617558152"/>
      </p:ext>
    </p:extLst>
  </p:cSld>
  <p:clrMapOvr>
    <a:masterClrMapping/>
  </p:clrMapOvr>
</p:sld>
</file>

<file path=ppt/theme/theme1.xml><?xml version="1.0" encoding="utf-8"?>
<a:theme xmlns:a="http://schemas.openxmlformats.org/drawingml/2006/main" name="Office-tema">
  <a:themeElements>
    <a:clrScheme name="Office-t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t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1022</Words>
  <Application>Microsoft Office PowerPoint</Application>
  <PresentationFormat>A4 (210 x 297 mm)</PresentationFormat>
  <Paragraphs>57</Paragraphs>
  <Slides>2</Slides>
  <Notes>0</Notes>
  <HiddenSlides>0</HiddenSlides>
  <MMClips>0</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2</vt:i4>
      </vt:variant>
    </vt:vector>
  </HeadingPairs>
  <TitlesOfParts>
    <vt:vector size="7" baseType="lpstr">
      <vt:lpstr>Arial</vt:lpstr>
      <vt:lpstr>Calibri</vt:lpstr>
      <vt:lpstr>Calibri Light</vt:lpstr>
      <vt:lpstr>Cambria Math</vt:lpstr>
      <vt:lpstr>Office-tema</vt:lpstr>
      <vt:lpstr>Opplegg 2 – Lydbølger</vt:lpstr>
      <vt:lpstr>Lag den raskeste trillebilen - mål farten med dopplereffekten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Opplegg 2 – Lydbølger</dc:title>
  <dc:creator>Ellen Egeland Flø</dc:creator>
  <cp:lastModifiedBy>Ellen Egeland Flø</cp:lastModifiedBy>
  <cp:revision>1</cp:revision>
  <dcterms:created xsi:type="dcterms:W3CDTF">2022-02-22T08:57:37Z</dcterms:created>
  <dcterms:modified xsi:type="dcterms:W3CDTF">2022-02-22T08:58:20Z</dcterms:modified>
</cp:coreProperties>
</file>