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593" r:id="rId2"/>
    <p:sldId id="592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0E8119-6FDC-410E-96CB-FB397929B221}" v="6" dt="2022-06-26T09:14:40.0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97" d="100"/>
          <a:sy n="97" d="100"/>
        </p:scale>
        <p:origin x="1116" y="-30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len Egeland Flø" userId="bb6505ce92b5abf7" providerId="LiveId" clId="{870E8119-6FDC-410E-96CB-FB397929B221}"/>
    <pc:docChg chg="undo custSel addSld delSld modSld">
      <pc:chgData name="Ellen Egeland Flø" userId="bb6505ce92b5abf7" providerId="LiveId" clId="{870E8119-6FDC-410E-96CB-FB397929B221}" dt="2022-06-26T09:49:48.902" v="841" actId="1037"/>
      <pc:docMkLst>
        <pc:docMk/>
      </pc:docMkLst>
      <pc:sldChg chg="del">
        <pc:chgData name="Ellen Egeland Flø" userId="bb6505ce92b5abf7" providerId="LiveId" clId="{870E8119-6FDC-410E-96CB-FB397929B221}" dt="2022-06-26T09:11:49.451" v="799" actId="47"/>
        <pc:sldMkLst>
          <pc:docMk/>
          <pc:sldMk cId="798401510" sldId="590"/>
        </pc:sldMkLst>
      </pc:sldChg>
      <pc:sldChg chg="addSp delSp modSp mod">
        <pc:chgData name="Ellen Egeland Flø" userId="bb6505ce92b5abf7" providerId="LiveId" clId="{870E8119-6FDC-410E-96CB-FB397929B221}" dt="2022-06-12T13:54:52.856" v="796" actId="478"/>
        <pc:sldMkLst>
          <pc:docMk/>
          <pc:sldMk cId="1849261863" sldId="592"/>
        </pc:sldMkLst>
        <pc:picChg chg="del mod">
          <ac:chgData name="Ellen Egeland Flø" userId="bb6505ce92b5abf7" providerId="LiveId" clId="{870E8119-6FDC-410E-96CB-FB397929B221}" dt="2022-06-12T13:54:52.856" v="796" actId="478"/>
          <ac:picMkLst>
            <pc:docMk/>
            <pc:sldMk cId="1849261863" sldId="592"/>
            <ac:picMk id="4" creationId="{3267ECBF-4A35-58E9-F4D0-7FEE7C1FBA5B}"/>
          </ac:picMkLst>
        </pc:picChg>
        <pc:picChg chg="add mod ord">
          <ac:chgData name="Ellen Egeland Flø" userId="bb6505ce92b5abf7" providerId="LiveId" clId="{870E8119-6FDC-410E-96CB-FB397929B221}" dt="2022-06-12T13:53:45.539" v="795" actId="1035"/>
          <ac:picMkLst>
            <pc:docMk/>
            <pc:sldMk cId="1849261863" sldId="592"/>
            <ac:picMk id="6" creationId="{09F35C25-1951-AE19-D9C0-0D9469BDA6A5}"/>
          </ac:picMkLst>
        </pc:picChg>
      </pc:sldChg>
      <pc:sldChg chg="addSp modSp add mod">
        <pc:chgData name="Ellen Egeland Flø" userId="bb6505ce92b5abf7" providerId="LiveId" clId="{870E8119-6FDC-410E-96CB-FB397929B221}" dt="2022-06-26T09:49:48.902" v="841" actId="1037"/>
        <pc:sldMkLst>
          <pc:docMk/>
          <pc:sldMk cId="3810431491" sldId="593"/>
        </pc:sldMkLst>
        <pc:spChg chg="mod">
          <ac:chgData name="Ellen Egeland Flø" userId="bb6505ce92b5abf7" providerId="LiveId" clId="{870E8119-6FDC-410E-96CB-FB397929B221}" dt="2022-06-26T09:49:12.713" v="836" actId="20577"/>
          <ac:spMkLst>
            <pc:docMk/>
            <pc:sldMk cId="3810431491" sldId="593"/>
            <ac:spMk id="16" creationId="{6C320B28-F915-C6C5-B326-AE2707020826}"/>
          </ac:spMkLst>
        </pc:spChg>
        <pc:spChg chg="add mod">
          <ac:chgData name="Ellen Egeland Flø" userId="bb6505ce92b5abf7" providerId="LiveId" clId="{870E8119-6FDC-410E-96CB-FB397929B221}" dt="2022-06-26T09:48:23.565" v="820" actId="1038"/>
          <ac:spMkLst>
            <pc:docMk/>
            <pc:sldMk cId="3810431491" sldId="593"/>
            <ac:spMk id="20" creationId="{92C523C9-C8C4-27BF-23D1-C2AAAD131D99}"/>
          </ac:spMkLst>
        </pc:spChg>
        <pc:spChg chg="mod">
          <ac:chgData name="Ellen Egeland Flø" userId="bb6505ce92b5abf7" providerId="LiveId" clId="{870E8119-6FDC-410E-96CB-FB397929B221}" dt="2022-06-26T09:49:48.902" v="841" actId="1037"/>
          <ac:spMkLst>
            <pc:docMk/>
            <pc:sldMk cId="3810431491" sldId="593"/>
            <ac:spMk id="23" creationId="{D70136FE-62AF-05C3-7B28-A88F5757CB61}"/>
          </ac:spMkLst>
        </pc:spChg>
      </pc:sldChg>
      <pc:sldChg chg="delSp modSp add del mod">
        <pc:chgData name="Ellen Egeland Flø" userId="bb6505ce92b5abf7" providerId="LiveId" clId="{870E8119-6FDC-410E-96CB-FB397929B221}" dt="2022-06-12T14:35:38.102" v="797" actId="2696"/>
        <pc:sldMkLst>
          <pc:docMk/>
          <pc:sldMk cId="3334420565" sldId="595"/>
        </pc:sldMkLst>
        <pc:spChg chg="mod">
          <ac:chgData name="Ellen Egeland Flø" userId="bb6505ce92b5abf7" providerId="LiveId" clId="{870E8119-6FDC-410E-96CB-FB397929B221}" dt="2022-06-12T10:08:38.623" v="742" actId="313"/>
          <ac:spMkLst>
            <pc:docMk/>
            <pc:sldMk cId="3334420565" sldId="595"/>
            <ac:spMk id="4" creationId="{08B1B1C8-2EEE-2BDF-8589-EDC6A61157F4}"/>
          </ac:spMkLst>
        </pc:spChg>
        <pc:spChg chg="del">
          <ac:chgData name="Ellen Egeland Flø" userId="bb6505ce92b5abf7" providerId="LiveId" clId="{870E8119-6FDC-410E-96CB-FB397929B221}" dt="2022-06-12T09:53:36.789" v="1" actId="478"/>
          <ac:spMkLst>
            <pc:docMk/>
            <pc:sldMk cId="3334420565" sldId="595"/>
            <ac:spMk id="5" creationId="{2AA78C43-A96B-5834-A174-BB2FF433373F}"/>
          </ac:spMkLst>
        </pc:spChg>
      </pc:sldChg>
      <pc:sldChg chg="delSp modSp new del mod">
        <pc:chgData name="Ellen Egeland Flø" userId="bb6505ce92b5abf7" providerId="LiveId" clId="{870E8119-6FDC-410E-96CB-FB397929B221}" dt="2022-06-12T14:35:38.102" v="797" actId="2696"/>
        <pc:sldMkLst>
          <pc:docMk/>
          <pc:sldMk cId="2641347386" sldId="596"/>
        </pc:sldMkLst>
        <pc:spChg chg="mod">
          <ac:chgData name="Ellen Egeland Flø" userId="bb6505ce92b5abf7" providerId="LiveId" clId="{870E8119-6FDC-410E-96CB-FB397929B221}" dt="2022-06-12T10:09:19.632" v="777" actId="2711"/>
          <ac:spMkLst>
            <pc:docMk/>
            <pc:sldMk cId="2641347386" sldId="596"/>
            <ac:spMk id="2" creationId="{0654BBF4-BF6B-644B-B2CF-BFA22AD70D28}"/>
          </ac:spMkLst>
        </pc:spChg>
        <pc:spChg chg="del">
          <ac:chgData name="Ellen Egeland Flø" userId="bb6505ce92b5abf7" providerId="LiveId" clId="{870E8119-6FDC-410E-96CB-FB397929B221}" dt="2022-06-12T10:08:52.209" v="744" actId="478"/>
          <ac:spMkLst>
            <pc:docMk/>
            <pc:sldMk cId="2641347386" sldId="596"/>
            <ac:spMk id="3" creationId="{46E71DEC-000B-6C7C-86F5-23C73954E107}"/>
          </ac:spMkLst>
        </pc:spChg>
      </pc:sldChg>
    </pc:docChg>
  </pc:docChgLst>
  <pc:docChgLst>
    <pc:chgData name="Ellen Egeland Flø" userId="bb6505ce92b5abf7" providerId="LiveId" clId="{CFFB6656-4FCE-4968-9573-E263565088F6}"/>
    <pc:docChg chg="undo custSel addSld delSld modSld">
      <pc:chgData name="Ellen Egeland Flø" userId="bb6505ce92b5abf7" providerId="LiveId" clId="{CFFB6656-4FCE-4968-9573-E263565088F6}" dt="2022-05-08T11:45:24.487" v="2247" actId="1035"/>
      <pc:docMkLst>
        <pc:docMk/>
      </pc:docMkLst>
      <pc:sldChg chg="add del">
        <pc:chgData name="Ellen Egeland Flø" userId="bb6505ce92b5abf7" providerId="LiveId" clId="{CFFB6656-4FCE-4968-9573-E263565088F6}" dt="2022-05-08T09:32:30.555" v="40" actId="47"/>
        <pc:sldMkLst>
          <pc:docMk/>
          <pc:sldMk cId="1520010316" sldId="265"/>
        </pc:sldMkLst>
      </pc:sldChg>
      <pc:sldChg chg="modSp del mod">
        <pc:chgData name="Ellen Egeland Flø" userId="bb6505ce92b5abf7" providerId="LiveId" clId="{CFFB6656-4FCE-4968-9573-E263565088F6}" dt="2022-05-08T11:09:09.417" v="535" actId="47"/>
        <pc:sldMkLst>
          <pc:docMk/>
          <pc:sldMk cId="4149832272" sldId="587"/>
        </pc:sldMkLst>
        <pc:spChg chg="mod">
          <ac:chgData name="Ellen Egeland Flø" userId="bb6505ce92b5abf7" providerId="LiveId" clId="{CFFB6656-4FCE-4968-9573-E263565088F6}" dt="2022-05-08T09:53:54.199" v="42" actId="20577"/>
          <ac:spMkLst>
            <pc:docMk/>
            <pc:sldMk cId="4149832272" sldId="587"/>
            <ac:spMk id="2" creationId="{41B848DC-2DC4-489B-B838-0DCFFBFDD491}"/>
          </ac:spMkLst>
        </pc:spChg>
      </pc:sldChg>
      <pc:sldChg chg="modSp mod">
        <pc:chgData name="Ellen Egeland Flø" userId="bb6505ce92b5abf7" providerId="LiveId" clId="{CFFB6656-4FCE-4968-9573-E263565088F6}" dt="2022-05-08T09:31:53.197" v="39" actId="14100"/>
        <pc:sldMkLst>
          <pc:docMk/>
          <pc:sldMk cId="798401510" sldId="590"/>
        </pc:sldMkLst>
        <pc:spChg chg="mod">
          <ac:chgData name="Ellen Egeland Flø" userId="bb6505ce92b5abf7" providerId="LiveId" clId="{CFFB6656-4FCE-4968-9573-E263565088F6}" dt="2022-05-08T09:31:53.197" v="39" actId="14100"/>
          <ac:spMkLst>
            <pc:docMk/>
            <pc:sldMk cId="798401510" sldId="590"/>
            <ac:spMk id="2" creationId="{43326829-CA62-4181-A878-A1EF485EC4E8}"/>
          </ac:spMkLst>
        </pc:spChg>
      </pc:sldChg>
      <pc:sldChg chg="addSp delSp modSp add mod">
        <pc:chgData name="Ellen Egeland Flø" userId="bb6505ce92b5abf7" providerId="LiveId" clId="{CFFB6656-4FCE-4968-9573-E263565088F6}" dt="2022-05-08T11:45:24.487" v="2247" actId="1035"/>
        <pc:sldMkLst>
          <pc:docMk/>
          <pc:sldMk cId="1849261863" sldId="592"/>
        </pc:sldMkLst>
        <pc:spChg chg="mod">
          <ac:chgData name="Ellen Egeland Flø" userId="bb6505ce92b5abf7" providerId="LiveId" clId="{CFFB6656-4FCE-4968-9573-E263565088F6}" dt="2022-05-08T11:42:41.583" v="2195" actId="1035"/>
          <ac:spMkLst>
            <pc:docMk/>
            <pc:sldMk cId="1849261863" sldId="592"/>
            <ac:spMk id="2" creationId="{DDFFCF92-8D56-4568-AB37-B1A2210634CC}"/>
          </ac:spMkLst>
        </pc:spChg>
        <pc:spChg chg="mod">
          <ac:chgData name="Ellen Egeland Flø" userId="bb6505ce92b5abf7" providerId="LiveId" clId="{CFFB6656-4FCE-4968-9573-E263565088F6}" dt="2022-05-08T11:43:15.820" v="2235" actId="1036"/>
          <ac:spMkLst>
            <pc:docMk/>
            <pc:sldMk cId="1849261863" sldId="592"/>
            <ac:spMk id="3" creationId="{268DF09B-A1A0-433E-929F-EF06FED76931}"/>
          </ac:spMkLst>
        </pc:spChg>
        <pc:spChg chg="mod">
          <ac:chgData name="Ellen Egeland Flø" userId="bb6505ce92b5abf7" providerId="LiveId" clId="{CFFB6656-4FCE-4968-9573-E263565088F6}" dt="2022-05-08T11:42:47.631" v="2206" actId="1035"/>
          <ac:spMkLst>
            <pc:docMk/>
            <pc:sldMk cId="1849261863" sldId="592"/>
            <ac:spMk id="13" creationId="{91876C61-7EFC-4561-AA1D-DEAF61BCAC82}"/>
          </ac:spMkLst>
        </pc:spChg>
        <pc:spChg chg="mod">
          <ac:chgData name="Ellen Egeland Flø" userId="bb6505ce92b5abf7" providerId="LiveId" clId="{CFFB6656-4FCE-4968-9573-E263565088F6}" dt="2022-05-08T11:42:47.631" v="2206" actId="1035"/>
          <ac:spMkLst>
            <pc:docMk/>
            <pc:sldMk cId="1849261863" sldId="592"/>
            <ac:spMk id="20" creationId="{8B025384-BE2D-42A8-A7EE-9C946187E21E}"/>
          </ac:spMkLst>
        </pc:spChg>
        <pc:spChg chg="mod">
          <ac:chgData name="Ellen Egeland Flø" userId="bb6505ce92b5abf7" providerId="LiveId" clId="{CFFB6656-4FCE-4968-9573-E263565088F6}" dt="2022-05-08T11:43:09.858" v="2226" actId="1035"/>
          <ac:spMkLst>
            <pc:docMk/>
            <pc:sldMk cId="1849261863" sldId="592"/>
            <ac:spMk id="23" creationId="{C3DFD62C-1109-4AD6-9B8B-9E7F85DC7D6E}"/>
          </ac:spMkLst>
        </pc:spChg>
        <pc:spChg chg="mod">
          <ac:chgData name="Ellen Egeland Flø" userId="bb6505ce92b5abf7" providerId="LiveId" clId="{CFFB6656-4FCE-4968-9573-E263565088F6}" dt="2022-05-08T11:42:47.631" v="2206" actId="1035"/>
          <ac:spMkLst>
            <pc:docMk/>
            <pc:sldMk cId="1849261863" sldId="592"/>
            <ac:spMk id="26" creationId="{E36EB0E9-599F-4063-8D6C-A35F3CCEC847}"/>
          </ac:spMkLst>
        </pc:spChg>
        <pc:spChg chg="del">
          <ac:chgData name="Ellen Egeland Flø" userId="bb6505ce92b5abf7" providerId="LiveId" clId="{CFFB6656-4FCE-4968-9573-E263565088F6}" dt="2022-05-08T11:07:24.740" v="516" actId="478"/>
          <ac:spMkLst>
            <pc:docMk/>
            <pc:sldMk cId="1849261863" sldId="592"/>
            <ac:spMk id="33" creationId="{98CAB480-F830-485A-87BD-645F07E11710}"/>
          </ac:spMkLst>
        </pc:spChg>
        <pc:spChg chg="mod">
          <ac:chgData name="Ellen Egeland Flø" userId="bb6505ce92b5abf7" providerId="LiveId" clId="{CFFB6656-4FCE-4968-9573-E263565088F6}" dt="2022-05-08T11:43:09.858" v="2226" actId="1035"/>
          <ac:spMkLst>
            <pc:docMk/>
            <pc:sldMk cId="1849261863" sldId="592"/>
            <ac:spMk id="53" creationId="{D4E2F4C0-AFA6-175F-654E-D31E8764413F}"/>
          </ac:spMkLst>
        </pc:spChg>
        <pc:picChg chg="add mod">
          <ac:chgData name="Ellen Egeland Flø" userId="bb6505ce92b5abf7" providerId="LiveId" clId="{CFFB6656-4FCE-4968-9573-E263565088F6}" dt="2022-05-08T11:45:24.487" v="2247" actId="1035"/>
          <ac:picMkLst>
            <pc:docMk/>
            <pc:sldMk cId="1849261863" sldId="592"/>
            <ac:picMk id="4" creationId="{3267ECBF-4A35-58E9-F4D0-7FEE7C1FBA5B}"/>
          </ac:picMkLst>
        </pc:picChg>
        <pc:picChg chg="add mod">
          <ac:chgData name="Ellen Egeland Flø" userId="bb6505ce92b5abf7" providerId="LiveId" clId="{CFFB6656-4FCE-4968-9573-E263565088F6}" dt="2022-05-08T11:42:58.954" v="2215" actId="1035"/>
          <ac:picMkLst>
            <pc:docMk/>
            <pc:sldMk cId="1849261863" sldId="592"/>
            <ac:picMk id="11" creationId="{F39F7107-FC16-9819-AB33-4DDDBA09F11D}"/>
          </ac:picMkLst>
        </pc:picChg>
        <pc:picChg chg="add mod">
          <ac:chgData name="Ellen Egeland Flø" userId="bb6505ce92b5abf7" providerId="LiveId" clId="{CFFB6656-4FCE-4968-9573-E263565088F6}" dt="2022-05-08T11:42:58.954" v="2215" actId="1035"/>
          <ac:picMkLst>
            <pc:docMk/>
            <pc:sldMk cId="1849261863" sldId="592"/>
            <ac:picMk id="12" creationId="{B285EB68-F170-9F6C-FCAA-88D9A285F971}"/>
          </ac:picMkLst>
        </pc:picChg>
        <pc:picChg chg="add mod">
          <ac:chgData name="Ellen Egeland Flø" userId="bb6505ce92b5abf7" providerId="LiveId" clId="{CFFB6656-4FCE-4968-9573-E263565088F6}" dt="2022-05-08T11:42:58.954" v="2215" actId="1035"/>
          <ac:picMkLst>
            <pc:docMk/>
            <pc:sldMk cId="1849261863" sldId="592"/>
            <ac:picMk id="1026" creationId="{9B95B88E-7E04-A0E2-5930-390C7112A0BF}"/>
          </ac:picMkLst>
        </pc:picChg>
        <pc:picChg chg="del mod">
          <ac:chgData name="Ellen Egeland Flø" userId="bb6505ce92b5abf7" providerId="LiveId" clId="{CFFB6656-4FCE-4968-9573-E263565088F6}" dt="2022-05-08T10:49:55.409" v="87" actId="478"/>
          <ac:picMkLst>
            <pc:docMk/>
            <pc:sldMk cId="1849261863" sldId="592"/>
            <ac:picMk id="1028" creationId="{5C862675-9487-9E6D-B158-EC3560323C1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B3E5-B05B-47D4-AA95-BDDC5AB8A582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3693A-2976-4B1C-839B-475537EADF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8523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B3E5-B05B-47D4-AA95-BDDC5AB8A582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3693A-2976-4B1C-839B-475537EADF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6623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B3E5-B05B-47D4-AA95-BDDC5AB8A582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3693A-2976-4B1C-839B-475537EADF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1675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B3E5-B05B-47D4-AA95-BDDC5AB8A582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3693A-2976-4B1C-839B-475537EADF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9134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B3E5-B05B-47D4-AA95-BDDC5AB8A582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3693A-2976-4B1C-839B-475537EADF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5981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B3E5-B05B-47D4-AA95-BDDC5AB8A582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3693A-2976-4B1C-839B-475537EADF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9795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B3E5-B05B-47D4-AA95-BDDC5AB8A582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3693A-2976-4B1C-839B-475537EADF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235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B3E5-B05B-47D4-AA95-BDDC5AB8A582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3693A-2976-4B1C-839B-475537EADF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9211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B3E5-B05B-47D4-AA95-BDDC5AB8A582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3693A-2976-4B1C-839B-475537EADF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3463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B3E5-B05B-47D4-AA95-BDDC5AB8A582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3693A-2976-4B1C-839B-475537EADF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918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B3E5-B05B-47D4-AA95-BDDC5AB8A582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3693A-2976-4B1C-839B-475537EADF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3149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1AB3E5-B05B-47D4-AA95-BDDC5AB8A582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43693A-2976-4B1C-839B-475537EADF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91086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326829-CA62-4181-A878-A1EF485EC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7" y="160044"/>
            <a:ext cx="5915025" cy="1197702"/>
          </a:xfrm>
        </p:spPr>
        <p:txBody>
          <a:bodyPr>
            <a:normAutofit fontScale="90000"/>
          </a:bodyPr>
          <a:lstStyle/>
          <a:p>
            <a:r>
              <a:rPr lang="nb-NO" dirty="0"/>
              <a:t>Opplegg 14 – Numerisk integrasjon med rektangelmetoden</a:t>
            </a:r>
          </a:p>
        </p:txBody>
      </p:sp>
      <p:pic>
        <p:nvPicPr>
          <p:cNvPr id="13" name="Plassholder for innhold 12">
            <a:extLst>
              <a:ext uri="{FF2B5EF4-FFF2-40B4-BE49-F238E27FC236}">
                <a16:creationId xmlns:a16="http://schemas.microsoft.com/office/drawing/2014/main" id="{653AE7D4-00E5-D18A-6DBA-3D7E15A18D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87336" y="3639449"/>
            <a:ext cx="2403926" cy="1658374"/>
          </a:xfr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AF29DADB-50DC-4985-AFC6-DA2A39EAF7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7336" y="1649943"/>
            <a:ext cx="2403926" cy="1639258"/>
          </a:xfrm>
          <a:prstGeom prst="rect">
            <a:avLst/>
          </a:prstGeom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CC8BF404-8D0A-E087-D5A1-79D967597F47}"/>
              </a:ext>
            </a:extLst>
          </p:cNvPr>
          <p:cNvSpPr txBox="1"/>
          <p:nvPr/>
        </p:nvSpPr>
        <p:spPr>
          <a:xfrm>
            <a:off x="3887336" y="3289201"/>
            <a:ext cx="14382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Figur 1: N = 5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ACC2B094-CBDB-DBE4-ECC5-773B77DAD75A}"/>
              </a:ext>
            </a:extLst>
          </p:cNvPr>
          <p:cNvSpPr txBox="1"/>
          <p:nvPr/>
        </p:nvSpPr>
        <p:spPr>
          <a:xfrm>
            <a:off x="3963536" y="5335669"/>
            <a:ext cx="14382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Figur 2: N = 10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6C320B28-F915-C6C5-B326-AE2707020826}"/>
              </a:ext>
            </a:extLst>
          </p:cNvPr>
          <p:cNvSpPr txBox="1"/>
          <p:nvPr/>
        </p:nvSpPr>
        <p:spPr>
          <a:xfrm>
            <a:off x="277991" y="2612055"/>
            <a:ext cx="3306310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Rektangelmetoden</a:t>
            </a:r>
          </a:p>
          <a:p>
            <a:endParaRPr lang="nb-NO" sz="400" b="1" dirty="0"/>
          </a:p>
          <a:p>
            <a:r>
              <a:rPr lang="nb-NO" sz="1100" dirty="0"/>
              <a:t>Ved bruk av rektangelmetoden finner vi arealet under en graf ved å dekke dette området med rektangler. I figurene til høyre har vi gjort dette med henholdsvis 5 og 10 rektangler, og rektanglene er plassert slik at øvre venstre hjørne ligger på grafen.</a:t>
            </a:r>
          </a:p>
          <a:p>
            <a:endParaRPr lang="nb-NO" sz="800" dirty="0"/>
          </a:p>
          <a:p>
            <a:r>
              <a:rPr lang="nb-NO" sz="1100" dirty="0"/>
              <a:t>Nedenfor ser du begynnelsen av koden. De manglende linjene er plassert i tilfeldig rekkefølge nedenfor. Klarer du å sette disse i riktig rekkefølge?</a:t>
            </a:r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97DD83E2-1479-E13B-AF44-6C126CFF9C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088" y="4626157"/>
            <a:ext cx="2152950" cy="1076475"/>
          </a:xfrm>
          <a:prstGeom prst="rect">
            <a:avLst/>
          </a:prstGeom>
        </p:spPr>
      </p:pic>
      <p:sp>
        <p:nvSpPr>
          <p:cNvPr id="23" name="TekstSylinder 22">
            <a:extLst>
              <a:ext uri="{FF2B5EF4-FFF2-40B4-BE49-F238E27FC236}">
                <a16:creationId xmlns:a16="http://schemas.microsoft.com/office/drawing/2014/main" id="{D70136FE-62AF-05C3-7B28-A88F5757CB61}"/>
              </a:ext>
            </a:extLst>
          </p:cNvPr>
          <p:cNvSpPr txBox="1"/>
          <p:nvPr/>
        </p:nvSpPr>
        <p:spPr>
          <a:xfrm>
            <a:off x="366025" y="7608256"/>
            <a:ext cx="5243513" cy="152349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Diskusjonsoppgaver</a:t>
            </a:r>
          </a:p>
          <a:p>
            <a:endParaRPr lang="nb-NO" sz="400" dirty="0"/>
          </a:p>
          <a:p>
            <a:pPr marL="228600" indent="-228600">
              <a:buAutoNum type="arabicPeriod"/>
            </a:pPr>
            <a:r>
              <a:rPr lang="nb-NO" sz="1100" dirty="0"/>
              <a:t>Vil rektangelmetoden gi for stort eller for lite svar i figur 2?</a:t>
            </a:r>
          </a:p>
          <a:p>
            <a:pPr marL="228600" indent="-228600">
              <a:buAutoNum type="arabicPeriod"/>
            </a:pPr>
            <a:endParaRPr lang="nb-NO" sz="400" dirty="0"/>
          </a:p>
          <a:p>
            <a:pPr marL="228600" indent="-228600">
              <a:buAutoNum type="arabicPeriod"/>
            </a:pPr>
            <a:r>
              <a:rPr lang="nb-NO" sz="1100" dirty="0"/>
              <a:t>Hvordan må grafen se ut for at metoden skal gi for stort svar? Og for lite?</a:t>
            </a:r>
          </a:p>
          <a:p>
            <a:pPr marL="228600" indent="-228600">
              <a:buAutoNum type="arabicPeriod"/>
            </a:pPr>
            <a:endParaRPr lang="nb-NO" sz="400" dirty="0"/>
          </a:p>
          <a:p>
            <a:pPr marL="228600" indent="-228600">
              <a:buAutoNum type="arabicPeriod"/>
            </a:pPr>
            <a:r>
              <a:rPr lang="nb-NO" sz="1100" dirty="0"/>
              <a:t>Rektangelmetoden kan like gjerne utformes slik at øvre høyre hjørne på grafen treffer grafen i stedet for venstre. Hvordan må koden endres for at det skal skje?</a:t>
            </a:r>
          </a:p>
          <a:p>
            <a:pPr marL="228600" indent="-228600">
              <a:buAutoNum type="arabicPeriod"/>
            </a:pPr>
            <a:endParaRPr lang="nb-NO" sz="400" dirty="0"/>
          </a:p>
          <a:p>
            <a:pPr marL="228600" indent="-228600">
              <a:buAutoNum type="arabicPeriod"/>
            </a:pPr>
            <a:r>
              <a:rPr lang="nb-NO" sz="1100" dirty="0"/>
              <a:t>Hva hvis du legger midtpunktet mellom hjørnene på grafen? Er det en fordel eller ulempe med tanke på feilkilden til denne metoden? Hvorfor?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08B6C08B-2237-55E6-4AD7-6E1DE550C561}"/>
              </a:ext>
            </a:extLst>
          </p:cNvPr>
          <p:cNvSpPr txBox="1"/>
          <p:nvPr/>
        </p:nvSpPr>
        <p:spPr>
          <a:xfrm>
            <a:off x="269602" y="1390817"/>
            <a:ext cx="342283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Numerisk integrasjon</a:t>
            </a:r>
          </a:p>
          <a:p>
            <a:endParaRPr lang="nb-NO" sz="400" b="1" dirty="0"/>
          </a:p>
          <a:p>
            <a:r>
              <a:rPr lang="nb-NO" sz="1100" dirty="0"/>
              <a:t>Når vi utfører numerisk integrasjon, trenger vi ikke finne en anti-derivert slik vi gjør når vi beregner integraler for hånd. Det vi trenger er en algoritme som beregner arealet under grafen ved hjelp av kjente figurer som rektangler og </a:t>
            </a:r>
            <a:r>
              <a:rPr lang="nb-NO" sz="1100"/>
              <a:t>trapeser.</a:t>
            </a:r>
            <a:endParaRPr lang="nb-NO" sz="1100" dirty="0"/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EA524E37-626E-EEC8-8147-D29833DFFF67}"/>
              </a:ext>
            </a:extLst>
          </p:cNvPr>
          <p:cNvSpPr txBox="1"/>
          <p:nvPr/>
        </p:nvSpPr>
        <p:spPr>
          <a:xfrm>
            <a:off x="430595" y="5751445"/>
            <a:ext cx="38034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Puslespill-programmering for «rektangelmetode»-funksjonen</a:t>
            </a:r>
          </a:p>
        </p:txBody>
      </p:sp>
      <p:sp>
        <p:nvSpPr>
          <p:cNvPr id="27" name="Rektangel 26">
            <a:extLst>
              <a:ext uri="{FF2B5EF4-FFF2-40B4-BE49-F238E27FC236}">
                <a16:creationId xmlns:a16="http://schemas.microsoft.com/office/drawing/2014/main" id="{85033721-8CC4-3808-0CFD-4C9CC538D62F}"/>
              </a:ext>
            </a:extLst>
          </p:cNvPr>
          <p:cNvSpPr/>
          <p:nvPr/>
        </p:nvSpPr>
        <p:spPr>
          <a:xfrm>
            <a:off x="377901" y="5784679"/>
            <a:ext cx="5744817" cy="16532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2BA4DB27-6A3B-97A8-2590-4711B41AB8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088" y="4410554"/>
            <a:ext cx="1371791" cy="171474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2BC31D3D-BD43-5E1D-6101-9B40FE40E1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746" y="7060319"/>
            <a:ext cx="2086266" cy="228632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16519806-21AF-5D56-B97C-B499EEE783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5973" y="6149913"/>
            <a:ext cx="781159" cy="266737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B9609626-3826-0CA0-7335-69284ACD4F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32332" y="6120001"/>
            <a:ext cx="876422" cy="209579"/>
          </a:xfrm>
          <a:prstGeom prst="rect">
            <a:avLst/>
          </a:prstGeom>
        </p:spPr>
      </p:pic>
      <p:pic>
        <p:nvPicPr>
          <p:cNvPr id="24" name="Bilde 23">
            <a:extLst>
              <a:ext uri="{FF2B5EF4-FFF2-40B4-BE49-F238E27FC236}">
                <a16:creationId xmlns:a16="http://schemas.microsoft.com/office/drawing/2014/main" id="{7FD15EB7-7D6D-D4BA-6360-2AA936F53EA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86240" y="6728657"/>
            <a:ext cx="1952898" cy="362001"/>
          </a:xfrm>
          <a:prstGeom prst="rect">
            <a:avLst/>
          </a:prstGeom>
        </p:spPr>
      </p:pic>
      <p:pic>
        <p:nvPicPr>
          <p:cNvPr id="31" name="Bilde 30">
            <a:extLst>
              <a:ext uri="{FF2B5EF4-FFF2-40B4-BE49-F238E27FC236}">
                <a16:creationId xmlns:a16="http://schemas.microsoft.com/office/drawing/2014/main" id="{E1BD7232-4617-784F-E63B-D1127E17DEF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82673" y="6238536"/>
            <a:ext cx="1152686" cy="142895"/>
          </a:xfrm>
          <a:prstGeom prst="rect">
            <a:avLst/>
          </a:prstGeom>
        </p:spPr>
      </p:pic>
      <p:pic>
        <p:nvPicPr>
          <p:cNvPr id="33" name="Bilde 32">
            <a:extLst>
              <a:ext uri="{FF2B5EF4-FFF2-40B4-BE49-F238E27FC236}">
                <a16:creationId xmlns:a16="http://schemas.microsoft.com/office/drawing/2014/main" id="{EB52F6A4-819A-C501-E956-D94BDEB0EC7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08123" y="6494493"/>
            <a:ext cx="1047896" cy="276264"/>
          </a:xfrm>
          <a:prstGeom prst="rect">
            <a:avLst/>
          </a:prstGeom>
        </p:spPr>
      </p:pic>
      <p:sp>
        <p:nvSpPr>
          <p:cNvPr id="20" name="TekstSylinder 19">
            <a:extLst>
              <a:ext uri="{FF2B5EF4-FFF2-40B4-BE49-F238E27FC236}">
                <a16:creationId xmlns:a16="http://schemas.microsoft.com/office/drawing/2014/main" id="{92C523C9-C8C4-27BF-23D1-C2AAAD131D99}"/>
              </a:ext>
            </a:extLst>
          </p:cNvPr>
          <p:cNvSpPr txBox="1"/>
          <p:nvPr/>
        </p:nvSpPr>
        <p:spPr>
          <a:xfrm>
            <a:off x="5894564" y="38215"/>
            <a:ext cx="920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Av: Ellen E. &amp; Geir Magne Flø</a:t>
            </a:r>
          </a:p>
        </p:txBody>
      </p:sp>
    </p:spTree>
    <p:extLst>
      <p:ext uri="{BB962C8B-B14F-4D97-AF65-F5344CB8AC3E}">
        <p14:creationId xmlns:p14="http://schemas.microsoft.com/office/powerpoint/2010/main" val="3810431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kopp, kaffe, innendørs, svart&#10;&#10;Automatisk generert beskrivelse">
            <a:extLst>
              <a:ext uri="{FF2B5EF4-FFF2-40B4-BE49-F238E27FC236}">
                <a16:creationId xmlns:a16="http://schemas.microsoft.com/office/drawing/2014/main" id="{09F35C25-1951-AE19-D9C0-0D9469BDA6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433" y="7948845"/>
            <a:ext cx="1733801" cy="1733801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DDFFCF92-8D56-4568-AB37-B1A221063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580" y="293775"/>
            <a:ext cx="5915025" cy="782780"/>
          </a:xfrm>
        </p:spPr>
        <p:txBody>
          <a:bodyPr>
            <a:normAutofit fontScale="90000"/>
          </a:bodyPr>
          <a:lstStyle/>
          <a:p>
            <a:r>
              <a:rPr lang="nb-NO" dirty="0"/>
              <a:t>Lag et kraftverk med induksjon</a:t>
            </a:r>
            <a:br>
              <a:rPr lang="nb-NO" dirty="0"/>
            </a:br>
            <a:r>
              <a:rPr lang="nb-NO" sz="1800" dirty="0"/>
              <a:t>- mål tid, strøm og spenning</a:t>
            </a:r>
            <a:endParaRPr lang="nb-NO" dirty="0"/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B025384-BE2D-42A8-A7EE-9C946187E21E}"/>
              </a:ext>
            </a:extLst>
          </p:cNvPr>
          <p:cNvSpPr txBox="1"/>
          <p:nvPr/>
        </p:nvSpPr>
        <p:spPr>
          <a:xfrm>
            <a:off x="450852" y="3710868"/>
            <a:ext cx="594933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5: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Sammenlign resultatene med andre i klassen. Er det noen løsninger dere ønsker i deres kraftverk?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6: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Gå tilbake til de andre fasene for å gjøre 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eventuelle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forbedringer.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7: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Gjennomfør de siste målingene og dokumenter prosessen på en valgfri måte.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91876C61-7EFC-4561-AA1D-DEAF61BCAC82}"/>
              </a:ext>
            </a:extLst>
          </p:cNvPr>
          <p:cNvSpPr/>
          <p:nvPr/>
        </p:nvSpPr>
        <p:spPr>
          <a:xfrm>
            <a:off x="450852" y="2074315"/>
            <a:ext cx="586575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nb-NO" sz="1100" b="1" dirty="0">
                <a:solidFill>
                  <a:prstClr val="black"/>
                </a:solidFill>
              </a:rPr>
              <a:t>Fase 1: </a:t>
            </a:r>
            <a:r>
              <a:rPr lang="nb-NO" sz="1100" dirty="0">
                <a:solidFill>
                  <a:prstClr val="black"/>
                </a:solidFill>
              </a:rPr>
              <a:t>Hvordan fungerer induksjon? Søk gjerne etter eksempler.</a:t>
            </a:r>
          </a:p>
          <a:p>
            <a:pPr>
              <a:defRPr/>
            </a:pPr>
            <a:endParaRPr lang="nb-NO" sz="400" dirty="0">
              <a:solidFill>
                <a:prstClr val="black"/>
              </a:solidFill>
            </a:endParaRPr>
          </a:p>
          <a:p>
            <a:pPr lvl="0">
              <a:defRPr/>
            </a:pPr>
            <a:r>
              <a:rPr lang="nb-NO" sz="1100" b="1" dirty="0">
                <a:solidFill>
                  <a:prstClr val="black"/>
                </a:solidFill>
              </a:rPr>
              <a:t>Fase 2: </a:t>
            </a:r>
            <a:r>
              <a:rPr lang="nb-NO" sz="1100" dirty="0">
                <a:solidFill>
                  <a:prstClr val="black"/>
                </a:solidFill>
              </a:rPr>
              <a:t>Det er viktig at dere er åpne for alle slags ideer og ikke er for kritiske, da kan nyttige forslag bli avfeid for tidlig.</a:t>
            </a:r>
          </a:p>
          <a:p>
            <a:pPr lvl="0">
              <a:defRPr/>
            </a:pPr>
            <a:endParaRPr lang="nb-NO" sz="400" dirty="0">
              <a:solidFill>
                <a:prstClr val="black"/>
              </a:solidFill>
            </a:endParaRP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nb-NO" sz="1100" dirty="0">
                <a:solidFill>
                  <a:prstClr val="black"/>
                </a:solidFill>
              </a:rPr>
              <a:t>Tenk selv først og tegn gjerne skisser fra forskjellige vinkler.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nb-NO" sz="1100" dirty="0">
                <a:solidFill>
                  <a:prstClr val="black"/>
                </a:solidFill>
              </a:rPr>
              <a:t>Forklar ideen din for de andre på gruppa. Bruk gjerne skissene i forklaringen.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nb-NO" sz="1100" dirty="0">
                <a:solidFill>
                  <a:prstClr val="black"/>
                </a:solidFill>
              </a:rPr>
              <a:t>Hele gruppa diskuterer de ulike ideene, og lager en felles plan for bygging.</a:t>
            </a:r>
          </a:p>
          <a:p>
            <a:pPr lvl="0">
              <a:defRPr/>
            </a:pPr>
            <a:endParaRPr lang="nb-NO" sz="4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nb-NO" sz="1100" b="1" dirty="0">
                <a:solidFill>
                  <a:prstClr val="black"/>
                </a:solidFill>
              </a:rPr>
              <a:t>Fase 3: </a:t>
            </a:r>
            <a:r>
              <a:rPr lang="nb-NO" sz="1100" dirty="0">
                <a:solidFill>
                  <a:prstClr val="black"/>
                </a:solidFill>
              </a:rPr>
              <a:t>Gjennomfør planen deres for å lage kraftverket.</a:t>
            </a:r>
          </a:p>
          <a:p>
            <a:pPr>
              <a:defRPr/>
            </a:pPr>
            <a:endParaRPr lang="nb-NO" sz="400" dirty="0"/>
          </a:p>
          <a:p>
            <a:pPr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4: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Test hvor godt kraftverket virker – får dere brukbare målinger?</a:t>
            </a:r>
            <a:endParaRPr lang="nb-NO" sz="1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E36EB0E9-599F-4063-8D6C-A35F3CCEC847}"/>
              </a:ext>
            </a:extLst>
          </p:cNvPr>
          <p:cNvSpPr txBox="1"/>
          <p:nvPr/>
        </p:nvSpPr>
        <p:spPr>
          <a:xfrm>
            <a:off x="450852" y="1124832"/>
            <a:ext cx="5865750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Oppgave </a:t>
            </a:r>
          </a:p>
          <a:p>
            <a:endParaRPr lang="nb-NO" sz="400" b="1" dirty="0"/>
          </a:p>
          <a:p>
            <a:r>
              <a:rPr lang="nb-NO" sz="1100" dirty="0"/>
              <a:t>Lag et kraftverk basert på elektrisk induksjon (som omdanner bevegelsesenergi til elektrisk energi). Mål tid, strøm og spenning mens kraftverket er i drift i 5 minutter. Dette datasettet med tid, strøm og spenning skal dere bruke for å beregne kraftverkets energiproduksjon ved programmering.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C3DFD62C-1109-4AD6-9B8B-9E7F85DC7D6E}"/>
                  </a:ext>
                </a:extLst>
              </p:cNvPr>
              <p:cNvSpPr/>
              <p:nvPr/>
            </p:nvSpPr>
            <p:spPr>
              <a:xfrm>
                <a:off x="511528" y="5635161"/>
                <a:ext cx="3354999" cy="383181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nb-NO" sz="1100" b="1" dirty="0">
                    <a:solidFill>
                      <a:prstClr val="black"/>
                    </a:solidFill>
                    <a:latin typeface="Calibri" panose="020F0502020204030204"/>
                  </a:rPr>
                  <a:t>Programmeringsoppgave</a:t>
                </a:r>
                <a:endParaRPr kumimoji="0" lang="nb-NO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Lag et program som plotter </a:t>
                </a:r>
              </a:p>
              <a:p>
                <a:pPr marL="800100" lvl="1" indent="-342900">
                  <a:buFont typeface="+mj-lt"/>
                  <a:buAutoNum type="alphaLcParenR"/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strøm som en funksjon av tid</a:t>
                </a:r>
              </a:p>
              <a:p>
                <a:pPr marL="800100" lvl="1" indent="-342900">
                  <a:buFont typeface="+mj-lt"/>
                  <a:buAutoNum type="alphaLcParenR"/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spenning som en funksjon av tid</a:t>
                </a:r>
              </a:p>
              <a:p>
                <a:pPr marL="800100" lvl="1" indent="-342900">
                  <a:buFont typeface="+mj-lt"/>
                  <a:buAutoNum type="alphaLcParenR"/>
                  <a:defRPr/>
                </a:pPr>
                <a:endParaRPr lang="nb-NO" sz="2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342900" indent="-342900">
                  <a:buFont typeface="+mj-lt"/>
                  <a:buAutoNum type="arabicPeriod"/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Utvid programmet til å bruke formelen for elektrisk effekt, </a:t>
                </a:r>
                <a14:m>
                  <m:oMath xmlns:m="http://schemas.openxmlformats.org/officeDocument/2006/math">
                    <m:r>
                      <a:rPr kumimoji="0" lang="nb-NO" sz="11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nb-NO" sz="11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nb-NO" sz="11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</m:e>
                    </m:d>
                    <m:r>
                      <a:rPr kumimoji="0" lang="nb-NO" sz="11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nb-NO" sz="11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𝐼</m:t>
                    </m:r>
                    <m:d>
                      <m:dPr>
                        <m:ctrlPr>
                          <a:rPr kumimoji="0" lang="nb-NO" sz="11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nb-NO" sz="11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</m:e>
                    </m:d>
                    <m:r>
                      <a:rPr kumimoji="0" lang="nb-NO" sz="11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kumimoji="0" lang="nb-NO" sz="11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𝑈</m:t>
                    </m:r>
                    <m:r>
                      <a:rPr kumimoji="0" lang="nb-NO" sz="11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a:rPr kumimoji="0" lang="nb-NO" sz="11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𝑡</m:t>
                    </m:r>
                    <m:r>
                      <a:rPr kumimoji="0" lang="nb-NO" sz="11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for å regne ut den målte effekten for målingene. </a:t>
                </a:r>
              </a:p>
              <a:p>
                <a:pPr marL="800100" lvl="1" indent="-342900">
                  <a:buFont typeface="+mj-lt"/>
                  <a:buAutoNum type="alphaLcParenR"/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Legg verdiene for effekt inn i en kolonne i en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python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-tabell med tiden i en annen kolonne.</a:t>
                </a:r>
              </a:p>
              <a:p>
                <a:pPr marL="800100" lvl="1" indent="-342900">
                  <a:buFont typeface="+mj-lt"/>
                  <a:buAutoNum type="alphaLcParenR"/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Plott effekten som en funksjon av tiden i en graf.</a:t>
                </a:r>
              </a:p>
              <a:p>
                <a:pPr marL="800100" lvl="1" indent="-342900">
                  <a:buFont typeface="+mj-lt"/>
                  <a:buAutoNum type="alphaLcParenR"/>
                  <a:defRPr/>
                </a:pPr>
                <a:endParaRPr lang="nb-NO" sz="2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Hva finner vi dersom vi integrerer formelen for elektrisk effekt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?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endParaRPr lang="nb-NO" sz="2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Utvid programmet til å utføre en numerisk integrasjon av effekten (med rektangelmetoden).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endParaRPr kumimoji="0" lang="nb-NO" sz="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Sammenlign svaret med de andre i klassen.</a:t>
                </a:r>
              </a:p>
              <a:p>
                <a:pPr marL="800100" lvl="1" indent="-342900">
                  <a:buFont typeface="+mj-lt"/>
                  <a:buAutoNum type="alphaLcParenR"/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Hva var spesielt med kraftverket til gruppa som fikk det største svaret?</a:t>
                </a:r>
              </a:p>
              <a:p>
                <a:pPr marL="800100" lvl="1" indent="-342900">
                  <a:buFontTx/>
                  <a:buAutoNum type="alphaLcParenR"/>
                  <a:defRPr/>
                </a:pP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Fikk noen kraftverk 0 som svar – hva kjennetegnet disse kraftverkene?</a:t>
                </a:r>
              </a:p>
            </p:txBody>
          </p:sp>
        </mc:Choice>
        <mc:Fallback xmlns=""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C3DFD62C-1109-4AD6-9B8B-9E7F85DC7D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528" y="5635161"/>
                <a:ext cx="3354999" cy="383181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268DF09B-A1A0-433E-929F-EF06FED76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53687"/>
            <a:ext cx="1543050" cy="527403"/>
          </a:xfrm>
        </p:spPr>
        <p:txBody>
          <a:bodyPr/>
          <a:lstStyle/>
          <a:p>
            <a:fld id="{8BCDA449-1FD9-4B7A-9E85-B244E6DC9C56}" type="slidenum">
              <a:rPr lang="nb-NO" smtClean="0"/>
              <a:t>2</a:t>
            </a:fld>
            <a:endParaRPr lang="nb-NO"/>
          </a:p>
        </p:txBody>
      </p:sp>
      <p:sp>
        <p:nvSpPr>
          <p:cNvPr id="53" name="Rektangel 52">
            <a:extLst>
              <a:ext uri="{FF2B5EF4-FFF2-40B4-BE49-F238E27FC236}">
                <a16:creationId xmlns:a16="http://schemas.microsoft.com/office/drawing/2014/main" id="{D4E2F4C0-AFA6-175F-654E-D31E8764413F}"/>
              </a:ext>
            </a:extLst>
          </p:cNvPr>
          <p:cNvSpPr/>
          <p:nvPr/>
        </p:nvSpPr>
        <p:spPr>
          <a:xfrm>
            <a:off x="4109087" y="5635161"/>
            <a:ext cx="2289518" cy="261610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Diskusjonsoppgaver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Hvorfor er induksjon relevant for bærekraftig utvikling?</a:t>
            </a: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nb-NO" sz="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Hva kreves for alle induksjonsbaserte kraftverk, som ikke er nødvendig for varmebaserte kraftverk?</a:t>
            </a: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nb-NO" sz="200" dirty="0">
              <a:solidFill>
                <a:prstClr val="black"/>
              </a:solidFill>
              <a:latin typeface="Calibri" panose="020F0502020204030204"/>
            </a:endParaRP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Hvordan er tilgangen i verden på neodym, og hva har det med induksjon å gjøre?</a:t>
            </a: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nb-NO" sz="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Induksjon blir også brukt i blant annet komfyrer og elbiler. Hva mener du om denne bruken av induksjon? Bra/dårlig/nøytral?</a:t>
            </a: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Bilde 10" descr="Et bilde som inneholder vann, vindmølle, utendørs, paraply&#10;&#10;Automatisk generert beskrivelse">
            <a:extLst>
              <a:ext uri="{FF2B5EF4-FFF2-40B4-BE49-F238E27FC236}">
                <a16:creationId xmlns:a16="http://schemas.microsoft.com/office/drawing/2014/main" id="{F39F7107-FC16-9819-AB33-4DDDBA09F1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593" y="4719490"/>
            <a:ext cx="1907934" cy="715475"/>
          </a:xfrm>
          <a:prstGeom prst="rect">
            <a:avLst/>
          </a:prstGeom>
        </p:spPr>
      </p:pic>
      <p:pic>
        <p:nvPicPr>
          <p:cNvPr id="12" name="Bilde 11" descr="Et bilde som inneholder bølge, surfing, vann, ridning&#10;&#10;Automatisk generert beskrivelse">
            <a:extLst>
              <a:ext uri="{FF2B5EF4-FFF2-40B4-BE49-F238E27FC236}">
                <a16:creationId xmlns:a16="http://schemas.microsoft.com/office/drawing/2014/main" id="{B285EB68-F170-9F6C-FCAA-88D9A285F9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28" y="4715873"/>
            <a:ext cx="1204505" cy="715476"/>
          </a:xfrm>
          <a:prstGeom prst="rect">
            <a:avLst/>
          </a:prstGeom>
        </p:spPr>
      </p:pic>
      <p:pic>
        <p:nvPicPr>
          <p:cNvPr id="1026" name="Picture 2" descr="Vannkraft – Strøm fra vannkraftverk | Fjordkraft">
            <a:extLst>
              <a:ext uri="{FF2B5EF4-FFF2-40B4-BE49-F238E27FC236}">
                <a16:creationId xmlns:a16="http://schemas.microsoft.com/office/drawing/2014/main" id="{9B95B88E-7E04-A0E2-5930-390C7112A0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9087" y="4715874"/>
            <a:ext cx="2289518" cy="71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9261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357</TotalTime>
  <Words>662</Words>
  <Application>Microsoft Office PowerPoint</Application>
  <PresentationFormat>A4 (210 x 297 mm)</PresentationFormat>
  <Paragraphs>69</Paragraphs>
  <Slides>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Office-tema</vt:lpstr>
      <vt:lpstr>Opplegg 14 – Numerisk integrasjon med rektangelmetoden</vt:lpstr>
      <vt:lpstr>Lag et kraftverk med induksjon - mål tid, strøm og spenning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Opplegg 14 – Numerisk integrasjon (matematisk)</dc:title>
  <dc:creator>Ellen Egeland Flø</dc:creator>
  <cp:lastModifiedBy>Ellen Egeland Flø</cp:lastModifiedBy>
  <cp:revision>1</cp:revision>
  <dcterms:created xsi:type="dcterms:W3CDTF">2022-04-28T08:10:38Z</dcterms:created>
  <dcterms:modified xsi:type="dcterms:W3CDTF">2022-06-26T09:49:49Z</dcterms:modified>
</cp:coreProperties>
</file>