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91" r:id="rId5"/>
    <p:sldId id="39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BDE9F1-414E-41D4-AE70-0C9170073AA1}" v="25" dt="2022-06-26T08:03:03.0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4660"/>
  </p:normalViewPr>
  <p:slideViewPr>
    <p:cSldViewPr snapToGrid="0">
      <p:cViewPr varScale="1">
        <p:scale>
          <a:sx n="46" d="100"/>
          <a:sy n="46" d="100"/>
        </p:scale>
        <p:origin x="21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0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830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33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56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37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81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06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2029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3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61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158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9796C-F8A1-44DE-87F3-E6A64A5EE0C7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A6B2D-8263-4308-BEE5-3CA4B52EDB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805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 descr="Et bilde som inneholder klokke&#10;&#10;Automatisk generert beskrivelse">
            <a:extLst>
              <a:ext uri="{FF2B5EF4-FFF2-40B4-BE49-F238E27FC236}">
                <a16:creationId xmlns:a16="http://schemas.microsoft.com/office/drawing/2014/main" id="{B157B3E4-954B-B496-B375-61774B54E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133">
            <a:off x="5155670" y="1276394"/>
            <a:ext cx="1292618" cy="129261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70" y="242202"/>
            <a:ext cx="5899758" cy="658355"/>
          </a:xfrm>
        </p:spPr>
        <p:txBody>
          <a:bodyPr>
            <a:normAutofit/>
          </a:bodyPr>
          <a:lstStyle/>
          <a:p>
            <a:r>
              <a:rPr lang="nb-NO" dirty="0"/>
              <a:t>Opplegg 9 - Strekning, fart og tid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565BD78-A200-4C9B-9246-C6B65A4842E4}"/>
              </a:ext>
            </a:extLst>
          </p:cNvPr>
          <p:cNvSpPr txBox="1"/>
          <p:nvPr/>
        </p:nvSpPr>
        <p:spPr>
          <a:xfrm>
            <a:off x="329170" y="1018310"/>
            <a:ext cx="524035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 er tid?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Tid er ei av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grunnleggande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SI-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einingane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dvs. at verdssamfunnet har definert tid på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bestemt måte.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Tidlegare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var tid knytt til tida det tek for lys å gå 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viss distanse. Nå er tidsomgrepet knytt til kor lang tid det tek før ei viss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mengd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av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spesielt radioaktivt grunnstoff (henfaller) blir til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anna grunnstoff.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Tid blir målt i sekund og må ofte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målast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 forhold til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noko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. Vi kan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seie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at det tek 10 min å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gå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frå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 til B, da kan vi sjå på klokka når vi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startar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når vi kjem fram, og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rekne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ut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skilnaden for å få tida det tok. Vi meiner ofte tidsforskjell når vi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snakkar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om tid.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ECA3225-36B7-4325-A59C-DF12F2CD79FE}"/>
              </a:ext>
            </a:extLst>
          </p:cNvPr>
          <p:cNvSpPr txBox="1"/>
          <p:nvPr/>
        </p:nvSpPr>
        <p:spPr>
          <a:xfrm>
            <a:off x="317507" y="2631467"/>
            <a:ext cx="61143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Kva er strekning?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Strekning er den avstanden du legg bak deg når du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flyttar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deg fra A til B. Strekning blir målt i meter og er og ei av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grunnleggande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SI-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einingane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For å finne strekning, måler vi avstanden mellom to punkt.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For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noko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som rører seg vertikalt (opp eller ned) kan vi bruke høgde i staden for strekning.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6AC25D7-9CA0-41F3-858E-88609BE17CE5}"/>
              </a:ext>
            </a:extLst>
          </p:cNvPr>
          <p:cNvSpPr txBox="1"/>
          <p:nvPr/>
        </p:nvSpPr>
        <p:spPr>
          <a:xfrm>
            <a:off x="4267544" y="7828186"/>
            <a:ext cx="2174789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Køyretid</a:t>
            </a:r>
            <a:r>
              <a:rPr lang="nb-NO" sz="1100" b="1" dirty="0"/>
              <a:t>: </a:t>
            </a:r>
            <a:r>
              <a:rPr lang="nb-NO" sz="1100" b="1" dirty="0" err="1"/>
              <a:t>running_time</a:t>
            </a:r>
            <a:r>
              <a:rPr lang="nb-NO" sz="1100" b="1" dirty="0"/>
              <a:t>() </a:t>
            </a:r>
            <a:br>
              <a:rPr lang="nb-NO" sz="1100" b="1" dirty="0"/>
            </a:br>
            <a:r>
              <a:rPr lang="nb-NO" sz="1100" dirty="0"/>
              <a:t>Denne funksjonen måler kor lang tid det har gått </a:t>
            </a:r>
            <a:r>
              <a:rPr lang="nb-NO" sz="1100" dirty="0" err="1"/>
              <a:t>sidan</a:t>
            </a:r>
            <a:r>
              <a:rPr lang="nb-NO" sz="1100" dirty="0"/>
              <a:t> programmet tok til å </a:t>
            </a:r>
            <a:r>
              <a:rPr lang="nb-NO" sz="1100" dirty="0" err="1"/>
              <a:t>køyre</a:t>
            </a:r>
            <a:r>
              <a:rPr lang="nb-NO" sz="1100" dirty="0"/>
              <a:t>. Han </a:t>
            </a:r>
            <a:r>
              <a:rPr lang="nb-NO" sz="1100" dirty="0" err="1"/>
              <a:t>byrjar</a:t>
            </a:r>
            <a:r>
              <a:rPr lang="nb-NO" sz="1100" dirty="0"/>
              <a:t> å </a:t>
            </a:r>
            <a:r>
              <a:rPr lang="nb-NO" sz="1100" dirty="0" err="1"/>
              <a:t>telje</a:t>
            </a:r>
            <a:r>
              <a:rPr lang="nb-NO" sz="1100" dirty="0"/>
              <a:t> med </a:t>
            </a:r>
            <a:r>
              <a:rPr lang="nb-NO" sz="1100" dirty="0" err="1"/>
              <a:t>ein</a:t>
            </a:r>
            <a:r>
              <a:rPr lang="nb-NO" sz="1100" dirty="0"/>
              <a:t> gong programmet er overført til micro:biten.</a:t>
            </a:r>
          </a:p>
          <a:p>
            <a:endParaRPr lang="nb-NO" sz="400" dirty="0"/>
          </a:p>
          <a:p>
            <a:r>
              <a:rPr lang="nb-NO" sz="1100" dirty="0"/>
              <a:t>Tida blir målt i millisekund. Kva må du </a:t>
            </a:r>
            <a:r>
              <a:rPr lang="nb-NO" sz="1100" dirty="0" err="1"/>
              <a:t>gjere</a:t>
            </a:r>
            <a:r>
              <a:rPr lang="nb-NO" sz="1100" dirty="0"/>
              <a:t> for å få tida i sekund?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D1088516-A298-496E-8277-50B67541D623}"/>
              </a:ext>
            </a:extLst>
          </p:cNvPr>
          <p:cNvSpPr txBox="1"/>
          <p:nvPr/>
        </p:nvSpPr>
        <p:spPr>
          <a:xfrm>
            <a:off x="313903" y="5581738"/>
            <a:ext cx="3804157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Høgdemålar</a:t>
            </a: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: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Micro:biten har ei klokke som måler tid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frå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oppstart. Korleis kan du bruke dette til å ta tida på ei rørsle? 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Gjer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micro:biten om til en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høgdemålar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med å måle tida på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lekam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som fell. Bruk formelen i ramma til høgre,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rekn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ut høgda på fallet og vis høgda på skjermen. NB! Viktig at tida er omgjort til sekund før de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reknar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ut høgda.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Slepp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blyant el. på golvet og prøv å måle høgda på fallet. Mål høgda med tommestokk/linjal. Kor godt stemmer det med målinga med micro:biten?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Kva for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nokre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feilkjelder har du når du måler tida? Og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ikkje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lengda direkte? Når vil det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vere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mest praktisk å måle tid og ikke lengde (høgde)?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0943ACFD-A298-4F19-889D-D54DF07478DE}"/>
              </a:ext>
            </a:extLst>
          </p:cNvPr>
          <p:cNvSpPr/>
          <p:nvPr/>
        </p:nvSpPr>
        <p:spPr>
          <a:xfrm>
            <a:off x="4267543" y="5560036"/>
            <a:ext cx="2174790" cy="21852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Kor høgt?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For en ball 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sleppest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frå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høgde over bakken er det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berre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tyngdekrafta som påverkar ballen på veg ned, dersom vi ser bort 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frå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luftmotstand.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Veit vi kor lang tid han bruker på veg ned, kan vi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berekne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høgda på fallet: h = ½ gt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der g er tyngdeakslerasjon på 9,81m/s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h er høgda over bakken og t er tida.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4968E359-9D5E-4052-8307-2D07DDE3A46C}"/>
              </a:ext>
            </a:extLst>
          </p:cNvPr>
          <p:cNvSpPr txBox="1"/>
          <p:nvPr/>
        </p:nvSpPr>
        <p:spPr>
          <a:xfrm>
            <a:off x="317507" y="3504230"/>
            <a:ext cx="61143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Kva er fart?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Fart er ei </a:t>
            </a:r>
            <a:r>
              <a:rPr kumimoji="0" lang="nb-NO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utleda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SI-eining, dvs. at ho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ikke definert ut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naturfenomen, men er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 kan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rekne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oss fram til ut 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grunnleggande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einingar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Fart seier </a:t>
            </a:r>
            <a:r>
              <a:rPr kumimoji="0" lang="nb-NO" sz="11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kor fort vi rører oss.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Fart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skildrar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kor lang avstand du legg bak deg på ei viss tid. Fart blir målt 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m/s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kan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seiast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å beskrive endring i strekning pr tid.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7636539-7214-4DB6-9303-317F1207452F}"/>
              </a:ext>
            </a:extLst>
          </p:cNvPr>
          <p:cNvSpPr txBox="1"/>
          <p:nvPr/>
        </p:nvSpPr>
        <p:spPr>
          <a:xfrm>
            <a:off x="313903" y="4542984"/>
            <a:ext cx="60726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Kva er akselerasjon?</a:t>
            </a:r>
          </a:p>
          <a:p>
            <a:pPr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Akselerasjon er og ei utleda eining. Akselerasjon seier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endring i farten pr tid.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Den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raskaste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masseproduserte bilen,  Porsche 918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Spyder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akselererer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frå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0-100 km/t på 2,1 sekund. </a:t>
            </a:r>
            <a:br>
              <a:rPr lang="nb-NO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Akselerasjonen er da på 13,2 m/s</a:t>
            </a:r>
            <a:r>
              <a:rPr lang="nb-NO" sz="1100" baseline="30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som er litt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meir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enn 1,3G.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samanlikning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akselerasjonen til romfergene på 2-3 G,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medan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jagerflypilotar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kan bli utsette for opp mot 7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C428E8C-38E4-9BC7-BD91-AC53592EC658}"/>
              </a:ext>
            </a:extLst>
          </p:cNvPr>
          <p:cNvSpPr txBox="1"/>
          <p:nvPr/>
        </p:nvSpPr>
        <p:spPr>
          <a:xfrm>
            <a:off x="589520" y="8505294"/>
            <a:ext cx="3248025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while</a:t>
            </a:r>
            <a:r>
              <a:rPr lang="nb-NO" sz="1100" b="1" dirty="0"/>
              <a:t> True: </a:t>
            </a:r>
            <a:br>
              <a:rPr lang="nb-NO" sz="1100" dirty="0"/>
            </a:br>
            <a:r>
              <a:rPr lang="nb-NO" sz="1100" dirty="0"/>
              <a:t>Ei evig </a:t>
            </a:r>
            <a:r>
              <a:rPr lang="nb-NO" sz="1100" dirty="0" err="1"/>
              <a:t>while-lykkje</a:t>
            </a:r>
            <a:r>
              <a:rPr lang="nb-NO" sz="1100" dirty="0"/>
              <a:t> kan brukes for å få microbiten til å «vente» på at </a:t>
            </a:r>
            <a:r>
              <a:rPr lang="nb-NO" sz="1100" dirty="0" err="1"/>
              <a:t>ein</a:t>
            </a:r>
            <a:r>
              <a:rPr lang="nb-NO" sz="1100" dirty="0"/>
              <a:t> av knappene skal </a:t>
            </a:r>
            <a:r>
              <a:rPr lang="nb-NO" sz="1100" dirty="0" err="1"/>
              <a:t>trykkast</a:t>
            </a:r>
            <a:endParaRPr lang="nb-NO" sz="1100" dirty="0"/>
          </a:p>
          <a:p>
            <a:endParaRPr lang="nb-NO" sz="400" dirty="0"/>
          </a:p>
          <a:p>
            <a:r>
              <a:rPr lang="nb-NO" sz="1100" b="1" dirty="0" err="1"/>
              <a:t>if</a:t>
            </a:r>
            <a:r>
              <a:rPr lang="nb-NO" sz="1100" b="1" dirty="0"/>
              <a:t> </a:t>
            </a:r>
            <a:r>
              <a:rPr lang="nb-NO" sz="1100" b="1" dirty="0" err="1"/>
              <a:t>button_a.is_pressed</a:t>
            </a:r>
            <a:r>
              <a:rPr lang="nb-NO" sz="1100" b="1" dirty="0"/>
              <a:t>(): </a:t>
            </a:r>
            <a:br>
              <a:rPr lang="nb-NO" sz="1100" dirty="0"/>
            </a:br>
            <a:r>
              <a:rPr lang="nb-NO" sz="1100" dirty="0"/>
              <a:t>Kan brukast for å sjekke om </a:t>
            </a:r>
            <a:r>
              <a:rPr lang="nb-NO" sz="1100" dirty="0" err="1"/>
              <a:t>ein</a:t>
            </a:r>
            <a:r>
              <a:rPr lang="nb-NO" sz="1100" dirty="0"/>
              <a:t> knapp </a:t>
            </a:r>
            <a:r>
              <a:rPr lang="nb-NO" sz="1100" dirty="0" err="1"/>
              <a:t>trykkest</a:t>
            </a:r>
            <a:r>
              <a:rPr lang="nb-NO" sz="1100" dirty="0"/>
              <a:t>.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D4A8179-DE54-CFB2-B74D-6E058E7CAE13}"/>
              </a:ext>
            </a:extLst>
          </p:cNvPr>
          <p:cNvSpPr txBox="1"/>
          <p:nvPr/>
        </p:nvSpPr>
        <p:spPr>
          <a:xfrm>
            <a:off x="5862084" y="117154"/>
            <a:ext cx="963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Av: Ellen </a:t>
            </a:r>
            <a:r>
              <a:rPr lang="nb-NO" sz="900" dirty="0" err="1"/>
              <a:t>Rekaa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499709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002" y="323945"/>
            <a:ext cx="6149930" cy="641214"/>
          </a:xfrm>
        </p:spPr>
        <p:txBody>
          <a:bodyPr>
            <a:normAutofit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rakett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68FC18-5943-46E3-A2AF-B291E4606176}"/>
              </a:ext>
            </a:extLst>
          </p:cNvPr>
          <p:cNvSpPr txBox="1"/>
          <p:nvPr/>
        </p:nvSpPr>
        <p:spPr>
          <a:xfrm>
            <a:off x="455988" y="4190173"/>
            <a:ext cx="36851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3: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Gjennomfør planen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dykkar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for å lage raketten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utskytningsrampe. Utskytningsrampen skal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halde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raketten stødig før (og under) oppskyting.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4: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Test om raketten og oppskytingsrampen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verkar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som planlagt</a:t>
            </a:r>
            <a:r>
              <a:rPr kumimoji="0" lang="nb-NO" sz="11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Bruk micro:biten til å måle høgda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frå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han når det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høgaste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punktet sitt til han treff bakken.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DD0B3B-501B-408A-AC08-E9F2230BE099}"/>
              </a:ext>
            </a:extLst>
          </p:cNvPr>
          <p:cNvSpPr txBox="1"/>
          <p:nvPr/>
        </p:nvSpPr>
        <p:spPr>
          <a:xfrm>
            <a:off x="536234" y="1085880"/>
            <a:ext cx="3604922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Oppgåave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rakett med utskytingsrampe og finn ut kor høgt han går med å måle tida han bruker på veg ned. Bruk eddik og natron som ‘’drivstoff’’. </a:t>
            </a:r>
            <a:r>
              <a:rPr lang="nb-NO" sz="1100" dirty="0" err="1"/>
              <a:t>Gjer</a:t>
            </a:r>
            <a:r>
              <a:rPr lang="nb-NO" sz="1100" dirty="0"/>
              <a:t> til slutt </a:t>
            </a:r>
            <a:r>
              <a:rPr lang="nb-NO" sz="1100" dirty="0" err="1"/>
              <a:t>berekningar</a:t>
            </a:r>
            <a:r>
              <a:rPr lang="nb-NO" sz="1100" dirty="0"/>
              <a:t> for å finne ut kor høgt raketten kom.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0C6C2C2-644E-458E-8A74-C24B3FF849FA}"/>
              </a:ext>
            </a:extLst>
          </p:cNvPr>
          <p:cNvSpPr/>
          <p:nvPr/>
        </p:nvSpPr>
        <p:spPr>
          <a:xfrm>
            <a:off x="478193" y="2218458"/>
            <a:ext cx="366595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1: 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informasjonsinnhenting for å få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dersom de ønsker det. Kva er viktig for at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rakett skal gå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høgast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mogleg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2: Idemyldring og planlegging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 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alle slags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for kritiske, da kan nyttige framlegg bli kutta ut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tidleg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sjølv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først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gjerne skisser.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på gruppa.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Heile gruppa diskuterer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og lager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felles hypotese for bygging.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C654FD13-BFF7-427F-9C0D-8B529A17E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41417">
            <a:off x="227655" y="7984269"/>
            <a:ext cx="2147429" cy="626225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ECA3225-36B7-4325-A59C-DF12F2CD79FE}"/>
              </a:ext>
            </a:extLst>
          </p:cNvPr>
          <p:cNvSpPr txBox="1"/>
          <p:nvPr/>
        </p:nvSpPr>
        <p:spPr>
          <a:xfrm>
            <a:off x="453001" y="5416422"/>
            <a:ext cx="368516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5: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Samanlikne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resultata med andre i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klassen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Fikk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nokon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andre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skote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raketten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høgare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?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Kvifor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det?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Kom med framlegg til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forbetringar</a:t>
            </a:r>
            <a:r>
              <a:rPr lang="nb-NO" sz="1100">
                <a:solidFill>
                  <a:prstClr val="black"/>
                </a:solidFill>
                <a:latin typeface="Calibri" panose="020F0502020204030204"/>
              </a:rPr>
              <a:t>.</a:t>
            </a: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6: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Gå attende til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tidlegare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faser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, og gjennomfør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forbetingar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Fase 7: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Gjennomfør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for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betringar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og skyt opp raketten på nytt. Bruk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micro:biten til å måle kor høgt han går. 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B58501D-7151-44DF-857B-86BA6615E62C}"/>
              </a:ext>
            </a:extLst>
          </p:cNvPr>
          <p:cNvSpPr/>
          <p:nvPr/>
        </p:nvSpPr>
        <p:spPr>
          <a:xfrm>
            <a:off x="4371021" y="3448982"/>
            <a:ext cx="1988602" cy="33239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Drivstoff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måte å lage drivstoff til raketten, er å bruke ei form for hevemiddel (natron).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Hevemiddel er basisk, og når det kjem i kontakt med ei syre som t.d. eddik,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startar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kjemisk reaksjon.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I reaksjonen blir gassen CO</a:t>
            </a:r>
            <a:r>
              <a:rPr lang="nb-NO" sz="1100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danna i store mengder, og gassen tek større plass enn stoffa som var der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frå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før.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Dersom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behaldaren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er tett, vil det bygge seg opp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høgt trykk 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berre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kan sleppe ut gjennom t.d. ei smal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flaskeopning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vi får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skyvekraft til raketten vår. 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033A488-4230-40C0-B934-4731C96B8FB1}"/>
              </a:ext>
            </a:extLst>
          </p:cNvPr>
          <p:cNvSpPr txBox="1"/>
          <p:nvPr/>
        </p:nvSpPr>
        <p:spPr>
          <a:xfrm>
            <a:off x="2303450" y="7450997"/>
            <a:ext cx="4067323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Ekstraoppgåver</a:t>
            </a:r>
            <a:endParaRPr lang="nb-NO" sz="1100" b="1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400" b="1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Send raketten opp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fleire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gonger, og prøv å få han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høgare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Lag </a:t>
            </a:r>
            <a:r>
              <a:rPr kumimoji="0" lang="nb-NO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ein</a:t>
            </a: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fallskjerm til raketten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utløysest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når han er på toppen og bremser farten ned att. Korleis kan raketten vite at han er på toppen?  Kva kan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vere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utløysarmekanisme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Utforske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samanheng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mellom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mengd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drivstoff  og oppnådd høgde, lag gjerne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matematisk modell i geogebra.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Mål maksimal akselerasjon til raketten (spør lærer </a:t>
            </a:r>
            <a:r>
              <a:rPr lang="nb-NO" sz="1100">
                <a:solidFill>
                  <a:prstClr val="black"/>
                </a:solidFill>
                <a:latin typeface="Calibri" panose="020F0502020204030204"/>
              </a:rPr>
              <a:t>om eige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ark).</a:t>
            </a:r>
            <a:endParaRPr kumimoji="0" lang="nb-NO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A482A8F-7C86-D1E9-D4F6-BF1AB91AF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171" y="522305"/>
            <a:ext cx="1988602" cy="27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21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8A200B370D80B46A50EC2E395AE993A" ma:contentTypeVersion="5" ma:contentTypeDescription="Opprett et nytt dokument." ma:contentTypeScope="" ma:versionID="59d18fb97f9bb3f4d109a961e934dc00">
  <xsd:schema xmlns:xsd="http://www.w3.org/2001/XMLSchema" xmlns:xs="http://www.w3.org/2001/XMLSchema" xmlns:p="http://schemas.microsoft.com/office/2006/metadata/properties" xmlns:ns2="6487a22c-b829-4b22-b77d-1f08870e9044" targetNamespace="http://schemas.microsoft.com/office/2006/metadata/properties" ma:root="true" ma:fieldsID="3615a3d54e8096c4adbaad2866c05831" ns2:_="">
    <xsd:import namespace="6487a22c-b829-4b22-b77d-1f08870e90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87a22c-b829-4b22-b77d-1f08870e90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344F4D-9442-43B7-83C0-0C8CAE925E85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6487a22c-b829-4b22-b77d-1f08870e9044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85C07CF-CBDF-46C0-8C8E-1BE1AF57C8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A50923-582C-4D3A-8FD1-B73F864A43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87a22c-b829-4b22-b77d-1f08870e90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8136</TotalTime>
  <Words>1125</Words>
  <Application>Microsoft Office PowerPoint</Application>
  <PresentationFormat>A4 (210 x 297 mm)</PresentationFormat>
  <Paragraphs>67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9 - Strekning, fart og tid</vt:lpstr>
      <vt:lpstr>Lag ein rakett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 et skråplan der vinkelen kan justeres - og en stoppeklokke med micro:bit</dc:title>
  <dc:creator>Ellen Egeland Flø</dc:creator>
  <cp:lastModifiedBy>Ellen Egeland Flø</cp:lastModifiedBy>
  <cp:revision>78</cp:revision>
  <dcterms:created xsi:type="dcterms:W3CDTF">2020-12-17T13:25:35Z</dcterms:created>
  <dcterms:modified xsi:type="dcterms:W3CDTF">2022-09-06T13:54:11Z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31f9ef8-9444-4aee-b673-282240bf708b_Enabled">
    <vt:lpwstr>true</vt:lpwstr>
  </property>
  <property fmtid="{D5CDD505-2E9C-101B-9397-08002B2CF9AE}" pid="3" name="MSIP_Label_531f9ef8-9444-4aee-b673-282240bf708b_SetDate">
    <vt:lpwstr>2021-03-10T09:20:44Z</vt:lpwstr>
  </property>
  <property fmtid="{D5CDD505-2E9C-101B-9397-08002B2CF9AE}" pid="4" name="MSIP_Label_531f9ef8-9444-4aee-b673-282240bf708b_Method">
    <vt:lpwstr>Privileged</vt:lpwstr>
  </property>
  <property fmtid="{D5CDD505-2E9C-101B-9397-08002B2CF9AE}" pid="5" name="MSIP_Label_531f9ef8-9444-4aee-b673-282240bf708b_Name">
    <vt:lpwstr>Åpen - PROD</vt:lpwstr>
  </property>
  <property fmtid="{D5CDD505-2E9C-101B-9397-08002B2CF9AE}" pid="6" name="MSIP_Label_531f9ef8-9444-4aee-b673-282240bf708b_SiteId">
    <vt:lpwstr>3d50ddd4-00a1-4ab7-9788-decf14a8728f</vt:lpwstr>
  </property>
  <property fmtid="{D5CDD505-2E9C-101B-9397-08002B2CF9AE}" pid="7" name="MSIP_Label_531f9ef8-9444-4aee-b673-282240bf708b_ActionId">
    <vt:lpwstr>3044b157-8308-45c2-b272-95c75bcdbe5f</vt:lpwstr>
  </property>
  <property fmtid="{D5CDD505-2E9C-101B-9397-08002B2CF9AE}" pid="8" name="MSIP_Label_531f9ef8-9444-4aee-b673-282240bf708b_ContentBits">
    <vt:lpwstr>0</vt:lpwstr>
  </property>
  <property fmtid="{D5CDD505-2E9C-101B-9397-08002B2CF9AE}" pid="9" name="ContentTypeId">
    <vt:lpwstr>0x01010088A200B370D80B46A50EC2E395AE993A</vt:lpwstr>
  </property>
</Properties>
</file>