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25" d="100"/>
          <a:sy n="125" d="100"/>
        </p:scale>
        <p:origin x="72" y="-40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2C54F-0A83-43F1-8DD8-124EC8FAB1A7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FEB3CF-87CA-499D-AE6F-EC47CD9931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8373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4186238" y="833438"/>
            <a:ext cx="1557337" cy="22479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20492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4186238" y="833438"/>
            <a:ext cx="1557337" cy="22479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90023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6773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0437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8153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4336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2518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9643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4377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8610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9662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3618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3630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7ECFC-8CCF-488B-9696-5239838810F9}" type="datetimeFigureOut">
              <a:rPr lang="nb-NO" smtClean="0"/>
              <a:t>08.06.2022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13F07-3811-4896-9442-9AD2B652E4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5459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Bilde 51">
            <a:extLst>
              <a:ext uri="{FF2B5EF4-FFF2-40B4-BE49-F238E27FC236}">
                <a16:creationId xmlns:a16="http://schemas.microsoft.com/office/drawing/2014/main" id="{2A2954A9-0764-44FA-B673-1467040247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926" y="6354388"/>
            <a:ext cx="4447841" cy="2922232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F477B555-4367-4745-AB71-F30F54781B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7" y="3006431"/>
            <a:ext cx="6804583" cy="2907444"/>
          </a:xfrm>
          <a:prstGeom prst="rect">
            <a:avLst/>
          </a:prstGeom>
        </p:spPr>
      </p:pic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277710" y="221437"/>
            <a:ext cx="6230094" cy="607904"/>
          </a:xfrm>
        </p:spPr>
        <p:txBody>
          <a:bodyPr>
            <a:normAutofit fontScale="90000"/>
          </a:bodyPr>
          <a:lstStyle/>
          <a:p>
            <a:r>
              <a:rPr lang="nb-NO" sz="3000" dirty="0"/>
              <a:t>Opplegg 4: DNA, gen og proteinsyntesen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277710" y="829341"/>
            <a:ext cx="63204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DNA </a:t>
            </a:r>
            <a:r>
              <a:rPr lang="nb-NO" sz="1100" dirty="0" err="1"/>
              <a:t>finst</a:t>
            </a:r>
            <a:r>
              <a:rPr lang="nb-NO" sz="1100" dirty="0"/>
              <a:t> i alle celler i alle </a:t>
            </a:r>
            <a:r>
              <a:rPr lang="nb-NO" sz="1100" dirty="0" err="1"/>
              <a:t>levande</a:t>
            </a:r>
            <a:r>
              <a:rPr lang="nb-NO" sz="1100" dirty="0"/>
              <a:t> organismer. I menneskeceller er DNAet delt opp i 46 kromosom og ligg inni cellekjernen, men i kjønnscellene er det </a:t>
            </a:r>
            <a:r>
              <a:rPr lang="nb-NO" sz="1100" dirty="0" err="1"/>
              <a:t>berre</a:t>
            </a:r>
            <a:r>
              <a:rPr lang="nb-NO" sz="1100" dirty="0"/>
              <a:t> 23 kromosom. Dette er på grunn av at ved </a:t>
            </a:r>
            <a:r>
              <a:rPr lang="nb-NO" sz="1100" dirty="0" err="1"/>
              <a:t>befrukting</a:t>
            </a:r>
            <a:r>
              <a:rPr lang="nb-NO" sz="1100" dirty="0"/>
              <a:t> vil </a:t>
            </a:r>
            <a:r>
              <a:rPr lang="nb-NO" sz="1100" dirty="0" err="1"/>
              <a:t>dei</a:t>
            </a:r>
            <a:r>
              <a:rPr lang="nb-NO" sz="1100" dirty="0"/>
              <a:t> 23 kromosoma i sædcella slå seg </a:t>
            </a:r>
            <a:r>
              <a:rPr lang="nb-NO" sz="1100" dirty="0" err="1"/>
              <a:t>saman</a:t>
            </a:r>
            <a:r>
              <a:rPr lang="nb-NO" sz="1100" dirty="0"/>
              <a:t> og danne par med </a:t>
            </a:r>
            <a:r>
              <a:rPr lang="nb-NO" sz="1100" dirty="0" err="1"/>
              <a:t>dei</a:t>
            </a:r>
            <a:r>
              <a:rPr lang="nb-NO" sz="1100" dirty="0"/>
              <a:t> 23 kromosoma </a:t>
            </a:r>
            <a:r>
              <a:rPr lang="nb-NO" sz="1100" dirty="0" err="1"/>
              <a:t>frå</a:t>
            </a:r>
            <a:r>
              <a:rPr lang="nb-NO" sz="1100" dirty="0"/>
              <a:t> eggcella, slik at fosteret får 46 kromosom, der halvparten er </a:t>
            </a:r>
            <a:r>
              <a:rPr lang="nb-NO" sz="1100" dirty="0" err="1"/>
              <a:t>frå</a:t>
            </a:r>
            <a:r>
              <a:rPr lang="nb-NO" sz="1100" dirty="0"/>
              <a:t> kvar av foreldra.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158839" y="5680793"/>
            <a:ext cx="64393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Proteinsyntesen - </a:t>
            </a:r>
            <a:r>
              <a:rPr lang="nb-NO" sz="1100" b="1" dirty="0" err="1"/>
              <a:t>frå</a:t>
            </a:r>
            <a:r>
              <a:rPr lang="nb-NO" sz="1100" b="1" dirty="0"/>
              <a:t> DNA til protein</a:t>
            </a:r>
          </a:p>
          <a:p>
            <a:endParaRPr lang="nb-NO" sz="400" b="1" dirty="0"/>
          </a:p>
          <a:p>
            <a:pPr marL="211019" indent="-211019">
              <a:buAutoNum type="arabicPeriod"/>
            </a:pPr>
            <a:r>
              <a:rPr lang="nb-NO" sz="1100" dirty="0"/>
              <a:t>Det </a:t>
            </a:r>
            <a:r>
              <a:rPr lang="nb-NO" sz="1100" dirty="0" err="1"/>
              <a:t>lagast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kopi av genet i </a:t>
            </a:r>
            <a:r>
              <a:rPr lang="nb-NO" sz="1100" dirty="0" err="1"/>
              <a:t>cellekjerna</a:t>
            </a:r>
            <a:r>
              <a:rPr lang="nb-NO" sz="1100" dirty="0"/>
              <a:t>, m-RNA, som  </a:t>
            </a:r>
            <a:r>
              <a:rPr lang="nb-NO" sz="1100" dirty="0" err="1"/>
              <a:t>fraktast</a:t>
            </a:r>
            <a:r>
              <a:rPr lang="nb-NO" sz="1100" dirty="0"/>
              <a:t> via porene ut av </a:t>
            </a:r>
            <a:r>
              <a:rPr lang="nb-NO" sz="1100" dirty="0" err="1"/>
              <a:t>cellekjerna</a:t>
            </a:r>
            <a:r>
              <a:rPr lang="nb-NO" sz="1100" dirty="0"/>
              <a:t> til cytoplasma.</a:t>
            </a:r>
          </a:p>
          <a:p>
            <a:pPr marL="211019" indent="-211019">
              <a:buFontTx/>
              <a:buAutoNum type="arabicPeriod"/>
            </a:pPr>
            <a:r>
              <a:rPr lang="nb-NO" sz="1100" dirty="0"/>
              <a:t>m-</a:t>
            </a:r>
            <a:r>
              <a:rPr lang="nb-NO" sz="1100" dirty="0" err="1"/>
              <a:t>RNAet</a:t>
            </a:r>
            <a:r>
              <a:rPr lang="nb-NO" sz="1100" dirty="0"/>
              <a:t> bind seg til ribosom i cytoplasma, og ribosomet les 3 og 3 basar om gongen. Tre basar </a:t>
            </a:r>
            <a:r>
              <a:rPr lang="nb-NO" sz="1100" dirty="0" err="1"/>
              <a:t>kallast</a:t>
            </a:r>
            <a:r>
              <a:rPr lang="nb-NO" sz="1100" dirty="0"/>
              <a:t>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kodon</a:t>
            </a:r>
            <a:r>
              <a:rPr lang="nb-NO" sz="1100" dirty="0"/>
              <a:t> og gir oppskrifta på ei aminosyre.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277709" y="1568049"/>
            <a:ext cx="632050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DNA står for deoksyribonukleinsyre, og er bygd opp som </a:t>
            </a:r>
            <a:r>
              <a:rPr lang="nb-NO" sz="1100" dirty="0" err="1"/>
              <a:t>ein</a:t>
            </a:r>
            <a:r>
              <a:rPr lang="nb-NO" sz="1100" dirty="0"/>
              <a:t> vridd stige eller </a:t>
            </a:r>
            <a:r>
              <a:rPr lang="nb-NO" sz="1100" dirty="0" err="1"/>
              <a:t>dobbelhelix</a:t>
            </a:r>
            <a:r>
              <a:rPr lang="nb-NO" sz="1100" dirty="0"/>
              <a:t>. Stigebeina er laga </a:t>
            </a:r>
            <a:r>
              <a:rPr lang="nb-NO" sz="1100" dirty="0" err="1"/>
              <a:t>annankvar</a:t>
            </a:r>
            <a:r>
              <a:rPr lang="nb-NO" sz="1100" dirty="0"/>
              <a:t> av sukkeret </a:t>
            </a:r>
            <a:r>
              <a:rPr lang="nb-NO" sz="1100" dirty="0" err="1"/>
              <a:t>deoksyribose</a:t>
            </a:r>
            <a:r>
              <a:rPr lang="nb-NO" sz="1100" dirty="0"/>
              <a:t>, og ei fosfatgruppe, med nitrogenbasar bundne til sukkeret. Trinna i stigen er bygde opp av </a:t>
            </a:r>
            <a:r>
              <a:rPr lang="nb-NO" sz="1100" dirty="0" err="1"/>
              <a:t>nitrogenbasane</a:t>
            </a:r>
            <a:r>
              <a:rPr lang="nb-NO" sz="1100" dirty="0"/>
              <a:t> adenin (A), cytosin (C), guanin (G) og tymin (T). A </a:t>
            </a:r>
            <a:r>
              <a:rPr lang="nb-NO" sz="1100" dirty="0" err="1"/>
              <a:t>dannar</a:t>
            </a:r>
            <a:r>
              <a:rPr lang="nb-NO" sz="1100" dirty="0"/>
              <a:t> kun binding med T, og C er alltid </a:t>
            </a:r>
            <a:r>
              <a:rPr lang="nb-NO" sz="1100" dirty="0" err="1"/>
              <a:t>bunde</a:t>
            </a:r>
            <a:r>
              <a:rPr lang="nb-NO" sz="1100" dirty="0"/>
              <a:t> med G med </a:t>
            </a:r>
            <a:r>
              <a:rPr lang="nb-NO" sz="1100" dirty="0" err="1"/>
              <a:t>hydrogenbindingar</a:t>
            </a:r>
            <a:r>
              <a:rPr lang="nb-NO" sz="1100" dirty="0"/>
              <a:t>. </a:t>
            </a:r>
            <a:r>
              <a:rPr lang="nb-NO" sz="1100" dirty="0" err="1"/>
              <a:t>Desse</a:t>
            </a:r>
            <a:r>
              <a:rPr lang="nb-NO" sz="1100" dirty="0"/>
              <a:t> </a:t>
            </a:r>
            <a:r>
              <a:rPr lang="nb-NO" sz="1100" dirty="0" err="1"/>
              <a:t>bindingane</a:t>
            </a:r>
            <a:r>
              <a:rPr lang="nb-NO" sz="1100" dirty="0"/>
              <a:t> kan lett </a:t>
            </a:r>
            <a:r>
              <a:rPr lang="nb-NO" sz="1100" dirty="0" err="1"/>
              <a:t>brytast</a:t>
            </a:r>
            <a:r>
              <a:rPr lang="nb-NO" sz="1100" dirty="0"/>
              <a:t> og </a:t>
            </a:r>
            <a:r>
              <a:rPr lang="nb-NO" sz="1100" dirty="0" err="1"/>
              <a:t>koplast</a:t>
            </a:r>
            <a:r>
              <a:rPr lang="nb-NO" sz="1100" dirty="0"/>
              <a:t> </a:t>
            </a:r>
            <a:r>
              <a:rPr lang="nb-NO" sz="1100" dirty="0" err="1"/>
              <a:t>saman</a:t>
            </a:r>
            <a:r>
              <a:rPr lang="nb-NO" sz="1100" dirty="0"/>
              <a:t> att, og det er sentralt for at DNAet skal kunne brukast til å lage protein i kroppen. Første steg går ut på å kopiere DNAet over til </a:t>
            </a:r>
            <a:r>
              <a:rPr lang="nb-NO" sz="1100" dirty="0" err="1"/>
              <a:t>ein</a:t>
            </a:r>
            <a:r>
              <a:rPr lang="nb-NO" sz="1100" dirty="0"/>
              <a:t> enkelttråd kalla m-RNA (m for </a:t>
            </a:r>
            <a:r>
              <a:rPr lang="nb-NO" sz="1100" dirty="0" err="1"/>
              <a:t>messenger</a:t>
            </a:r>
            <a:r>
              <a:rPr lang="nb-NO" sz="1100" dirty="0"/>
              <a:t>) slik at han kan passere ut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cellekjerna</a:t>
            </a:r>
            <a:r>
              <a:rPr lang="nb-NO" sz="1100" dirty="0"/>
              <a:t> og ut til cytoplasmaet der proteina </a:t>
            </a:r>
            <a:r>
              <a:rPr lang="nb-NO" sz="1100" dirty="0" err="1"/>
              <a:t>dannast</a:t>
            </a:r>
            <a:r>
              <a:rPr lang="nb-NO" sz="1100" dirty="0"/>
              <a:t>. </a:t>
            </a:r>
            <a:r>
              <a:rPr lang="nb-NO" sz="1100" dirty="0" err="1"/>
              <a:t>Eit</a:t>
            </a:r>
            <a:r>
              <a:rPr lang="nb-NO" sz="1100" dirty="0"/>
              <a:t> enzym tek til med å dele DNA-</a:t>
            </a:r>
            <a:r>
              <a:rPr lang="nb-NO" sz="1100" dirty="0" err="1"/>
              <a:t>dobbelthelixen</a:t>
            </a:r>
            <a:r>
              <a:rPr lang="nb-NO" sz="1100" dirty="0"/>
              <a:t> i to </a:t>
            </a:r>
            <a:r>
              <a:rPr lang="nb-NO" sz="1100" dirty="0" err="1"/>
              <a:t>trådar</a:t>
            </a:r>
            <a:r>
              <a:rPr lang="nb-NO" sz="1100" dirty="0"/>
              <a:t>, før </a:t>
            </a:r>
            <a:r>
              <a:rPr lang="nb-NO" sz="1100" dirty="0" err="1"/>
              <a:t>eit</a:t>
            </a:r>
            <a:r>
              <a:rPr lang="nb-NO" sz="1100" dirty="0"/>
              <a:t> anna enzym kalla RNA-</a:t>
            </a:r>
            <a:r>
              <a:rPr lang="nb-NO" sz="1100" dirty="0" err="1"/>
              <a:t>polymerase</a:t>
            </a:r>
            <a:r>
              <a:rPr lang="nb-NO" sz="1100" dirty="0"/>
              <a:t> </a:t>
            </a:r>
            <a:r>
              <a:rPr lang="nb-NO" sz="1100" dirty="0" err="1"/>
              <a:t>koplar</a:t>
            </a:r>
            <a:r>
              <a:rPr lang="nb-NO" sz="1100" dirty="0"/>
              <a:t> RNA-basepara til den </a:t>
            </a:r>
            <a:r>
              <a:rPr lang="nb-NO" sz="1100" dirty="0" err="1"/>
              <a:t>eine</a:t>
            </a:r>
            <a:r>
              <a:rPr lang="nb-NO" sz="1100" dirty="0"/>
              <a:t> ledige DNA-tråden. Til slutt slepp RNA-tråden, DNA-</a:t>
            </a:r>
            <a:r>
              <a:rPr lang="nb-NO" sz="1100" dirty="0" err="1"/>
              <a:t>trådane</a:t>
            </a:r>
            <a:r>
              <a:rPr lang="nb-NO" sz="1100" dirty="0"/>
              <a:t> </a:t>
            </a:r>
            <a:r>
              <a:rPr lang="nb-NO" sz="1100" dirty="0" err="1"/>
              <a:t>koplar</a:t>
            </a:r>
            <a:r>
              <a:rPr lang="nb-NO" sz="1100" dirty="0"/>
              <a:t> seg </a:t>
            </a:r>
            <a:r>
              <a:rPr lang="nb-NO" sz="1100" dirty="0" err="1"/>
              <a:t>saman</a:t>
            </a:r>
            <a:r>
              <a:rPr lang="nb-NO" sz="1100" dirty="0"/>
              <a:t> att, og RNA-tråden går ut av </a:t>
            </a:r>
            <a:r>
              <a:rPr lang="nb-NO" sz="1100" dirty="0" err="1"/>
              <a:t>cellekjerna</a:t>
            </a:r>
            <a:r>
              <a:rPr lang="nb-NO" sz="1100" dirty="0"/>
              <a:t> og til cytoplasmaet.</a:t>
            </a:r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608BF38C-CA3C-4F22-9D8B-195090090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06430" y="9411737"/>
            <a:ext cx="1543050" cy="527403"/>
          </a:xfrm>
        </p:spPr>
        <p:txBody>
          <a:bodyPr/>
          <a:lstStyle/>
          <a:p>
            <a:fld id="{3B65D023-B7D1-43F8-AC2A-98DE09DCB290}" type="slidenum">
              <a:rPr lang="nb-NO" smtClean="0"/>
              <a:t>1</a:t>
            </a:fld>
            <a:endParaRPr lang="nb-NO" dirty="0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312F155D-7871-47A1-841D-7C21A0ED3484}"/>
              </a:ext>
            </a:extLst>
          </p:cNvPr>
          <p:cNvSpPr/>
          <p:nvPr/>
        </p:nvSpPr>
        <p:spPr>
          <a:xfrm>
            <a:off x="5828145" y="4990667"/>
            <a:ext cx="628072" cy="115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6FB099B7-3356-4C4B-A2CA-0564A5FDF0B2}"/>
              </a:ext>
            </a:extLst>
          </p:cNvPr>
          <p:cNvSpPr/>
          <p:nvPr/>
        </p:nvSpPr>
        <p:spPr>
          <a:xfrm>
            <a:off x="4836022" y="3760620"/>
            <a:ext cx="628072" cy="115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46FAA624-22CE-4F90-B646-ACBF26A3F5A4}"/>
              </a:ext>
            </a:extLst>
          </p:cNvPr>
          <p:cNvSpPr/>
          <p:nvPr/>
        </p:nvSpPr>
        <p:spPr>
          <a:xfrm>
            <a:off x="78509" y="4568404"/>
            <a:ext cx="628072" cy="115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409BD525-DB5B-458A-9FEB-32E6C8ACE7B9}"/>
              </a:ext>
            </a:extLst>
          </p:cNvPr>
          <p:cNvSpPr txBox="1"/>
          <p:nvPr/>
        </p:nvSpPr>
        <p:spPr>
          <a:xfrm>
            <a:off x="35440" y="4369778"/>
            <a:ext cx="747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DNA-</a:t>
            </a:r>
            <a:r>
              <a:rPr lang="nb-NO" sz="900" dirty="0" err="1"/>
              <a:t>dobbelhelix</a:t>
            </a:r>
            <a:endParaRPr lang="nb-NO" sz="900" dirty="0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A889A493-C93E-4FED-85D3-B4F8F419D847}"/>
              </a:ext>
            </a:extLst>
          </p:cNvPr>
          <p:cNvSpPr/>
          <p:nvPr/>
        </p:nvSpPr>
        <p:spPr>
          <a:xfrm>
            <a:off x="1928803" y="3950470"/>
            <a:ext cx="468351" cy="1026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Rektangel 35">
            <a:extLst>
              <a:ext uri="{FF2B5EF4-FFF2-40B4-BE49-F238E27FC236}">
                <a16:creationId xmlns:a16="http://schemas.microsoft.com/office/drawing/2014/main" id="{FD6D2D3D-B206-468A-B30B-70C294DCDA2B}"/>
              </a:ext>
            </a:extLst>
          </p:cNvPr>
          <p:cNvSpPr/>
          <p:nvPr/>
        </p:nvSpPr>
        <p:spPr>
          <a:xfrm>
            <a:off x="1905571" y="4082321"/>
            <a:ext cx="468351" cy="1026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9" name="Rektangel 38">
            <a:extLst>
              <a:ext uri="{FF2B5EF4-FFF2-40B4-BE49-F238E27FC236}">
                <a16:creationId xmlns:a16="http://schemas.microsoft.com/office/drawing/2014/main" id="{6E02BB13-5C92-46B4-82D8-845AC1DC7E5F}"/>
              </a:ext>
            </a:extLst>
          </p:cNvPr>
          <p:cNvSpPr/>
          <p:nvPr/>
        </p:nvSpPr>
        <p:spPr>
          <a:xfrm>
            <a:off x="2881303" y="3803814"/>
            <a:ext cx="223954" cy="722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" name="Rektangel 39">
            <a:extLst>
              <a:ext uri="{FF2B5EF4-FFF2-40B4-BE49-F238E27FC236}">
                <a16:creationId xmlns:a16="http://schemas.microsoft.com/office/drawing/2014/main" id="{BB9E356F-EB27-44DC-B4AF-D632898091C2}"/>
              </a:ext>
            </a:extLst>
          </p:cNvPr>
          <p:cNvSpPr/>
          <p:nvPr/>
        </p:nvSpPr>
        <p:spPr>
          <a:xfrm>
            <a:off x="3253602" y="3825552"/>
            <a:ext cx="223954" cy="722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Rektangel 40">
            <a:extLst>
              <a:ext uri="{FF2B5EF4-FFF2-40B4-BE49-F238E27FC236}">
                <a16:creationId xmlns:a16="http://schemas.microsoft.com/office/drawing/2014/main" id="{5F48D093-BC0B-4E82-85AB-2B7AFCB5E98E}"/>
              </a:ext>
            </a:extLst>
          </p:cNvPr>
          <p:cNvSpPr/>
          <p:nvPr/>
        </p:nvSpPr>
        <p:spPr>
          <a:xfrm>
            <a:off x="3168445" y="3589245"/>
            <a:ext cx="223954" cy="722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2" name="Rektangel 41">
            <a:extLst>
              <a:ext uri="{FF2B5EF4-FFF2-40B4-BE49-F238E27FC236}">
                <a16:creationId xmlns:a16="http://schemas.microsoft.com/office/drawing/2014/main" id="{7D2875E7-A2AC-42B1-AA3F-2A793C8B1791}"/>
              </a:ext>
            </a:extLst>
          </p:cNvPr>
          <p:cNvSpPr/>
          <p:nvPr/>
        </p:nvSpPr>
        <p:spPr>
          <a:xfrm>
            <a:off x="3365579" y="3630690"/>
            <a:ext cx="121269" cy="560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3" name="Rektangel 42">
            <a:extLst>
              <a:ext uri="{FF2B5EF4-FFF2-40B4-BE49-F238E27FC236}">
                <a16:creationId xmlns:a16="http://schemas.microsoft.com/office/drawing/2014/main" id="{ED037E47-554B-4842-BBB9-54D479276845}"/>
              </a:ext>
            </a:extLst>
          </p:cNvPr>
          <p:cNvSpPr/>
          <p:nvPr/>
        </p:nvSpPr>
        <p:spPr>
          <a:xfrm>
            <a:off x="1990576" y="3777001"/>
            <a:ext cx="468351" cy="1026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6C275DAE-4CA1-4E82-B806-834555DABA24}"/>
              </a:ext>
            </a:extLst>
          </p:cNvPr>
          <p:cNvSpPr/>
          <p:nvPr/>
        </p:nvSpPr>
        <p:spPr>
          <a:xfrm>
            <a:off x="3242093" y="3264750"/>
            <a:ext cx="468351" cy="1026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276A910A-1919-4499-AFBE-31112CEEB5A6}"/>
              </a:ext>
            </a:extLst>
          </p:cNvPr>
          <p:cNvSpPr txBox="1"/>
          <p:nvPr/>
        </p:nvSpPr>
        <p:spPr>
          <a:xfrm>
            <a:off x="3069248" y="3200673"/>
            <a:ext cx="8140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RNA-basepar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2C055908-96F8-473E-8B93-8A60EAD53C2E}"/>
              </a:ext>
            </a:extLst>
          </p:cNvPr>
          <p:cNvSpPr txBox="1"/>
          <p:nvPr/>
        </p:nvSpPr>
        <p:spPr>
          <a:xfrm>
            <a:off x="1743666" y="3714620"/>
            <a:ext cx="8140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DNA-basepar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5006254" y="3209125"/>
            <a:ext cx="17890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36"/>
              </a:spcBef>
              <a:defRPr/>
            </a:pPr>
            <a:r>
              <a:rPr lang="nb-NO" sz="900" dirty="0"/>
              <a:t>RNA består av </a:t>
            </a:r>
            <a:r>
              <a:rPr lang="nb-NO" sz="900" dirty="0" err="1"/>
              <a:t>berre</a:t>
            </a:r>
            <a:r>
              <a:rPr lang="nb-NO" sz="900" dirty="0"/>
              <a:t> </a:t>
            </a:r>
            <a:r>
              <a:rPr lang="nb-NO" sz="900" dirty="0" err="1"/>
              <a:t>eitt</a:t>
            </a:r>
            <a:r>
              <a:rPr lang="nb-NO" sz="900" dirty="0"/>
              <a:t> </a:t>
            </a:r>
            <a:r>
              <a:rPr lang="nb-NO" sz="900" dirty="0" err="1"/>
              <a:t>stigebein</a:t>
            </a:r>
            <a:r>
              <a:rPr lang="nb-NO" sz="900" dirty="0"/>
              <a:t>. RNA </a:t>
            </a:r>
            <a:r>
              <a:rPr lang="nb-NO" sz="900" dirty="0" err="1"/>
              <a:t>inneheld</a:t>
            </a:r>
            <a:r>
              <a:rPr lang="nb-NO" sz="900" dirty="0"/>
              <a:t> basen uracil (U) i staden for tymin (T).</a:t>
            </a:r>
          </a:p>
        </p:txBody>
      </p:sp>
      <p:sp>
        <p:nvSpPr>
          <p:cNvPr id="48" name="TekstSylinder 47">
            <a:extLst>
              <a:ext uri="{FF2B5EF4-FFF2-40B4-BE49-F238E27FC236}">
                <a16:creationId xmlns:a16="http://schemas.microsoft.com/office/drawing/2014/main" id="{45F5591B-55E1-41BB-BA4F-891AA10ADCB1}"/>
              </a:ext>
            </a:extLst>
          </p:cNvPr>
          <p:cNvSpPr txBox="1"/>
          <p:nvPr/>
        </p:nvSpPr>
        <p:spPr>
          <a:xfrm>
            <a:off x="4970010" y="3688991"/>
            <a:ext cx="5475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RNA</a:t>
            </a:r>
          </a:p>
        </p:txBody>
      </p:sp>
      <p:sp>
        <p:nvSpPr>
          <p:cNvPr id="50" name="TekstSylinder 49">
            <a:extLst>
              <a:ext uri="{FF2B5EF4-FFF2-40B4-BE49-F238E27FC236}">
                <a16:creationId xmlns:a16="http://schemas.microsoft.com/office/drawing/2014/main" id="{1D528955-BD20-4CBE-98DA-92D932202AED}"/>
              </a:ext>
            </a:extLst>
          </p:cNvPr>
          <p:cNvSpPr txBox="1"/>
          <p:nvPr/>
        </p:nvSpPr>
        <p:spPr>
          <a:xfrm>
            <a:off x="5868405" y="3987380"/>
            <a:ext cx="5475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m-RNA</a:t>
            </a:r>
          </a:p>
        </p:txBody>
      </p:sp>
      <p:sp>
        <p:nvSpPr>
          <p:cNvPr id="53" name="TekstSylinder 52">
            <a:extLst>
              <a:ext uri="{FF2B5EF4-FFF2-40B4-BE49-F238E27FC236}">
                <a16:creationId xmlns:a16="http://schemas.microsoft.com/office/drawing/2014/main" id="{148E6832-A9A7-4741-BE43-F54F79492E26}"/>
              </a:ext>
            </a:extLst>
          </p:cNvPr>
          <p:cNvSpPr txBox="1"/>
          <p:nvPr/>
        </p:nvSpPr>
        <p:spPr>
          <a:xfrm>
            <a:off x="163027" y="6380788"/>
            <a:ext cx="237368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3"/>
            </a:pPr>
            <a:r>
              <a:rPr lang="nb-NO" sz="1100" dirty="0"/>
              <a:t>t-</a:t>
            </a:r>
            <a:r>
              <a:rPr lang="nb-NO" sz="1100" dirty="0" err="1"/>
              <a:t>RNAet</a:t>
            </a:r>
            <a:r>
              <a:rPr lang="nb-NO" sz="1100" dirty="0"/>
              <a:t> (t for transfer) </a:t>
            </a:r>
            <a:r>
              <a:rPr lang="nb-NO" sz="1100" dirty="0" err="1"/>
              <a:t>fraktar</a:t>
            </a:r>
            <a:r>
              <a:rPr lang="nb-NO" sz="1100" dirty="0"/>
              <a:t> aminosyrene i cella til ribosomet. </a:t>
            </a:r>
            <a:br>
              <a:rPr lang="nb-NO" sz="1100" dirty="0"/>
            </a:br>
            <a:r>
              <a:rPr lang="nb-NO" sz="1100" dirty="0"/>
              <a:t>På t-RNA er det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antikodon</a:t>
            </a:r>
            <a:r>
              <a:rPr lang="nb-NO" sz="1100" dirty="0"/>
              <a:t> som </a:t>
            </a:r>
            <a:r>
              <a:rPr lang="nb-NO" sz="1100" dirty="0" err="1"/>
              <a:t>passar</a:t>
            </a:r>
            <a:r>
              <a:rPr lang="nb-NO" sz="1100" dirty="0"/>
              <a:t> til </a:t>
            </a:r>
            <a:r>
              <a:rPr lang="nb-NO" sz="1100" dirty="0" err="1"/>
              <a:t>eit</a:t>
            </a:r>
            <a:r>
              <a:rPr lang="nb-NO" sz="1100" dirty="0"/>
              <a:t> særskilt </a:t>
            </a:r>
            <a:r>
              <a:rPr lang="nb-NO" sz="1100" dirty="0" err="1"/>
              <a:t>kodon</a:t>
            </a:r>
            <a:r>
              <a:rPr lang="nb-NO" sz="1100" dirty="0"/>
              <a:t> på m-RNA, slik at rett aminosyre kjem på rett plass. Dersom </a:t>
            </a:r>
            <a:r>
              <a:rPr lang="nb-NO" sz="1100" dirty="0" err="1"/>
              <a:t>kodonet</a:t>
            </a:r>
            <a:r>
              <a:rPr lang="nb-NO" sz="1100" dirty="0"/>
              <a:t> på mRNAet er </a:t>
            </a:r>
            <a:r>
              <a:rPr lang="nb-NO" sz="1100" b="1" dirty="0"/>
              <a:t>UGC</a:t>
            </a:r>
            <a:r>
              <a:rPr lang="nb-NO" sz="1100" dirty="0"/>
              <a:t>, vil t-</a:t>
            </a:r>
            <a:r>
              <a:rPr lang="nb-NO" sz="1100" dirty="0" err="1"/>
              <a:t>RNAet</a:t>
            </a:r>
            <a:r>
              <a:rPr lang="nb-NO" sz="1100" dirty="0"/>
              <a:t> ha </a:t>
            </a:r>
            <a:r>
              <a:rPr lang="nb-NO" sz="1100" dirty="0" err="1"/>
              <a:t>antikodonet</a:t>
            </a:r>
            <a:r>
              <a:rPr lang="nb-NO" sz="1100" dirty="0"/>
              <a:t> </a:t>
            </a:r>
            <a:r>
              <a:rPr lang="nb-NO" sz="1100" b="1" dirty="0"/>
              <a:t>ACG</a:t>
            </a:r>
            <a:r>
              <a:rPr lang="nb-NO" sz="1100" dirty="0"/>
              <a:t>.</a:t>
            </a:r>
          </a:p>
          <a:p>
            <a:pPr marL="228600" indent="-228600">
              <a:buFont typeface="+mj-lt"/>
              <a:buAutoNum type="arabicPeriod" startAt="3"/>
            </a:pPr>
            <a:r>
              <a:rPr lang="nb-NO" sz="1100" dirty="0"/>
              <a:t>Når to aminosyrer er på rett plass, </a:t>
            </a:r>
            <a:r>
              <a:rPr lang="nb-NO" sz="1100" dirty="0" err="1"/>
              <a:t>dannast</a:t>
            </a:r>
            <a:r>
              <a:rPr lang="nb-NO" sz="1100" dirty="0"/>
              <a:t> det ei peptidbinding mellom </a:t>
            </a:r>
            <a:r>
              <a:rPr lang="nb-NO" sz="1100" dirty="0" err="1"/>
              <a:t>dei</a:t>
            </a:r>
            <a:r>
              <a:rPr lang="nb-NO" sz="1100" dirty="0"/>
              <a:t>, og det første t-</a:t>
            </a:r>
            <a:r>
              <a:rPr lang="nb-NO" sz="1100" dirty="0" err="1"/>
              <a:t>RNAet</a:t>
            </a:r>
            <a:r>
              <a:rPr lang="nb-NO" sz="1100" dirty="0"/>
              <a:t> kan </a:t>
            </a:r>
            <a:r>
              <a:rPr lang="nb-NO" sz="1100" dirty="0" err="1"/>
              <a:t>losne</a:t>
            </a:r>
            <a:r>
              <a:rPr lang="nb-NO" sz="1100" dirty="0"/>
              <a:t>, og gå attende til cytoplasmaet der det finn ei ny aminosyre. Slik held det fram så lenge m-RNA har </a:t>
            </a:r>
            <a:r>
              <a:rPr lang="nb-NO" sz="1100" dirty="0" err="1"/>
              <a:t>fleire</a:t>
            </a:r>
            <a:r>
              <a:rPr lang="nb-NO" sz="1100" dirty="0"/>
              <a:t> </a:t>
            </a:r>
            <a:r>
              <a:rPr lang="nb-NO" sz="1100" dirty="0" err="1"/>
              <a:t>kodon</a:t>
            </a:r>
            <a:r>
              <a:rPr lang="nb-NO" sz="1100" dirty="0"/>
              <a:t> som </a:t>
            </a:r>
            <a:r>
              <a:rPr lang="nb-NO" sz="1100" dirty="0" err="1"/>
              <a:t>antikodona</a:t>
            </a:r>
            <a:r>
              <a:rPr lang="nb-NO" sz="1100" dirty="0"/>
              <a:t> kan kople seg</a:t>
            </a:r>
          </a:p>
        </p:txBody>
      </p:sp>
      <p:sp>
        <p:nvSpPr>
          <p:cNvPr id="54" name="TekstSylinder 53">
            <a:extLst>
              <a:ext uri="{FF2B5EF4-FFF2-40B4-BE49-F238E27FC236}">
                <a16:creationId xmlns:a16="http://schemas.microsoft.com/office/drawing/2014/main" id="{69897F9A-4B1E-4C8E-8AEA-FE0655358B87}"/>
              </a:ext>
            </a:extLst>
          </p:cNvPr>
          <p:cNvSpPr txBox="1"/>
          <p:nvPr/>
        </p:nvSpPr>
        <p:spPr>
          <a:xfrm>
            <a:off x="151863" y="9280932"/>
            <a:ext cx="62571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5"/>
            </a:pPr>
            <a:r>
              <a:rPr lang="nb-NO" sz="1100" dirty="0"/>
              <a:t>Til slutt blir polypeptidkjeda folda til </a:t>
            </a:r>
            <a:r>
              <a:rPr lang="nb-NO" sz="1100" dirty="0" err="1"/>
              <a:t>eit</a:t>
            </a:r>
            <a:r>
              <a:rPr lang="nb-NO" sz="1100" dirty="0"/>
              <a:t> protein, før det blir sendt </a:t>
            </a:r>
            <a:r>
              <a:rPr lang="nb-NO" sz="1100" dirty="0" err="1"/>
              <a:t>vidare</a:t>
            </a:r>
            <a:r>
              <a:rPr lang="nb-NO" sz="1100" dirty="0"/>
              <a:t> til der det </a:t>
            </a:r>
            <a:r>
              <a:rPr lang="nb-NO" sz="1100" dirty="0" err="1"/>
              <a:t>trengst</a:t>
            </a:r>
            <a:r>
              <a:rPr lang="nb-NO" sz="1100" dirty="0"/>
              <a:t> i kroppen.</a:t>
            </a:r>
          </a:p>
        </p:txBody>
      </p:sp>
      <p:sp>
        <p:nvSpPr>
          <p:cNvPr id="55" name="TekstSylinder 54">
            <a:extLst>
              <a:ext uri="{FF2B5EF4-FFF2-40B4-BE49-F238E27FC236}">
                <a16:creationId xmlns:a16="http://schemas.microsoft.com/office/drawing/2014/main" id="{90F9C3DC-4FCD-47C7-95D2-A232C2109D1C}"/>
              </a:ext>
            </a:extLst>
          </p:cNvPr>
          <p:cNvSpPr txBox="1"/>
          <p:nvPr/>
        </p:nvSpPr>
        <p:spPr>
          <a:xfrm>
            <a:off x="389187" y="9106790"/>
            <a:ext cx="5334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til. Til slutt får vi ei lang kjede med aminosyrer, som </a:t>
            </a:r>
            <a:r>
              <a:rPr lang="nb-NO" sz="1100" dirty="0" err="1"/>
              <a:t>kallast</a:t>
            </a:r>
            <a:r>
              <a:rPr lang="nb-NO" sz="1100" dirty="0"/>
              <a:t> ei polypeptidkjede.</a:t>
            </a:r>
          </a:p>
        </p:txBody>
      </p:sp>
      <p:sp>
        <p:nvSpPr>
          <p:cNvPr id="56" name="TekstSylinder 55">
            <a:extLst>
              <a:ext uri="{FF2B5EF4-FFF2-40B4-BE49-F238E27FC236}">
                <a16:creationId xmlns:a16="http://schemas.microsoft.com/office/drawing/2014/main" id="{CBAEB90C-0E67-4E83-8B93-4CC07F069271}"/>
              </a:ext>
            </a:extLst>
          </p:cNvPr>
          <p:cNvSpPr txBox="1"/>
          <p:nvPr/>
        </p:nvSpPr>
        <p:spPr>
          <a:xfrm>
            <a:off x="6094762" y="7364448"/>
            <a:ext cx="519067" cy="237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t-RNA</a:t>
            </a:r>
          </a:p>
        </p:txBody>
      </p:sp>
      <p:sp>
        <p:nvSpPr>
          <p:cNvPr id="57" name="TekstSylinder 56">
            <a:extLst>
              <a:ext uri="{FF2B5EF4-FFF2-40B4-BE49-F238E27FC236}">
                <a16:creationId xmlns:a16="http://schemas.microsoft.com/office/drawing/2014/main" id="{F0E12972-D354-4C49-95A4-F37142786A1A}"/>
              </a:ext>
            </a:extLst>
          </p:cNvPr>
          <p:cNvSpPr txBox="1"/>
          <p:nvPr/>
        </p:nvSpPr>
        <p:spPr>
          <a:xfrm>
            <a:off x="5346821" y="8856257"/>
            <a:ext cx="6096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Ribosom</a:t>
            </a:r>
          </a:p>
        </p:txBody>
      </p:sp>
      <p:sp>
        <p:nvSpPr>
          <p:cNvPr id="58" name="Rektangel 57">
            <a:extLst>
              <a:ext uri="{FF2B5EF4-FFF2-40B4-BE49-F238E27FC236}">
                <a16:creationId xmlns:a16="http://schemas.microsoft.com/office/drawing/2014/main" id="{0748770C-FA27-4D30-9FFB-EB6D8D6E5E7B}"/>
              </a:ext>
            </a:extLst>
          </p:cNvPr>
          <p:cNvSpPr/>
          <p:nvPr/>
        </p:nvSpPr>
        <p:spPr>
          <a:xfrm>
            <a:off x="5323962" y="8718499"/>
            <a:ext cx="45719" cy="1013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9" name="Rektangel 58">
            <a:extLst>
              <a:ext uri="{FF2B5EF4-FFF2-40B4-BE49-F238E27FC236}">
                <a16:creationId xmlns:a16="http://schemas.microsoft.com/office/drawing/2014/main" id="{056D5FE6-8E27-44EB-B18F-D164CDE19856}"/>
              </a:ext>
            </a:extLst>
          </p:cNvPr>
          <p:cNvSpPr/>
          <p:nvPr/>
        </p:nvSpPr>
        <p:spPr>
          <a:xfrm>
            <a:off x="6260223" y="8747784"/>
            <a:ext cx="45719" cy="1013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1" name="TekstSylinder 60">
            <a:extLst>
              <a:ext uri="{FF2B5EF4-FFF2-40B4-BE49-F238E27FC236}">
                <a16:creationId xmlns:a16="http://schemas.microsoft.com/office/drawing/2014/main" id="{84A98456-551A-4D84-9543-BCDDB64EEAF2}"/>
              </a:ext>
            </a:extLst>
          </p:cNvPr>
          <p:cNvSpPr txBox="1"/>
          <p:nvPr/>
        </p:nvSpPr>
        <p:spPr>
          <a:xfrm>
            <a:off x="6003126" y="6310806"/>
            <a:ext cx="7554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Aminosyrer</a:t>
            </a:r>
          </a:p>
        </p:txBody>
      </p:sp>
      <p:cxnSp>
        <p:nvCxnSpPr>
          <p:cNvPr id="63" name="Rett linje 62">
            <a:extLst>
              <a:ext uri="{FF2B5EF4-FFF2-40B4-BE49-F238E27FC236}">
                <a16:creationId xmlns:a16="http://schemas.microsoft.com/office/drawing/2014/main" id="{65203D27-49E2-48D4-BD70-85393061944A}"/>
              </a:ext>
            </a:extLst>
          </p:cNvPr>
          <p:cNvCxnSpPr/>
          <p:nvPr/>
        </p:nvCxnSpPr>
        <p:spPr>
          <a:xfrm flipH="1">
            <a:off x="6260223" y="6481216"/>
            <a:ext cx="22859" cy="50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ett linje 64">
            <a:extLst>
              <a:ext uri="{FF2B5EF4-FFF2-40B4-BE49-F238E27FC236}">
                <a16:creationId xmlns:a16="http://schemas.microsoft.com/office/drawing/2014/main" id="{BE7FC6C7-7165-4242-BD5A-E426BCEB829A}"/>
              </a:ext>
            </a:extLst>
          </p:cNvPr>
          <p:cNvCxnSpPr/>
          <p:nvPr/>
        </p:nvCxnSpPr>
        <p:spPr>
          <a:xfrm flipH="1">
            <a:off x="6032653" y="6481216"/>
            <a:ext cx="168993" cy="186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Rett linje 66">
            <a:extLst>
              <a:ext uri="{FF2B5EF4-FFF2-40B4-BE49-F238E27FC236}">
                <a16:creationId xmlns:a16="http://schemas.microsoft.com/office/drawing/2014/main" id="{AAA71FAA-923A-43DD-A681-80C81FF7FBE0}"/>
              </a:ext>
            </a:extLst>
          </p:cNvPr>
          <p:cNvCxnSpPr/>
          <p:nvPr/>
        </p:nvCxnSpPr>
        <p:spPr>
          <a:xfrm>
            <a:off x="6598209" y="6506410"/>
            <a:ext cx="48096" cy="955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Rett linje 68">
            <a:extLst>
              <a:ext uri="{FF2B5EF4-FFF2-40B4-BE49-F238E27FC236}">
                <a16:creationId xmlns:a16="http://schemas.microsoft.com/office/drawing/2014/main" id="{41F9B936-5AFF-4F46-ADAD-8F5574438A3D}"/>
              </a:ext>
            </a:extLst>
          </p:cNvPr>
          <p:cNvCxnSpPr>
            <a:stCxn id="61" idx="2"/>
            <a:endCxn id="61" idx="2"/>
          </p:cNvCxnSpPr>
          <p:nvPr/>
        </p:nvCxnSpPr>
        <p:spPr>
          <a:xfrm>
            <a:off x="6380839" y="654163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Rett linje 70">
            <a:extLst>
              <a:ext uri="{FF2B5EF4-FFF2-40B4-BE49-F238E27FC236}">
                <a16:creationId xmlns:a16="http://schemas.microsoft.com/office/drawing/2014/main" id="{8E8145C0-4721-44B6-BE91-B5FB9EC8F089}"/>
              </a:ext>
            </a:extLst>
          </p:cNvPr>
          <p:cNvCxnSpPr/>
          <p:nvPr/>
        </p:nvCxnSpPr>
        <p:spPr>
          <a:xfrm>
            <a:off x="6406811" y="6478044"/>
            <a:ext cx="56372" cy="477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Ellipse 71">
            <a:extLst>
              <a:ext uri="{FF2B5EF4-FFF2-40B4-BE49-F238E27FC236}">
                <a16:creationId xmlns:a16="http://schemas.microsoft.com/office/drawing/2014/main" id="{34779DE4-613D-470F-BEC7-FC7A89A3D497}"/>
              </a:ext>
            </a:extLst>
          </p:cNvPr>
          <p:cNvSpPr/>
          <p:nvPr/>
        </p:nvSpPr>
        <p:spPr>
          <a:xfrm>
            <a:off x="5918868" y="8305449"/>
            <a:ext cx="245958" cy="172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54020004-B891-4490-BC4C-9059B9EA5260}"/>
              </a:ext>
            </a:extLst>
          </p:cNvPr>
          <p:cNvSpPr/>
          <p:nvPr/>
        </p:nvSpPr>
        <p:spPr>
          <a:xfrm>
            <a:off x="5918868" y="8591602"/>
            <a:ext cx="245958" cy="172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" name="TekstSylinder 73">
            <a:extLst>
              <a:ext uri="{FF2B5EF4-FFF2-40B4-BE49-F238E27FC236}">
                <a16:creationId xmlns:a16="http://schemas.microsoft.com/office/drawing/2014/main" id="{795439E4-2575-4A0C-ACE9-CD16A1E3F0B7}"/>
              </a:ext>
            </a:extLst>
          </p:cNvPr>
          <p:cNvSpPr txBox="1"/>
          <p:nvPr/>
        </p:nvSpPr>
        <p:spPr>
          <a:xfrm>
            <a:off x="6117069" y="8268655"/>
            <a:ext cx="6717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 err="1"/>
              <a:t>Antikodon</a:t>
            </a:r>
            <a:endParaRPr lang="nb-NO" sz="900" dirty="0"/>
          </a:p>
        </p:txBody>
      </p:sp>
      <p:sp>
        <p:nvSpPr>
          <p:cNvPr id="75" name="TekstSylinder 74">
            <a:extLst>
              <a:ext uri="{FF2B5EF4-FFF2-40B4-BE49-F238E27FC236}">
                <a16:creationId xmlns:a16="http://schemas.microsoft.com/office/drawing/2014/main" id="{A32FC2C8-6BE0-4558-BAAA-69DD1AB91FF9}"/>
              </a:ext>
            </a:extLst>
          </p:cNvPr>
          <p:cNvSpPr txBox="1"/>
          <p:nvPr/>
        </p:nvSpPr>
        <p:spPr>
          <a:xfrm>
            <a:off x="6048441" y="8692063"/>
            <a:ext cx="4929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 err="1"/>
              <a:t>Kodon</a:t>
            </a:r>
            <a:endParaRPr lang="nb-NO" sz="900" dirty="0"/>
          </a:p>
        </p:txBody>
      </p:sp>
    </p:spTree>
    <p:extLst>
      <p:ext uri="{BB962C8B-B14F-4D97-AF65-F5344CB8AC3E}">
        <p14:creationId xmlns:p14="http://schemas.microsoft.com/office/powerpoint/2010/main" val="1089187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 descr="Et bilde som inneholder linjetegning&#10;&#10;Automatisk generert beskrivelse">
            <a:extLst>
              <a:ext uri="{FF2B5EF4-FFF2-40B4-BE49-F238E27FC236}">
                <a16:creationId xmlns:a16="http://schemas.microsoft.com/office/drawing/2014/main" id="{C570CCC8-410A-4ACE-8F49-BED59E27E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07834">
            <a:off x="2274520" y="2248656"/>
            <a:ext cx="6845342" cy="4889529"/>
          </a:xfrm>
          <a:prstGeom prst="rect">
            <a:avLst/>
          </a:prstGeom>
        </p:spPr>
      </p:pic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396247" y="363495"/>
            <a:ext cx="5902891" cy="531243"/>
          </a:xfrm>
        </p:spPr>
        <p:txBody>
          <a:bodyPr>
            <a:normAutofit fontScale="90000"/>
          </a:bodyPr>
          <a:lstStyle/>
          <a:p>
            <a:r>
              <a:rPr lang="nb-NO" dirty="0"/>
              <a:t>Lag </a:t>
            </a:r>
            <a:r>
              <a:rPr lang="nb-NO" dirty="0" err="1"/>
              <a:t>ein</a:t>
            </a:r>
            <a:r>
              <a:rPr lang="nb-NO" dirty="0"/>
              <a:t> modell av proteinsyntesen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383572" y="1026854"/>
            <a:ext cx="4734037" cy="10002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endParaRPr lang="nb-NO" sz="1100" b="1" dirty="0"/>
          </a:p>
          <a:p>
            <a:endParaRPr lang="nb-NO" sz="400" b="1" dirty="0"/>
          </a:p>
          <a:p>
            <a:r>
              <a:rPr lang="nb-NO" sz="1100" dirty="0"/>
              <a:t>Lag </a:t>
            </a:r>
            <a:r>
              <a:rPr lang="nb-NO" sz="1100" dirty="0" err="1"/>
              <a:t>eit</a:t>
            </a:r>
            <a:r>
              <a:rPr lang="nb-NO" sz="1100" dirty="0"/>
              <a:t> program som trekker tilfeldig mellom </a:t>
            </a:r>
            <a:r>
              <a:rPr lang="nb-NO" sz="1100" dirty="0" err="1"/>
              <a:t>dei</a:t>
            </a:r>
            <a:r>
              <a:rPr lang="nb-NO" sz="1100" dirty="0"/>
              <a:t> fire </a:t>
            </a:r>
            <a:r>
              <a:rPr lang="nb-NO" sz="1100" dirty="0" err="1"/>
              <a:t>nitrogenbasane</a:t>
            </a:r>
            <a:r>
              <a:rPr lang="nb-NO" sz="1100" dirty="0"/>
              <a:t>, og gir </a:t>
            </a:r>
            <a:r>
              <a:rPr lang="nb-NO" sz="1100" dirty="0" err="1"/>
              <a:t>ein</a:t>
            </a:r>
            <a:r>
              <a:rPr lang="nb-NO" sz="1100" dirty="0"/>
              <a:t> av </a:t>
            </a:r>
            <a:r>
              <a:rPr lang="nb-NO" sz="1100" dirty="0" err="1"/>
              <a:t>dei</a:t>
            </a:r>
            <a:r>
              <a:rPr lang="nb-NO" sz="1100" dirty="0"/>
              <a:t> som svar. Bruk dette til å lage </a:t>
            </a:r>
            <a:r>
              <a:rPr lang="nb-NO" sz="1100" dirty="0" err="1"/>
              <a:t>ein</a:t>
            </a:r>
            <a:r>
              <a:rPr lang="nb-NO" sz="1100" dirty="0"/>
              <a:t> modell av </a:t>
            </a:r>
            <a:r>
              <a:rPr lang="nb-NO" sz="1100" dirty="0" err="1"/>
              <a:t>eit</a:t>
            </a:r>
            <a:r>
              <a:rPr lang="nb-NO" sz="1100" dirty="0"/>
              <a:t> DNA-molekyl med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nitrogenbasane</a:t>
            </a:r>
            <a:r>
              <a:rPr lang="nb-NO" sz="1100" dirty="0"/>
              <a:t> programmet bestemte. Denne modellen skal de bruke for å dramatisere proteinsyntesen, </a:t>
            </a:r>
            <a:r>
              <a:rPr lang="nb-NO" sz="1100" dirty="0" err="1"/>
              <a:t>medan</a:t>
            </a:r>
            <a:r>
              <a:rPr lang="nb-NO" sz="1100" dirty="0"/>
              <a:t> de </a:t>
            </a:r>
            <a:r>
              <a:rPr lang="nb-NO" sz="1100" dirty="0" err="1"/>
              <a:t>filmar</a:t>
            </a:r>
            <a:r>
              <a:rPr lang="nb-NO" sz="1100" dirty="0"/>
              <a:t> han.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320769" y="6239738"/>
            <a:ext cx="4367609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4:  </a:t>
            </a:r>
            <a:r>
              <a:rPr lang="nb-NO" sz="1100" dirty="0"/>
              <a:t>Test programmet </a:t>
            </a:r>
            <a:r>
              <a:rPr lang="nb-NO" sz="1100" dirty="0" err="1"/>
              <a:t>dykkar</a:t>
            </a:r>
            <a:r>
              <a:rPr lang="nb-NO" sz="1100" dirty="0"/>
              <a:t>. </a:t>
            </a:r>
            <a:r>
              <a:rPr lang="nb-NO" sz="1100" dirty="0" err="1"/>
              <a:t>Verkar</a:t>
            </a:r>
            <a:r>
              <a:rPr lang="nb-NO" sz="1100" dirty="0"/>
              <a:t> det som det skal? Lag så DNA-modellen </a:t>
            </a:r>
            <a:r>
              <a:rPr lang="nb-NO" sz="1100" dirty="0" err="1"/>
              <a:t>utfrå</a:t>
            </a:r>
            <a:r>
              <a:rPr lang="nb-NO" sz="1100" dirty="0"/>
              <a:t> baserekkefølga </a:t>
            </a:r>
            <a:r>
              <a:rPr lang="nb-NO" sz="1100" dirty="0" err="1"/>
              <a:t>frå</a:t>
            </a:r>
            <a:r>
              <a:rPr lang="nb-NO" sz="1100" dirty="0"/>
              <a:t> programmet, og andre deler de treng for å dramatisere proteinsyntesen.</a:t>
            </a:r>
          </a:p>
          <a:p>
            <a:endParaRPr lang="nb-NO" sz="400" b="1" dirty="0"/>
          </a:p>
          <a:p>
            <a:r>
              <a:rPr lang="nb-NO" sz="1100" b="1" dirty="0"/>
              <a:t>Fase 5: </a:t>
            </a:r>
            <a:r>
              <a:rPr lang="nb-NO" sz="1100" dirty="0"/>
              <a:t>Ta </a:t>
            </a:r>
            <a:r>
              <a:rPr lang="nb-NO" sz="1100" dirty="0" err="1"/>
              <a:t>ein</a:t>
            </a:r>
            <a:r>
              <a:rPr lang="nb-NO" sz="1100" dirty="0"/>
              <a:t> testomgang på dramatiseringa av proteinsyntesen. Er det </a:t>
            </a:r>
            <a:r>
              <a:rPr lang="nb-NO" sz="1100" dirty="0" err="1"/>
              <a:t>noko</a:t>
            </a:r>
            <a:r>
              <a:rPr lang="nb-NO" sz="1100" dirty="0"/>
              <a:t> de vil endre?</a:t>
            </a:r>
          </a:p>
          <a:p>
            <a:endParaRPr lang="nb-NO" sz="400" dirty="0"/>
          </a:p>
          <a:p>
            <a:r>
              <a:rPr lang="nb-NO" sz="1100" b="1" dirty="0"/>
              <a:t>Fase 6</a:t>
            </a:r>
            <a:r>
              <a:rPr lang="nb-NO" sz="1100" dirty="0"/>
              <a:t>: Gå attende til </a:t>
            </a:r>
            <a:r>
              <a:rPr lang="nb-NO" sz="1100" dirty="0" err="1"/>
              <a:t>dei</a:t>
            </a:r>
            <a:r>
              <a:rPr lang="nb-NO" sz="1100" dirty="0"/>
              <a:t> andre </a:t>
            </a:r>
            <a:r>
              <a:rPr lang="nb-NO" sz="1100" dirty="0" err="1"/>
              <a:t>fasane</a:t>
            </a:r>
            <a:r>
              <a:rPr lang="nb-NO" sz="1100" dirty="0"/>
              <a:t> for å </a:t>
            </a:r>
            <a:r>
              <a:rPr lang="nb-NO" sz="1100" dirty="0" err="1"/>
              <a:t>gjere</a:t>
            </a:r>
            <a:r>
              <a:rPr lang="nb-NO" sz="1100" dirty="0"/>
              <a:t> </a:t>
            </a:r>
            <a:r>
              <a:rPr lang="nb-NO" sz="1100" dirty="0" err="1"/>
              <a:t>moglege</a:t>
            </a:r>
            <a:r>
              <a:rPr lang="nb-NO" sz="1100" dirty="0"/>
              <a:t> </a:t>
            </a:r>
            <a:r>
              <a:rPr lang="nb-NO" sz="1100" dirty="0" err="1"/>
              <a:t>forbetringar</a:t>
            </a:r>
            <a:r>
              <a:rPr lang="nb-NO" sz="1100" dirty="0"/>
              <a:t>.</a:t>
            </a:r>
          </a:p>
          <a:p>
            <a:endParaRPr lang="nb-NO" sz="400" dirty="0"/>
          </a:p>
          <a:p>
            <a:r>
              <a:rPr lang="nb-NO" sz="1100" b="1" dirty="0"/>
              <a:t>Fase 7</a:t>
            </a:r>
            <a:r>
              <a:rPr lang="nb-NO" sz="1100" dirty="0"/>
              <a:t>: Dokumentér det de har gjort med film eller </a:t>
            </a:r>
            <a:r>
              <a:rPr lang="nb-NO" sz="1100" dirty="0" err="1"/>
              <a:t>bilete</a:t>
            </a:r>
            <a:r>
              <a:rPr lang="nb-NO" sz="1100" dirty="0"/>
              <a:t> med </a:t>
            </a:r>
            <a:r>
              <a:rPr lang="nb-NO" sz="1100" dirty="0" err="1"/>
              <a:t>forklaringar</a:t>
            </a:r>
            <a:r>
              <a:rPr lang="nb-NO" sz="1100" dirty="0"/>
              <a:t>, og vis fram resultatet for resten av klassen med ei lita utstilling eller </a:t>
            </a:r>
            <a:r>
              <a:rPr lang="nb-NO" sz="1100" dirty="0" err="1"/>
              <a:t>ein</a:t>
            </a:r>
            <a:r>
              <a:rPr lang="nb-NO" sz="1100" dirty="0"/>
              <a:t> demonstrasjon.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2380767" y="8093277"/>
            <a:ext cx="3958039" cy="1338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Ekstraoppgåver</a:t>
            </a:r>
            <a:endParaRPr lang="nb-NO" sz="1100" b="1" dirty="0"/>
          </a:p>
          <a:p>
            <a:endParaRPr lang="nb-NO" sz="400" dirty="0"/>
          </a:p>
          <a:p>
            <a:pPr marL="211019" indent="-211019">
              <a:buAutoNum type="arabicPeriod"/>
            </a:pPr>
            <a:r>
              <a:rPr lang="nb-NO" sz="1100" dirty="0"/>
              <a:t>Utvid programmet til å trekke 10 nitrogenbasar kvar gong det </a:t>
            </a:r>
            <a:r>
              <a:rPr lang="nb-NO" sz="1100" dirty="0" err="1"/>
              <a:t>køyrer</a:t>
            </a:r>
            <a:r>
              <a:rPr lang="nb-NO" sz="1100" dirty="0"/>
              <a:t>, og telle opp kor mange det blir av kvar base. </a:t>
            </a:r>
          </a:p>
          <a:p>
            <a:pPr marL="211019" indent="-211019">
              <a:buAutoNum type="arabicPeriod"/>
            </a:pPr>
            <a:r>
              <a:rPr lang="nb-NO" sz="1100" dirty="0"/>
              <a:t>Kor mange prosent adenin er det i DNA-modellen </a:t>
            </a:r>
            <a:r>
              <a:rPr lang="nb-NO" sz="1100" dirty="0" err="1"/>
              <a:t>dykkar</a:t>
            </a:r>
            <a:r>
              <a:rPr lang="nb-NO" sz="1100" dirty="0"/>
              <a:t>? Kan de få programmet til å </a:t>
            </a:r>
            <a:r>
              <a:rPr lang="nb-NO" sz="1100" dirty="0" err="1"/>
              <a:t>rekne</a:t>
            </a:r>
            <a:r>
              <a:rPr lang="nb-NO" sz="1100" dirty="0"/>
              <a:t> det ut?</a:t>
            </a:r>
          </a:p>
          <a:p>
            <a:pPr marL="211019" indent="-211019">
              <a:buAutoNum type="arabicPeriod"/>
            </a:pPr>
            <a:r>
              <a:rPr lang="nb-NO" sz="1100" dirty="0"/>
              <a:t>Kva trur du hender dersom det skjer </a:t>
            </a:r>
            <a:r>
              <a:rPr lang="nb-NO" sz="1100" dirty="0" err="1"/>
              <a:t>ein</a:t>
            </a:r>
            <a:r>
              <a:rPr lang="nb-NO" sz="1100" dirty="0"/>
              <a:t> feil i proteinsyntesen, at </a:t>
            </a:r>
            <a:r>
              <a:rPr lang="nb-NO" sz="1100" dirty="0" err="1"/>
              <a:t>ein</a:t>
            </a:r>
            <a:r>
              <a:rPr lang="nb-NO" sz="1100" dirty="0"/>
              <a:t> nitrogenbase til dømes blir bytta ut med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annan</a:t>
            </a:r>
            <a:r>
              <a:rPr lang="nb-NO" sz="1100"/>
              <a:t> ?</a:t>
            </a:r>
            <a:endParaRPr lang="nb-NO" sz="1100" dirty="0"/>
          </a:p>
        </p:txBody>
      </p:sp>
      <p:sp>
        <p:nvSpPr>
          <p:cNvPr id="8" name="TekstSylinder 7"/>
          <p:cNvSpPr txBox="1"/>
          <p:nvPr/>
        </p:nvSpPr>
        <p:spPr>
          <a:xfrm>
            <a:off x="320766" y="2129879"/>
            <a:ext cx="445365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1: </a:t>
            </a:r>
            <a:r>
              <a:rPr lang="nb-NO" sz="1100" dirty="0"/>
              <a:t>Kva slags materiale skal de bruke for å lage DNA-modellen? Korleis skal de få fram skilnaden på </a:t>
            </a:r>
            <a:r>
              <a:rPr lang="nb-NO" sz="1100" dirty="0" err="1"/>
              <a:t>dei</a:t>
            </a:r>
            <a:r>
              <a:rPr lang="nb-NO" sz="1100" dirty="0"/>
              <a:t> ulike </a:t>
            </a:r>
            <a:r>
              <a:rPr lang="nb-NO" sz="1100" dirty="0" err="1"/>
              <a:t>basane</a:t>
            </a:r>
            <a:r>
              <a:rPr lang="nb-NO" sz="1100" dirty="0"/>
              <a:t> og de svake hydrogen-</a:t>
            </a:r>
            <a:r>
              <a:rPr lang="nb-NO" sz="1100" dirty="0" err="1"/>
              <a:t>bindingane</a:t>
            </a:r>
            <a:r>
              <a:rPr lang="nb-NO" sz="1100" dirty="0"/>
              <a:t> mellom basepara? Korleis skal </a:t>
            </a:r>
            <a:r>
              <a:rPr lang="nb-NO" sz="1100" dirty="0" err="1"/>
              <a:t>stigebeina</a:t>
            </a:r>
            <a:r>
              <a:rPr lang="nb-NO" sz="1100" dirty="0"/>
              <a:t> sjå ut?</a:t>
            </a:r>
            <a:endParaRPr lang="nb-NO" sz="1108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320767" y="2766792"/>
            <a:ext cx="427894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2 - Planlegging og idémyldring: </a:t>
            </a:r>
            <a:r>
              <a:rPr lang="nb-NO" sz="1100" dirty="0"/>
              <a:t>Det er viktig at de er åpne for alle slags </a:t>
            </a:r>
            <a:r>
              <a:rPr lang="nb-NO" sz="1100" dirty="0" err="1"/>
              <a:t>idear</a:t>
            </a:r>
            <a:r>
              <a:rPr lang="nb-NO" sz="1100" dirty="0"/>
              <a:t> og </a:t>
            </a:r>
            <a:r>
              <a:rPr lang="nb-NO" sz="1100" dirty="0" err="1"/>
              <a:t>ikkje</a:t>
            </a:r>
            <a:r>
              <a:rPr lang="nb-NO" sz="1100" dirty="0"/>
              <a:t> er for kritiske, då kan </a:t>
            </a:r>
            <a:r>
              <a:rPr lang="nb-NO" sz="1100" dirty="0" err="1"/>
              <a:t>morosame</a:t>
            </a:r>
            <a:r>
              <a:rPr lang="nb-NO" sz="1100" dirty="0"/>
              <a:t> framlegg bli kutta ut for </a:t>
            </a:r>
            <a:r>
              <a:rPr lang="nb-NO" sz="1100" dirty="0" err="1"/>
              <a:t>tidleg</a:t>
            </a:r>
            <a:r>
              <a:rPr lang="nb-NO" sz="1100" dirty="0"/>
              <a:t>. </a:t>
            </a:r>
          </a:p>
          <a:p>
            <a:endParaRPr lang="nb-NO" sz="400" dirty="0"/>
          </a:p>
          <a:p>
            <a:pPr marL="316528" indent="-316528">
              <a:buFont typeface="Arial" panose="020B0604020202020204" pitchFamily="34" charset="0"/>
              <a:buChar char="•"/>
            </a:pPr>
            <a:r>
              <a:rPr lang="nb-NO" sz="1100" dirty="0"/>
              <a:t>Tenk </a:t>
            </a:r>
            <a:r>
              <a:rPr lang="nb-NO" sz="1100" dirty="0" err="1"/>
              <a:t>sjølv</a:t>
            </a:r>
            <a:r>
              <a:rPr lang="nb-NO" sz="1100" dirty="0"/>
              <a:t> først, </a:t>
            </a:r>
            <a:r>
              <a:rPr lang="nb-NO" sz="1100" dirty="0" err="1"/>
              <a:t>teikn</a:t>
            </a:r>
            <a:r>
              <a:rPr lang="nb-NO" sz="1100" dirty="0"/>
              <a:t> gjerne skisser.</a:t>
            </a:r>
          </a:p>
          <a:p>
            <a:pPr marL="316528" indent="-316528">
              <a:buFont typeface="Arial" panose="020B0604020202020204" pitchFamily="34" charset="0"/>
              <a:buChar char="•"/>
            </a:pPr>
            <a:r>
              <a:rPr lang="nb-NO" sz="1100" dirty="0"/>
              <a:t>Forklar ideen din for </a:t>
            </a:r>
            <a:r>
              <a:rPr lang="nb-NO" sz="1100" dirty="0" err="1"/>
              <a:t>dei</a:t>
            </a:r>
            <a:r>
              <a:rPr lang="nb-NO" sz="1100" dirty="0"/>
              <a:t> andre i gruppa. </a:t>
            </a:r>
          </a:p>
          <a:p>
            <a:pPr marL="316528" indent="-316528">
              <a:buFont typeface="Arial" panose="020B0604020202020204" pitchFamily="34" charset="0"/>
              <a:buChar char="•"/>
            </a:pPr>
            <a:r>
              <a:rPr lang="nb-NO" sz="1100" dirty="0"/>
              <a:t>Heile gruppa diskuterer </a:t>
            </a:r>
            <a:r>
              <a:rPr lang="nb-NO" sz="1100" dirty="0" err="1"/>
              <a:t>dei</a:t>
            </a:r>
            <a:r>
              <a:rPr lang="nb-NO" sz="1100" dirty="0"/>
              <a:t> ulike </a:t>
            </a:r>
            <a:r>
              <a:rPr lang="nb-NO" sz="1100" dirty="0" err="1"/>
              <a:t>ideane</a:t>
            </a:r>
            <a:r>
              <a:rPr lang="nb-NO" sz="1100" dirty="0"/>
              <a:t> og </a:t>
            </a:r>
            <a:r>
              <a:rPr lang="nb-NO" sz="1100" dirty="0" err="1"/>
              <a:t>lagar</a:t>
            </a:r>
            <a:r>
              <a:rPr lang="nb-NO" sz="1100" dirty="0"/>
              <a:t> en felles plan for DNA-modellen og proteinet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320768" y="4108524"/>
            <a:ext cx="452345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3: </a:t>
            </a:r>
            <a:r>
              <a:rPr lang="nb-NO" sz="1100" dirty="0"/>
              <a:t>Lag </a:t>
            </a:r>
            <a:r>
              <a:rPr lang="nb-NO" sz="1100" dirty="0" err="1"/>
              <a:t>eit</a:t>
            </a:r>
            <a:r>
              <a:rPr lang="nb-NO" sz="1100" dirty="0"/>
              <a:t> program som gir deg tilfeldige nitrogenbaser til DNA-modellen </a:t>
            </a:r>
            <a:r>
              <a:rPr lang="nb-NO" sz="1100" dirty="0" err="1"/>
              <a:t>dykkar</a:t>
            </a:r>
            <a:r>
              <a:rPr lang="nb-NO" sz="1100" dirty="0"/>
              <a:t>, sjå under for tips. Gjenta slik at genet har mellom 5 og 10 basar.</a:t>
            </a:r>
          </a:p>
        </p:txBody>
      </p:sp>
      <p:sp>
        <p:nvSpPr>
          <p:cNvPr id="12" name="Plassholder for lysbildenummer 11">
            <a:extLst>
              <a:ext uri="{FF2B5EF4-FFF2-40B4-BE49-F238E27FC236}">
                <a16:creationId xmlns:a16="http://schemas.microsoft.com/office/drawing/2014/main" id="{EE58AEE5-6B8F-454E-B4A8-753437375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21442" y="9342330"/>
            <a:ext cx="1543050" cy="527403"/>
          </a:xfrm>
        </p:spPr>
        <p:txBody>
          <a:bodyPr/>
          <a:lstStyle/>
          <a:p>
            <a:fld id="{3B65D023-B7D1-43F8-AC2A-98DE09DCB290}" type="slidenum">
              <a:rPr lang="nb-NO" smtClean="0"/>
              <a:t>2</a:t>
            </a:fld>
            <a:endParaRPr lang="nb-NO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41EB9478-F383-4D0C-BD2B-831425EA379A}"/>
              </a:ext>
            </a:extLst>
          </p:cNvPr>
          <p:cNvSpPr/>
          <p:nvPr/>
        </p:nvSpPr>
        <p:spPr>
          <a:xfrm>
            <a:off x="396247" y="4616651"/>
            <a:ext cx="4013240" cy="15731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9B368887-FFF8-423B-8FC6-6BAD97C5BB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081" y="5623566"/>
            <a:ext cx="1388992" cy="15481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CBD94A6A-1945-4242-90E7-8DFEDC961A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6631" y="5390538"/>
            <a:ext cx="1401893" cy="13760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652F496B-96A4-49E0-8A59-8469D1C7D4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1045" y="5384088"/>
            <a:ext cx="963264" cy="15481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CE6E55A9-BC41-4C5F-9EC0-600EFE2D69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195" y="5384088"/>
            <a:ext cx="739649" cy="15051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CD2415E6-4485-456D-AD31-56D1E14033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6235" y="5623946"/>
            <a:ext cx="1118074" cy="15481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7" name="Bilde 26">
            <a:extLst>
              <a:ext uri="{FF2B5EF4-FFF2-40B4-BE49-F238E27FC236}">
                <a16:creationId xmlns:a16="http://schemas.microsoft.com/office/drawing/2014/main" id="{6F2631DB-B907-4289-B859-50D2D95A9B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63436" y="5869078"/>
            <a:ext cx="1100873" cy="15911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8" name="Bilde 27">
            <a:extLst>
              <a:ext uri="{FF2B5EF4-FFF2-40B4-BE49-F238E27FC236}">
                <a16:creationId xmlns:a16="http://schemas.microsoft.com/office/drawing/2014/main" id="{6560E239-ACD9-48ED-9DFB-4604F18997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8195" y="5619266"/>
            <a:ext cx="743949" cy="16341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9" name="Bilde 28">
            <a:extLst>
              <a:ext uri="{FF2B5EF4-FFF2-40B4-BE49-F238E27FC236}">
                <a16:creationId xmlns:a16="http://schemas.microsoft.com/office/drawing/2014/main" id="{3926118F-E035-4B95-A91A-F1585E0B1EB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80767" y="5865993"/>
            <a:ext cx="369824" cy="16771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0" name="Bilde 29">
            <a:extLst>
              <a:ext uri="{FF2B5EF4-FFF2-40B4-BE49-F238E27FC236}">
                <a16:creationId xmlns:a16="http://schemas.microsoft.com/office/drawing/2014/main" id="{7C50D0FC-26AB-4C6E-9C5F-32C7C6A9DAC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8195" y="5873379"/>
            <a:ext cx="739649" cy="15481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1" name="Bilde 30">
            <a:extLst>
              <a:ext uri="{FF2B5EF4-FFF2-40B4-BE49-F238E27FC236}">
                <a16:creationId xmlns:a16="http://schemas.microsoft.com/office/drawing/2014/main" id="{ACC4946A-136F-4530-9D05-E1AF31FCCDC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63081" y="5869078"/>
            <a:ext cx="759182" cy="15911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2" name="TekstSylinder 31">
            <a:extLst>
              <a:ext uri="{FF2B5EF4-FFF2-40B4-BE49-F238E27FC236}">
                <a16:creationId xmlns:a16="http://schemas.microsoft.com/office/drawing/2014/main" id="{B46A754C-38CA-4C95-BA3E-7BB1B2772FF6}"/>
              </a:ext>
            </a:extLst>
          </p:cNvPr>
          <p:cNvSpPr txBox="1"/>
          <p:nvPr/>
        </p:nvSpPr>
        <p:spPr>
          <a:xfrm>
            <a:off x="426630" y="4636800"/>
            <a:ext cx="35496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Puslespel</a:t>
            </a:r>
            <a:r>
              <a:rPr lang="nb-NO" sz="1100" b="1" dirty="0"/>
              <a:t>-programmering</a:t>
            </a:r>
          </a:p>
          <a:p>
            <a:endParaRPr lang="nb-NO" sz="400" dirty="0"/>
          </a:p>
          <a:p>
            <a:r>
              <a:rPr lang="nb-NO" sz="1100" dirty="0"/>
              <a:t>Bruk </a:t>
            </a:r>
            <a:r>
              <a:rPr lang="nb-NO" sz="1100" dirty="0" err="1"/>
              <a:t>desse</a:t>
            </a:r>
            <a:r>
              <a:rPr lang="nb-NO" sz="1100" dirty="0"/>
              <a:t> </a:t>
            </a:r>
            <a:r>
              <a:rPr lang="nb-NO" sz="1100" dirty="0" err="1"/>
              <a:t>kodelinene</a:t>
            </a:r>
            <a:r>
              <a:rPr lang="nb-NO" sz="1100" dirty="0"/>
              <a:t> for å lage </a:t>
            </a:r>
            <a:r>
              <a:rPr lang="nb-NO" sz="1100" dirty="0" err="1"/>
              <a:t>eit</a:t>
            </a:r>
            <a:r>
              <a:rPr lang="nb-NO" sz="1100" dirty="0"/>
              <a:t> program som simulerer trekkinga av </a:t>
            </a:r>
            <a:r>
              <a:rPr lang="nb-NO" sz="1100" dirty="0" err="1"/>
              <a:t>ein</a:t>
            </a:r>
            <a:r>
              <a:rPr lang="nb-NO" sz="1100" dirty="0"/>
              <a:t> nitrogenbase og skriv han på skjermen.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AA7D0BFC-CD85-4B9F-8E16-675E3207945E}"/>
              </a:ext>
            </a:extLst>
          </p:cNvPr>
          <p:cNvSpPr txBox="1"/>
          <p:nvPr/>
        </p:nvSpPr>
        <p:spPr>
          <a:xfrm>
            <a:off x="388601" y="8093277"/>
            <a:ext cx="1812842" cy="1338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altLang="nb-NO" sz="11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Diskusjonsoppgåver</a:t>
            </a:r>
            <a:endParaRPr lang="nb-NO" altLang="nb-NO" sz="11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altLang="nb-NO" sz="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Kva er </a:t>
            </a:r>
            <a:r>
              <a:rPr lang="nb-NO" altLang="nb-NO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</a:t>
            </a: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mutasjon – og kva for </a:t>
            </a:r>
            <a:r>
              <a:rPr lang="nb-NO" altLang="nb-NO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nokre</a:t>
            </a: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ulike </a:t>
            </a:r>
            <a:r>
              <a:rPr lang="nb-NO" altLang="nb-NO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typar</a:t>
            </a: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altLang="nb-NO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mutasjonar</a:t>
            </a: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altLang="nb-NO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finst</a:t>
            </a: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228600" indent="-228600">
              <a:buFont typeface="+mj-lt"/>
              <a:buAutoNum type="arabicPeriod"/>
            </a:pPr>
            <a:r>
              <a:rPr lang="nb-NO" altLang="nb-NO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Kvifor</a:t>
            </a: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er </a:t>
            </a:r>
            <a:r>
              <a:rPr lang="nb-NO" altLang="nb-NO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mutasjonar</a:t>
            </a: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altLang="nb-NO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</a:t>
            </a: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altLang="nb-NO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føresetnad </a:t>
            </a: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evolusjon?</a:t>
            </a:r>
          </a:p>
        </p:txBody>
      </p:sp>
    </p:spTree>
    <p:extLst>
      <p:ext uri="{BB962C8B-B14F-4D97-AF65-F5344CB8AC3E}">
        <p14:creationId xmlns:p14="http://schemas.microsoft.com/office/powerpoint/2010/main" val="2932148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</TotalTime>
  <Words>893</Words>
  <Application>Microsoft Office PowerPoint</Application>
  <PresentationFormat>A4 (210 x 297 mm)</PresentationFormat>
  <Paragraphs>54</Paragraphs>
  <Slides>2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Opplegg 4: DNA, gen og proteinsyntesen</vt:lpstr>
      <vt:lpstr>Lag ein modell av proteinsyntesen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Opplegg 4: DNA, gener og proteinsyntesen</dc:title>
  <dc:creator>Ellen Egeland Flø</dc:creator>
  <cp:lastModifiedBy>Kirsten Egeland</cp:lastModifiedBy>
  <cp:revision>6</cp:revision>
  <dcterms:created xsi:type="dcterms:W3CDTF">2022-02-22T11:40:19Z</dcterms:created>
  <dcterms:modified xsi:type="dcterms:W3CDTF">2022-06-08T15:38:10Z</dcterms:modified>
</cp:coreProperties>
</file>