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430" r:id="rId2"/>
    <p:sldId id="419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614" y="-56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2C54F-0A83-43F1-8DD8-124EC8FAB1A7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EB3CF-87CA-499D-AE6F-EC47CD9931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837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677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0437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815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336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251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964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377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861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9662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618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3630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545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FE44B184-D689-4295-97FB-2CE27D8ECB3F}"/>
              </a:ext>
            </a:extLst>
          </p:cNvPr>
          <p:cNvSpPr txBox="1">
            <a:spLocks/>
          </p:cNvSpPr>
          <p:nvPr/>
        </p:nvSpPr>
        <p:spPr>
          <a:xfrm>
            <a:off x="348134" y="222904"/>
            <a:ext cx="5915025" cy="76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Opplegg 3 – Arv og evolusjon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D0E0F3B-E798-4B34-B8A5-81FC0478E426}"/>
              </a:ext>
            </a:extLst>
          </p:cNvPr>
          <p:cNvSpPr txBox="1"/>
          <p:nvPr/>
        </p:nvSpPr>
        <p:spPr>
          <a:xfrm>
            <a:off x="306945" y="5529835"/>
            <a:ext cx="2696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Evolusjonsteorien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F5CCA7F-EB9C-4D6C-83C1-1226FB75B4DB}"/>
              </a:ext>
            </a:extLst>
          </p:cNvPr>
          <p:cNvSpPr txBox="1"/>
          <p:nvPr/>
        </p:nvSpPr>
        <p:spPr>
          <a:xfrm>
            <a:off x="4280149" y="8434361"/>
            <a:ext cx="1918157" cy="10618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dirty="0"/>
          </a:p>
          <a:p>
            <a:r>
              <a:rPr lang="nb-NO" sz="1100" dirty="0"/>
              <a:t>Kva har </a:t>
            </a:r>
            <a:r>
              <a:rPr lang="nb-NO" sz="1100" dirty="0" err="1"/>
              <a:t>klimaendringar</a:t>
            </a:r>
            <a:r>
              <a:rPr lang="nb-NO" sz="1100" dirty="0"/>
              <a:t> med evolusjonsteori å </a:t>
            </a:r>
            <a:r>
              <a:rPr lang="nb-NO" sz="1100" dirty="0" err="1"/>
              <a:t>gjere</a:t>
            </a:r>
            <a:r>
              <a:rPr lang="nb-NO" sz="1100" dirty="0"/>
              <a:t>?</a:t>
            </a:r>
          </a:p>
          <a:p>
            <a:endParaRPr lang="nb-NO" sz="400" dirty="0"/>
          </a:p>
          <a:p>
            <a:r>
              <a:rPr lang="nb-NO" sz="1100" dirty="0"/>
              <a:t>Korleis kan ulike arter tilpasse seg </a:t>
            </a:r>
            <a:r>
              <a:rPr lang="nb-NO" sz="1100" dirty="0" err="1"/>
              <a:t>klimaendringane</a:t>
            </a:r>
            <a:r>
              <a:rPr lang="nb-NO" sz="1100" dirty="0"/>
              <a:t>?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D9BDE90-DDED-49CD-8AEC-D7417AC3160D}"/>
              </a:ext>
            </a:extLst>
          </p:cNvPr>
          <p:cNvSpPr txBox="1"/>
          <p:nvPr/>
        </p:nvSpPr>
        <p:spPr>
          <a:xfrm>
            <a:off x="306945" y="5899167"/>
            <a:ext cx="36954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1836 kom Charles Darwin heim </a:t>
            </a:r>
            <a:r>
              <a:rPr lang="nb-NO" sz="1100" dirty="0" err="1"/>
              <a:t>frå</a:t>
            </a:r>
            <a:r>
              <a:rPr lang="nb-NO" sz="1100" dirty="0"/>
              <a:t> ei jordomsegling med skipet Beagle. På turen hadde </a:t>
            </a:r>
            <a:r>
              <a:rPr lang="nb-NO" sz="1100" dirty="0" err="1"/>
              <a:t>dei</a:t>
            </a:r>
            <a:r>
              <a:rPr lang="nb-NO" sz="1100" dirty="0"/>
              <a:t> vitja Galapagosøyene, ei øygruppe som høyrer til Ecuador i Sør-Amerika. Darwin observerte dyrelivet på øyene og la merke til at </a:t>
            </a:r>
            <a:r>
              <a:rPr lang="nb-NO" sz="1100" dirty="0" err="1"/>
              <a:t>finkane</a:t>
            </a:r>
            <a:r>
              <a:rPr lang="nb-NO" sz="1100" dirty="0"/>
              <a:t> på ulike øyer hadde ulike nebb. Dette kom til å bli </a:t>
            </a:r>
            <a:r>
              <a:rPr lang="nb-NO" sz="1100" dirty="0" err="1"/>
              <a:t>ein</a:t>
            </a:r>
            <a:r>
              <a:rPr lang="nb-NO" sz="1100" dirty="0"/>
              <a:t> viktig observasjon i arbeidet hans med evolusjonsteorien.</a:t>
            </a:r>
          </a:p>
          <a:p>
            <a:endParaRPr lang="nb-NO" sz="400" dirty="0"/>
          </a:p>
          <a:p>
            <a:r>
              <a:rPr lang="nb-NO" sz="1100" dirty="0"/>
              <a:t>Grunnen til at </a:t>
            </a:r>
            <a:r>
              <a:rPr lang="nb-NO" sz="1100" dirty="0" err="1"/>
              <a:t>finkane</a:t>
            </a:r>
            <a:r>
              <a:rPr lang="nb-NO" sz="1100" dirty="0"/>
              <a:t> hadde ulike nebb, var at </a:t>
            </a:r>
            <a:r>
              <a:rPr lang="nb-NO" sz="1100" dirty="0" err="1"/>
              <a:t>dei</a:t>
            </a:r>
            <a:r>
              <a:rPr lang="nb-NO" sz="1100" dirty="0"/>
              <a:t> ulike øyene hadde tilgang på ulik mat for </a:t>
            </a:r>
            <a:r>
              <a:rPr lang="nb-NO" sz="1100" dirty="0" err="1"/>
              <a:t>finkane</a:t>
            </a:r>
            <a:r>
              <a:rPr lang="nb-NO" sz="1100" dirty="0"/>
              <a:t>. </a:t>
            </a:r>
            <a:r>
              <a:rPr lang="nb-NO" sz="1100" dirty="0" err="1"/>
              <a:t>Finkane</a:t>
            </a:r>
            <a:endParaRPr lang="nb-NO" sz="11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0AC7FD0-16E4-40C9-BE92-0AEF721D183E}"/>
              </a:ext>
            </a:extLst>
          </p:cNvPr>
          <p:cNvSpPr txBox="1"/>
          <p:nvPr/>
        </p:nvSpPr>
        <p:spPr>
          <a:xfrm>
            <a:off x="306945" y="7307770"/>
            <a:ext cx="60070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hadde litt ulike nebb når de blei klekka, og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finkane</a:t>
            </a:r>
            <a:r>
              <a:rPr lang="nb-NO" sz="1100" dirty="0"/>
              <a:t> som hadde nebb som gjorde det enkelt å ete den maten det var størst tilgang på, ville og overleve lengst når det blei konkurranse om maten.</a:t>
            </a:r>
          </a:p>
          <a:p>
            <a:endParaRPr lang="nb-NO" sz="400" dirty="0"/>
          </a:p>
          <a:p>
            <a:r>
              <a:rPr lang="nb-NO" sz="1100" dirty="0"/>
              <a:t>Dei </a:t>
            </a:r>
            <a:r>
              <a:rPr lang="nb-NO" sz="1100" dirty="0" err="1"/>
              <a:t>finkane</a:t>
            </a:r>
            <a:r>
              <a:rPr lang="nb-NO" sz="1100" dirty="0"/>
              <a:t> som overlevde lengst, var og </a:t>
            </a:r>
            <a:r>
              <a:rPr lang="nb-NO" sz="1100" dirty="0" err="1"/>
              <a:t>dei</a:t>
            </a:r>
            <a:r>
              <a:rPr lang="nb-NO" sz="1100" dirty="0"/>
              <a:t> som </a:t>
            </a:r>
            <a:r>
              <a:rPr lang="nb-NO" sz="1100" dirty="0" err="1"/>
              <a:t>fekk</a:t>
            </a:r>
            <a:r>
              <a:rPr lang="nb-NO" sz="1100" dirty="0"/>
              <a:t> flest </a:t>
            </a:r>
            <a:r>
              <a:rPr lang="nb-NO" sz="1100" dirty="0" err="1"/>
              <a:t>etterkomarar</a:t>
            </a:r>
            <a:r>
              <a:rPr lang="nb-NO" sz="1100" dirty="0"/>
              <a:t>. Over tid ville denne gradvise endringa føre til at det ville leve ulike </a:t>
            </a:r>
            <a:r>
              <a:rPr lang="nb-NO" sz="1100" dirty="0" err="1"/>
              <a:t>typar</a:t>
            </a:r>
            <a:r>
              <a:rPr lang="nb-NO" sz="1100" dirty="0"/>
              <a:t> </a:t>
            </a:r>
            <a:r>
              <a:rPr lang="nb-NO" sz="1100" dirty="0" err="1"/>
              <a:t>finkar</a:t>
            </a:r>
            <a:r>
              <a:rPr lang="nb-NO" sz="1100" dirty="0"/>
              <a:t> på ulike øyer. </a:t>
            </a:r>
            <a:r>
              <a:rPr lang="nb-NO" sz="1100" dirty="0" err="1"/>
              <a:t>Sidan</a:t>
            </a:r>
            <a:r>
              <a:rPr lang="nb-NO" sz="1100" dirty="0"/>
              <a:t> øyene hadde tilgang på ulike </a:t>
            </a:r>
            <a:r>
              <a:rPr lang="nb-NO" sz="1100" dirty="0" err="1"/>
              <a:t>typar</a:t>
            </a:r>
            <a:r>
              <a:rPr lang="nb-NO" sz="1100" dirty="0"/>
              <a:t> mat, ville det </a:t>
            </a:r>
            <a:r>
              <a:rPr lang="nb-NO" sz="1100" dirty="0" err="1"/>
              <a:t>berre</a:t>
            </a:r>
            <a:r>
              <a:rPr lang="nb-NO" sz="1100" dirty="0"/>
              <a:t> </a:t>
            </a:r>
            <a:r>
              <a:rPr lang="nb-NO" sz="1100" dirty="0" err="1"/>
              <a:t>vere</a:t>
            </a:r>
            <a:r>
              <a:rPr lang="nb-NO" sz="1100" dirty="0"/>
              <a:t> den finketypen med nebb tilpassa akkurat den </a:t>
            </a:r>
            <a:r>
              <a:rPr lang="nb-NO" sz="1100" dirty="0" err="1"/>
              <a:t>tilgjengelege</a:t>
            </a:r>
            <a:r>
              <a:rPr lang="nb-NO" sz="1100" dirty="0"/>
              <a:t> maten, som ville leve på kvar øy.  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C99A1E62-A6A4-421B-B9A3-ED1EC8C4B79E}"/>
              </a:ext>
            </a:extLst>
          </p:cNvPr>
          <p:cNvSpPr txBox="1"/>
          <p:nvPr/>
        </p:nvSpPr>
        <p:spPr>
          <a:xfrm>
            <a:off x="306945" y="8444852"/>
            <a:ext cx="38415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at den arten eller varianten av </a:t>
            </a:r>
            <a:r>
              <a:rPr lang="nb-NO" sz="1100" dirty="0" err="1"/>
              <a:t>ein</a:t>
            </a:r>
            <a:r>
              <a:rPr lang="nb-NO" sz="1100" dirty="0"/>
              <a:t> art som er best tilpassa </a:t>
            </a:r>
            <a:r>
              <a:rPr lang="nb-NO" sz="1100" dirty="0" err="1"/>
              <a:t>omgjevnadene</a:t>
            </a:r>
            <a:r>
              <a:rPr lang="nb-NO" sz="1100" dirty="0"/>
              <a:t> sine (skaffe seg mat, ly, få mange avkom o.l.), vil bli </a:t>
            </a:r>
            <a:r>
              <a:rPr lang="nb-NO" sz="1100" dirty="0" err="1"/>
              <a:t>dominerande</a:t>
            </a:r>
            <a:r>
              <a:rPr lang="nb-NO" sz="1100" dirty="0"/>
              <a:t>, er </a:t>
            </a:r>
            <a:r>
              <a:rPr lang="nb-NO" sz="1100" dirty="0" err="1"/>
              <a:t>ein</a:t>
            </a:r>
            <a:r>
              <a:rPr lang="nb-NO" sz="1100" dirty="0"/>
              <a:t> viktig del av evolusjonsteorien. </a:t>
            </a:r>
            <a:r>
              <a:rPr lang="nb-NO" sz="1100" dirty="0" err="1"/>
              <a:t>Ein</a:t>
            </a:r>
            <a:r>
              <a:rPr lang="nb-NO" sz="1100" dirty="0"/>
              <a:t> art vil på den måten utvikle seg på </a:t>
            </a:r>
            <a:r>
              <a:rPr lang="nb-NO" sz="1100" dirty="0" err="1"/>
              <a:t>ein</a:t>
            </a:r>
            <a:r>
              <a:rPr lang="nb-NO" sz="1100" dirty="0"/>
              <a:t> slik måte at han er tilpassa sine </a:t>
            </a:r>
            <a:r>
              <a:rPr lang="nb-NO" sz="1100" dirty="0" err="1"/>
              <a:t>omgjevnader</a:t>
            </a:r>
            <a:r>
              <a:rPr lang="nb-NO" sz="1100" dirty="0"/>
              <a:t>. </a:t>
            </a:r>
            <a:r>
              <a:rPr lang="nb-NO" sz="1100" dirty="0" err="1"/>
              <a:t>Sidan</a:t>
            </a:r>
            <a:r>
              <a:rPr lang="nb-NO" sz="1100" dirty="0"/>
              <a:t> dette kan </a:t>
            </a:r>
            <a:r>
              <a:rPr lang="nb-NO" sz="1100" dirty="0" err="1"/>
              <a:t>gjerast</a:t>
            </a:r>
            <a:r>
              <a:rPr lang="nb-NO" sz="1100" dirty="0"/>
              <a:t> på </a:t>
            </a:r>
            <a:r>
              <a:rPr lang="nb-NO" sz="1100" dirty="0" err="1"/>
              <a:t>utruleg</a:t>
            </a:r>
            <a:r>
              <a:rPr lang="nb-NO" sz="1100" dirty="0"/>
              <a:t> mange ulike </a:t>
            </a:r>
            <a:r>
              <a:rPr lang="nb-NO" sz="1100" dirty="0" err="1"/>
              <a:t>måtar</a:t>
            </a:r>
            <a:r>
              <a:rPr lang="nb-NO" sz="1100" dirty="0"/>
              <a:t>, har vi stor variasjon mellom </a:t>
            </a:r>
            <a:r>
              <a:rPr lang="nb-NO" sz="1100" dirty="0" err="1"/>
              <a:t>dei</a:t>
            </a:r>
            <a:r>
              <a:rPr lang="nb-NO" sz="1100" dirty="0"/>
              <a:t> ulike artene.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CBEC6A1-7B35-4504-84DF-9FB0709E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94263" y="9145602"/>
            <a:ext cx="1543050" cy="527403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28C307DA-273A-448D-81D1-B01052A0F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958" y="5658974"/>
            <a:ext cx="1951348" cy="1637462"/>
          </a:xfrm>
          <a:prstGeom prst="rect">
            <a:avLst/>
          </a:prstGeom>
        </p:spPr>
      </p:pic>
      <p:sp>
        <p:nvSpPr>
          <p:cNvPr id="22" name="Rektangel 21">
            <a:extLst>
              <a:ext uri="{FF2B5EF4-FFF2-40B4-BE49-F238E27FC236}">
                <a16:creationId xmlns:a16="http://schemas.microsoft.com/office/drawing/2014/main" id="{35AC6C51-35A0-47CD-B56D-337E90F1CB7F}"/>
              </a:ext>
            </a:extLst>
          </p:cNvPr>
          <p:cNvSpPr/>
          <p:nvPr/>
        </p:nvSpPr>
        <p:spPr>
          <a:xfrm>
            <a:off x="4962519" y="6781462"/>
            <a:ext cx="335665" cy="1215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>
                <a:solidFill>
                  <a:schemeClr val="tx1"/>
                </a:solidFill>
              </a:rPr>
              <a:t>Frø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C57101FB-ABD8-4B40-AD2E-84707F91109E}"/>
              </a:ext>
            </a:extLst>
          </p:cNvPr>
          <p:cNvSpPr/>
          <p:nvPr/>
        </p:nvSpPr>
        <p:spPr>
          <a:xfrm>
            <a:off x="4304697" y="7186047"/>
            <a:ext cx="576804" cy="113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>
                <a:solidFill>
                  <a:schemeClr val="tx1"/>
                </a:solidFill>
              </a:rPr>
              <a:t>Insekt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931DB730-D661-4BB3-AB61-C25FA8DB5CB3}"/>
              </a:ext>
            </a:extLst>
          </p:cNvPr>
          <p:cNvSpPr/>
          <p:nvPr/>
        </p:nvSpPr>
        <p:spPr>
          <a:xfrm>
            <a:off x="5617754" y="6549562"/>
            <a:ext cx="576804" cy="259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>
                <a:solidFill>
                  <a:schemeClr val="tx1"/>
                </a:solidFill>
              </a:rPr>
              <a:t>Knoppar</a:t>
            </a:r>
            <a:r>
              <a:rPr lang="nb-NO" sz="800" dirty="0">
                <a:solidFill>
                  <a:schemeClr val="tx1"/>
                </a:solidFill>
              </a:rPr>
              <a:t> og frukt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443939A4-2055-46AB-9091-A3EF4A5A08D8}"/>
              </a:ext>
            </a:extLst>
          </p:cNvPr>
          <p:cNvSpPr/>
          <p:nvPr/>
        </p:nvSpPr>
        <p:spPr>
          <a:xfrm>
            <a:off x="4655307" y="6013503"/>
            <a:ext cx="950087" cy="236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>
                <a:solidFill>
                  <a:schemeClr val="tx1"/>
                </a:solidFill>
              </a:rPr>
              <a:t>Verktøybrukande</a:t>
            </a:r>
            <a:r>
              <a:rPr lang="nb-NO" sz="800" dirty="0">
                <a:solidFill>
                  <a:schemeClr val="tx1"/>
                </a:solidFill>
              </a:rPr>
              <a:t> fink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E79C7CF7-DA2B-4728-A238-F41A5CCE583B}"/>
              </a:ext>
            </a:extLst>
          </p:cNvPr>
          <p:cNvSpPr/>
          <p:nvPr/>
        </p:nvSpPr>
        <p:spPr>
          <a:xfrm>
            <a:off x="4186529" y="6525102"/>
            <a:ext cx="576804" cy="113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>
                <a:solidFill>
                  <a:schemeClr val="tx1"/>
                </a:solidFill>
              </a:rPr>
              <a:t>Blad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4CC53A21-33A4-4EC6-BEF8-6D6F3FB70E47}"/>
              </a:ext>
            </a:extLst>
          </p:cNvPr>
          <p:cNvSpPr/>
          <p:nvPr/>
        </p:nvSpPr>
        <p:spPr>
          <a:xfrm>
            <a:off x="5239227" y="7191527"/>
            <a:ext cx="576804" cy="113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>
                <a:solidFill>
                  <a:schemeClr val="tx1"/>
                </a:solidFill>
              </a:rPr>
              <a:t>Larvar</a:t>
            </a:r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3686B31C-3496-4380-859C-BF0361AB99C3}"/>
              </a:ext>
            </a:extLst>
          </p:cNvPr>
          <p:cNvSpPr txBox="1"/>
          <p:nvPr/>
        </p:nvSpPr>
        <p:spPr>
          <a:xfrm>
            <a:off x="348134" y="1040809"/>
            <a:ext cx="5938412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Gregor Mendel var </a:t>
            </a:r>
            <a:r>
              <a:rPr lang="nb-NO" sz="1100" dirty="0" err="1"/>
              <a:t>ein</a:t>
            </a:r>
            <a:r>
              <a:rPr lang="nb-NO" sz="1100" dirty="0"/>
              <a:t> austerriksk munk og vitskapsmann som levde på 1800-talet. Han kryssa gule og </a:t>
            </a:r>
            <a:r>
              <a:rPr lang="nb-NO" sz="1100" dirty="0" err="1"/>
              <a:t>grøne</a:t>
            </a:r>
            <a:r>
              <a:rPr lang="nb-NO" sz="1100" dirty="0"/>
              <a:t> erteplanter med </a:t>
            </a:r>
            <a:r>
              <a:rPr lang="nb-NO" sz="1100" dirty="0" err="1"/>
              <a:t>kvarandre</a:t>
            </a:r>
            <a:r>
              <a:rPr lang="nb-NO" sz="1100" dirty="0"/>
              <a:t> til han </a:t>
            </a:r>
            <a:r>
              <a:rPr lang="nb-NO" sz="1100" dirty="0" err="1"/>
              <a:t>fann</a:t>
            </a:r>
            <a:r>
              <a:rPr lang="nb-NO" sz="1100" dirty="0"/>
              <a:t> ut kva for </a:t>
            </a:r>
            <a:r>
              <a:rPr lang="nb-NO" sz="1100" dirty="0" err="1"/>
              <a:t>nokre</a:t>
            </a:r>
            <a:r>
              <a:rPr lang="nb-NO" sz="1100" dirty="0"/>
              <a:t> gen </a:t>
            </a:r>
            <a:r>
              <a:rPr lang="nb-NO" sz="1100" dirty="0" err="1"/>
              <a:t>dei</a:t>
            </a:r>
            <a:r>
              <a:rPr lang="nb-NO" sz="1100" dirty="0"/>
              <a:t> hadde. Når han kryssa </a:t>
            </a:r>
            <a:r>
              <a:rPr lang="nb-NO" sz="1100" dirty="0" err="1"/>
              <a:t>ein</a:t>
            </a:r>
            <a:r>
              <a:rPr lang="nb-NO" sz="1100" dirty="0"/>
              <a:t> gul med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grøn</a:t>
            </a:r>
            <a:r>
              <a:rPr lang="nb-NO" sz="1100" dirty="0"/>
              <a:t> erteplante, blei alle avkom gule. Det som var spesielt, var at om han kryssa </a:t>
            </a:r>
            <a:r>
              <a:rPr lang="nb-NO" sz="1100" dirty="0" err="1"/>
              <a:t>desse</a:t>
            </a:r>
            <a:r>
              <a:rPr lang="nb-NO" sz="1100" dirty="0"/>
              <a:t> gule avkomma med </a:t>
            </a:r>
            <a:r>
              <a:rPr lang="nb-NO" sz="1100" dirty="0" err="1"/>
              <a:t>kvarandre</a:t>
            </a:r>
            <a:r>
              <a:rPr lang="nb-NO" sz="1100" dirty="0"/>
              <a:t>, blei ¼ av </a:t>
            </a:r>
            <a:r>
              <a:rPr lang="nb-NO" sz="1100" dirty="0" err="1"/>
              <a:t>deira</a:t>
            </a:r>
            <a:r>
              <a:rPr lang="nb-NO" sz="1100" dirty="0"/>
              <a:t> avkom </a:t>
            </a:r>
            <a:r>
              <a:rPr lang="nb-NO" sz="1100" dirty="0" err="1"/>
              <a:t>grøne</a:t>
            </a:r>
            <a:r>
              <a:rPr lang="nb-NO" sz="1100" dirty="0"/>
              <a:t> att. Dette kunne </a:t>
            </a:r>
            <a:r>
              <a:rPr lang="nb-NO" sz="1100" dirty="0" err="1"/>
              <a:t>forklarast</a:t>
            </a:r>
            <a:r>
              <a:rPr lang="nb-NO" sz="1100" dirty="0"/>
              <a:t> med hjelp av gen. Kvar erteplante har to </a:t>
            </a:r>
            <a:r>
              <a:rPr lang="nb-NO" sz="1100" dirty="0" err="1"/>
              <a:t>variantar</a:t>
            </a:r>
            <a:r>
              <a:rPr lang="nb-NO" sz="1100" dirty="0"/>
              <a:t> av </a:t>
            </a:r>
            <a:r>
              <a:rPr lang="nb-NO" sz="1100" dirty="0" err="1"/>
              <a:t>eit</a:t>
            </a:r>
            <a:r>
              <a:rPr lang="nb-NO" sz="1100" dirty="0"/>
              <a:t> «</a:t>
            </a:r>
            <a:r>
              <a:rPr lang="nb-NO" sz="1100" dirty="0" err="1"/>
              <a:t>fargegen</a:t>
            </a:r>
            <a:r>
              <a:rPr lang="nb-NO" sz="1100" dirty="0"/>
              <a:t>» som </a:t>
            </a:r>
            <a:r>
              <a:rPr lang="nb-NO" sz="1100" dirty="0" err="1"/>
              <a:t>avgjer</a:t>
            </a:r>
            <a:r>
              <a:rPr lang="nb-NO" sz="1100" dirty="0"/>
              <a:t> fargen til ertene. Dei to </a:t>
            </a:r>
            <a:r>
              <a:rPr lang="nb-NO" sz="1100" dirty="0" err="1"/>
              <a:t>variantane</a:t>
            </a:r>
            <a:r>
              <a:rPr lang="nb-NO" sz="1100" dirty="0"/>
              <a:t> av genet er enten G eller g. Dei store G-ane står for «gult gen» og de små g-ane står for «grønt gen». Der det er </a:t>
            </a:r>
            <a:r>
              <a:rPr lang="nb-NO" sz="1100" dirty="0" err="1"/>
              <a:t>ein</a:t>
            </a:r>
            <a:r>
              <a:rPr lang="nb-NO" sz="1100" dirty="0"/>
              <a:t> av kvar genvariant vil ertene bli gule, fordi G-genet dominerer over g-genet og vinn med sin farge, </a:t>
            </a:r>
            <a:r>
              <a:rPr lang="nb-NO" sz="1100" dirty="0" err="1"/>
              <a:t>medan</a:t>
            </a:r>
            <a:r>
              <a:rPr lang="nb-NO" sz="1100" dirty="0"/>
              <a:t> </a:t>
            </a:r>
            <a:r>
              <a:rPr lang="nb-NO" sz="1100" dirty="0" err="1"/>
              <a:t>grøne</a:t>
            </a:r>
            <a:r>
              <a:rPr lang="nb-NO" sz="1100" dirty="0"/>
              <a:t> erter har </a:t>
            </a:r>
            <a:r>
              <a:rPr lang="nb-NO" sz="1100" dirty="0" err="1"/>
              <a:t>gg</a:t>
            </a:r>
            <a:r>
              <a:rPr lang="nb-NO" sz="1100" dirty="0"/>
              <a:t> og gule erter har enten </a:t>
            </a:r>
            <a:r>
              <a:rPr lang="nb-NO" sz="1100" dirty="0" err="1"/>
              <a:t>Gg</a:t>
            </a:r>
            <a:r>
              <a:rPr lang="nb-NO" sz="1100" dirty="0"/>
              <a:t>- eller GG-gen.</a:t>
            </a:r>
          </a:p>
          <a:p>
            <a:endParaRPr lang="nb-NO" sz="400" dirty="0"/>
          </a:p>
          <a:p>
            <a:r>
              <a:rPr lang="nb-NO" sz="1100" dirty="0"/>
              <a:t>Dersom vi har erter med </a:t>
            </a:r>
            <a:r>
              <a:rPr lang="nb-NO" sz="1100" dirty="0" err="1"/>
              <a:t>Gg</a:t>
            </a:r>
            <a:r>
              <a:rPr lang="nb-NO" sz="1100" dirty="0"/>
              <a:t>-gen vil kvar kjønnscelle til </a:t>
            </a:r>
            <a:r>
              <a:rPr lang="nb-NO" sz="1100" dirty="0" err="1"/>
              <a:t>plantane</a:t>
            </a:r>
            <a:r>
              <a:rPr lang="nb-NO" sz="1100" dirty="0"/>
              <a:t> </a:t>
            </a:r>
            <a:r>
              <a:rPr lang="nb-NO" sz="1100" dirty="0" err="1"/>
              <a:t>innehalde</a:t>
            </a:r>
            <a:r>
              <a:rPr lang="nb-NO" sz="1100" dirty="0"/>
              <a:t> enten G-genvarianten eller g-genvarianten, </a:t>
            </a:r>
            <a:r>
              <a:rPr lang="nb-NO" sz="1100" dirty="0" err="1"/>
              <a:t>sidan</a:t>
            </a:r>
            <a:r>
              <a:rPr lang="nb-NO" sz="1100" dirty="0"/>
              <a:t> kjønnsceller </a:t>
            </a:r>
            <a:r>
              <a:rPr lang="nb-NO" sz="1100" dirty="0" err="1"/>
              <a:t>berre</a:t>
            </a:r>
            <a:r>
              <a:rPr lang="nb-NO" sz="1100" dirty="0"/>
              <a:t> har halvparten av gena til </a:t>
            </a:r>
            <a:r>
              <a:rPr lang="nb-NO" sz="1100" dirty="0" err="1"/>
              <a:t>vanlege</a:t>
            </a:r>
            <a:r>
              <a:rPr lang="nb-NO" sz="1100" dirty="0"/>
              <a:t> celler, slik at </a:t>
            </a:r>
            <a:r>
              <a:rPr lang="nb-NO" sz="1100" dirty="0" err="1"/>
              <a:t>dei</a:t>
            </a:r>
            <a:r>
              <a:rPr lang="nb-NO" sz="1100" dirty="0"/>
              <a:t> kan </a:t>
            </a:r>
            <a:r>
              <a:rPr lang="nb-NO" sz="1100" dirty="0" err="1"/>
              <a:t>kombinerast</a:t>
            </a:r>
            <a:r>
              <a:rPr lang="nb-NO" sz="1100" dirty="0"/>
              <a:t> med ei anna kjønnscelle og danne ei </a:t>
            </a:r>
            <a:r>
              <a:rPr lang="nb-NO" sz="1100" dirty="0" err="1"/>
              <a:t>vanleg</a:t>
            </a:r>
            <a:r>
              <a:rPr lang="nb-NO" sz="1100" dirty="0"/>
              <a:t> celle.</a:t>
            </a:r>
          </a:p>
          <a:p>
            <a:endParaRPr lang="nb-NO" sz="400" dirty="0"/>
          </a:p>
          <a:p>
            <a:r>
              <a:rPr lang="nb-NO" sz="1100" dirty="0"/>
              <a:t>I </a:t>
            </a:r>
            <a:r>
              <a:rPr lang="nb-NO" sz="1100" dirty="0" err="1"/>
              <a:t>desse</a:t>
            </a:r>
            <a:r>
              <a:rPr lang="nb-NO" sz="1100" dirty="0"/>
              <a:t> gena kan det skje </a:t>
            </a:r>
            <a:r>
              <a:rPr lang="nb-NO" sz="1100" dirty="0" err="1"/>
              <a:t>endringar</a:t>
            </a:r>
            <a:r>
              <a:rPr lang="nb-NO" sz="1100" dirty="0"/>
              <a:t> spontant, og dette blir kalla </a:t>
            </a:r>
            <a:r>
              <a:rPr lang="nb-NO" sz="1100" dirty="0" err="1"/>
              <a:t>mutasjonar</a:t>
            </a:r>
            <a:r>
              <a:rPr lang="nb-NO" sz="1100" dirty="0"/>
              <a:t>. Dei fleste </a:t>
            </a:r>
            <a:r>
              <a:rPr lang="nb-NO" sz="1100" dirty="0" err="1"/>
              <a:t>mutasjonar</a:t>
            </a:r>
            <a:r>
              <a:rPr lang="nb-NO" sz="1100" dirty="0"/>
              <a:t> er negative for cellene. I </a:t>
            </a:r>
            <a:r>
              <a:rPr lang="nb-NO" sz="1100" dirty="0" err="1"/>
              <a:t>nokre</a:t>
            </a:r>
            <a:r>
              <a:rPr lang="nb-NO" sz="1100" dirty="0"/>
              <a:t> få høve, derimot, kan det oppstå </a:t>
            </a:r>
            <a:r>
              <a:rPr lang="nb-NO" sz="1100" dirty="0" err="1"/>
              <a:t>ein</a:t>
            </a:r>
            <a:r>
              <a:rPr lang="nb-NO" sz="1100" dirty="0"/>
              <a:t> ny positiv </a:t>
            </a:r>
            <a:r>
              <a:rPr lang="nb-NO" sz="1100" dirty="0" err="1"/>
              <a:t>eigenskap</a:t>
            </a:r>
            <a:r>
              <a:rPr lang="nb-NO" sz="1100" dirty="0"/>
              <a:t> hos avkommet. Den nye </a:t>
            </a:r>
            <a:r>
              <a:rPr lang="nb-NO" sz="1100" dirty="0" err="1"/>
              <a:t>eigenskapen</a:t>
            </a:r>
            <a:r>
              <a:rPr lang="nb-NO" sz="1100" dirty="0"/>
              <a:t> kan </a:t>
            </a:r>
            <a:r>
              <a:rPr lang="nb-NO" sz="1100" dirty="0" err="1"/>
              <a:t>gjere</a:t>
            </a:r>
            <a:r>
              <a:rPr lang="nb-NO" sz="1100" dirty="0"/>
              <a:t> at avkommet blir </a:t>
            </a:r>
            <a:r>
              <a:rPr lang="nb-NO" sz="1100" dirty="0" err="1"/>
              <a:t>endå</a:t>
            </a:r>
            <a:r>
              <a:rPr lang="nb-NO" sz="1100" dirty="0"/>
              <a:t> betre tilpassa området der det lever. Det kan igjen føre til at dette individet får mange avkom </a:t>
            </a:r>
            <a:r>
              <a:rPr lang="nb-NO" sz="1100" dirty="0" err="1"/>
              <a:t>sjølv</a:t>
            </a:r>
            <a:r>
              <a:rPr lang="nb-NO" sz="1100" dirty="0"/>
              <a:t>, som og har denne </a:t>
            </a:r>
            <a:r>
              <a:rPr lang="nb-NO" sz="1100" dirty="0" err="1"/>
              <a:t>eigenskapen</a:t>
            </a:r>
            <a:r>
              <a:rPr lang="nb-NO" sz="1100" dirty="0"/>
              <a:t>. Slik </a:t>
            </a:r>
            <a:r>
              <a:rPr lang="nb-NO" sz="1100" dirty="0" err="1"/>
              <a:t>forplantar</a:t>
            </a:r>
            <a:r>
              <a:rPr lang="nb-NO" sz="1100" dirty="0"/>
              <a:t> han seg </a:t>
            </a:r>
            <a:r>
              <a:rPr lang="nb-NO" sz="1100" dirty="0" err="1"/>
              <a:t>vidare</a:t>
            </a:r>
            <a:r>
              <a:rPr lang="nb-NO" sz="1100" dirty="0"/>
              <a:t> til </a:t>
            </a:r>
            <a:r>
              <a:rPr lang="nb-NO" sz="1100" dirty="0" err="1"/>
              <a:t>dei</a:t>
            </a:r>
            <a:r>
              <a:rPr lang="nb-NO" sz="1100" dirty="0"/>
              <a:t> aller fleste individa i området har denne </a:t>
            </a:r>
            <a:r>
              <a:rPr lang="nb-NO" sz="1100" dirty="0" err="1"/>
              <a:t>eigenskapen</a:t>
            </a:r>
            <a:r>
              <a:rPr lang="nb-NO" sz="1100" dirty="0"/>
              <a:t> etter lang nok tid, og vi kan få evolusjon av nye </a:t>
            </a:r>
            <a:r>
              <a:rPr lang="nb-NO" sz="1100" dirty="0" err="1"/>
              <a:t>artar</a:t>
            </a:r>
            <a:r>
              <a:rPr lang="nb-NO" sz="1100" dirty="0"/>
              <a:t>. 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C66DBD56-2318-4037-89F0-CD09E052A464}"/>
              </a:ext>
            </a:extLst>
          </p:cNvPr>
          <p:cNvSpPr txBox="1"/>
          <p:nvPr/>
        </p:nvSpPr>
        <p:spPr>
          <a:xfrm>
            <a:off x="359954" y="4132176"/>
            <a:ext cx="6138092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nb-NO" sz="1100" b="1" dirty="0"/>
              <a:t>Ordforklaring med døme</a:t>
            </a:r>
          </a:p>
          <a:p>
            <a:pPr lvl="0"/>
            <a:endParaRPr lang="nb-NO" sz="400" b="1" dirty="0"/>
          </a:p>
          <a:p>
            <a:pPr lvl="0"/>
            <a:r>
              <a:rPr lang="nb-NO" sz="1100" b="1" dirty="0"/>
              <a:t>Dominant: </a:t>
            </a:r>
            <a:r>
              <a:rPr lang="nb-NO" sz="1100" dirty="0"/>
              <a:t>Ei </a:t>
            </a:r>
            <a:r>
              <a:rPr lang="nb-NO" sz="1100" dirty="0" err="1"/>
              <a:t>utgåve</a:t>
            </a:r>
            <a:r>
              <a:rPr lang="nb-NO" sz="1100" dirty="0"/>
              <a:t> av </a:t>
            </a:r>
            <a:r>
              <a:rPr lang="nb-NO" sz="1100" dirty="0" err="1"/>
              <a:t>eit</a:t>
            </a:r>
            <a:r>
              <a:rPr lang="nb-NO" sz="1100" dirty="0"/>
              <a:t> gen som dominerer over recessive gen – G. </a:t>
            </a:r>
          </a:p>
          <a:p>
            <a:pPr lvl="0"/>
            <a:r>
              <a:rPr lang="nb-NO" sz="1100" b="1" dirty="0"/>
              <a:t>Recessiv:</a:t>
            </a:r>
            <a:r>
              <a:rPr lang="nb-NO" sz="1100" dirty="0"/>
              <a:t> Det genet som er «</a:t>
            </a:r>
            <a:r>
              <a:rPr lang="nb-NO" sz="1100" dirty="0" err="1"/>
              <a:t>svakare</a:t>
            </a:r>
            <a:r>
              <a:rPr lang="nb-NO" sz="1100" dirty="0"/>
              <a:t>» og gir etter for det dominante – g.</a:t>
            </a:r>
          </a:p>
          <a:p>
            <a:pPr lvl="0"/>
            <a:r>
              <a:rPr lang="nb-NO" sz="1100" b="1" dirty="0"/>
              <a:t>Genotype:</a:t>
            </a:r>
            <a:r>
              <a:rPr lang="nb-NO" sz="1100" dirty="0"/>
              <a:t> Den genetiske </a:t>
            </a:r>
            <a:r>
              <a:rPr lang="nb-NO" sz="1100" dirty="0" err="1"/>
              <a:t>samansettinga</a:t>
            </a:r>
            <a:r>
              <a:rPr lang="nb-NO" sz="1100" dirty="0"/>
              <a:t> av </a:t>
            </a:r>
            <a:r>
              <a:rPr lang="nb-NO" sz="1100" dirty="0" err="1"/>
              <a:t>ein</a:t>
            </a:r>
            <a:r>
              <a:rPr lang="nb-NO" sz="1100" dirty="0"/>
              <a:t> organisme – </a:t>
            </a:r>
            <a:r>
              <a:rPr lang="nb-NO" sz="1100" dirty="0" err="1"/>
              <a:t>gg</a:t>
            </a:r>
            <a:r>
              <a:rPr lang="nb-NO" sz="1100" dirty="0"/>
              <a:t>, GG, </a:t>
            </a:r>
            <a:r>
              <a:rPr lang="nb-NO" sz="1100" dirty="0" err="1"/>
              <a:t>gG</a:t>
            </a:r>
            <a:r>
              <a:rPr lang="nb-NO" sz="1100" dirty="0"/>
              <a:t> eller Gg. </a:t>
            </a:r>
          </a:p>
          <a:p>
            <a:pPr lvl="0"/>
            <a:r>
              <a:rPr lang="nb-NO" sz="1100" b="1" dirty="0"/>
              <a:t>Fenotype:</a:t>
            </a:r>
            <a:r>
              <a:rPr lang="nb-NO" sz="1100" dirty="0"/>
              <a:t> </a:t>
            </a:r>
            <a:r>
              <a:rPr lang="nb-NO" sz="1100" dirty="0" err="1"/>
              <a:t>Eigenskapen</a:t>
            </a:r>
            <a:r>
              <a:rPr lang="nb-NO" sz="1100" dirty="0"/>
              <a:t> eller </a:t>
            </a:r>
            <a:r>
              <a:rPr lang="nb-NO" sz="1100" dirty="0" err="1"/>
              <a:t>kjenneteiknet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faktisk ser hos </a:t>
            </a:r>
            <a:r>
              <a:rPr lang="nb-NO" sz="1100" dirty="0" err="1"/>
              <a:t>eit</a:t>
            </a:r>
            <a:r>
              <a:rPr lang="nb-NO" sz="1100" dirty="0"/>
              <a:t> individ – gulfarge eller </a:t>
            </a:r>
            <a:r>
              <a:rPr lang="nb-NO" sz="1100" dirty="0" err="1"/>
              <a:t>grønfarge</a:t>
            </a:r>
            <a:r>
              <a:rPr lang="nb-NO" sz="1100" dirty="0"/>
              <a:t>.</a:t>
            </a:r>
          </a:p>
          <a:p>
            <a:pPr lvl="0"/>
            <a:r>
              <a:rPr lang="nb-NO" sz="1100" b="1" dirty="0"/>
              <a:t>Homozygot:</a:t>
            </a:r>
            <a:r>
              <a:rPr lang="nb-NO" sz="1100" dirty="0"/>
              <a:t> To like gentyper i </a:t>
            </a:r>
            <a:r>
              <a:rPr lang="nb-NO" sz="1100" dirty="0" err="1"/>
              <a:t>eit</a:t>
            </a:r>
            <a:r>
              <a:rPr lang="nb-NO" sz="1100" dirty="0"/>
              <a:t> gen. Enten to dominante eller to recessive – GG eller gg. </a:t>
            </a:r>
          </a:p>
          <a:p>
            <a:pPr lvl="0"/>
            <a:r>
              <a:rPr lang="nb-NO" sz="1100" b="1" dirty="0"/>
              <a:t>Heterozygot:</a:t>
            </a:r>
            <a:r>
              <a:rPr lang="nb-NO" sz="1100" dirty="0"/>
              <a:t> Celle/organisme med to ulike </a:t>
            </a:r>
            <a:r>
              <a:rPr lang="nb-NO" sz="1100" dirty="0" err="1"/>
              <a:t>variantar</a:t>
            </a:r>
            <a:r>
              <a:rPr lang="nb-NO" sz="1100" dirty="0"/>
              <a:t> av </a:t>
            </a:r>
            <a:r>
              <a:rPr lang="nb-NO" sz="1100" dirty="0" err="1"/>
              <a:t>eit</a:t>
            </a:r>
            <a:r>
              <a:rPr lang="nb-NO" sz="1100" dirty="0"/>
              <a:t> gen – </a:t>
            </a:r>
            <a:r>
              <a:rPr lang="nb-NO" sz="1100" dirty="0" err="1"/>
              <a:t>Gg</a:t>
            </a:r>
            <a:r>
              <a:rPr lang="nb-NO" sz="1100" dirty="0"/>
              <a:t> eller </a:t>
            </a:r>
            <a:r>
              <a:rPr lang="nb-NO" sz="1100" dirty="0" err="1"/>
              <a:t>gG.</a:t>
            </a:r>
            <a:endParaRPr lang="nb-NO" sz="11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BADCDD5-D7FE-4419-9502-1D8617E9F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164" y="1483905"/>
            <a:ext cx="531701" cy="502849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86D5C80-240E-48DD-AC03-7CE3F1FBA0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903" y="952818"/>
            <a:ext cx="548188" cy="511093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F75BEC16-173E-45A3-B744-7F4991F31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859" y="2022116"/>
            <a:ext cx="552310" cy="50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36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8DB7F1-7FBE-4B46-BC68-856FF09AD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749" y="127324"/>
            <a:ext cx="5881764" cy="867543"/>
          </a:xfrm>
        </p:spPr>
        <p:txBody>
          <a:bodyPr>
            <a:normAutofit/>
          </a:bodyPr>
          <a:lstStyle/>
          <a:p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klimatilpassa art</a:t>
            </a:r>
            <a:br>
              <a:rPr lang="nb-NO" dirty="0"/>
            </a:br>
            <a:r>
              <a:rPr lang="nb-NO" sz="1800" dirty="0"/>
              <a:t>- og </a:t>
            </a:r>
            <a:r>
              <a:rPr lang="nb-NO" sz="1800" dirty="0" err="1"/>
              <a:t>eit</a:t>
            </a:r>
            <a:r>
              <a:rPr lang="nb-NO" sz="1800" dirty="0"/>
              <a:t> program som modellerer populasjonsvoksteren hans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C7A6D8E-F0BC-42C1-8F27-CAD53D0891DF}"/>
              </a:ext>
            </a:extLst>
          </p:cNvPr>
          <p:cNvSpPr txBox="1"/>
          <p:nvPr/>
        </p:nvSpPr>
        <p:spPr>
          <a:xfrm>
            <a:off x="399044" y="1922620"/>
            <a:ext cx="60506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Veit du kva </a:t>
            </a:r>
            <a:r>
              <a:rPr lang="nb-NO" sz="1100" dirty="0" err="1"/>
              <a:t>moglege</a:t>
            </a:r>
            <a:r>
              <a:rPr lang="nb-NO" sz="1100" dirty="0"/>
              <a:t> </a:t>
            </a:r>
            <a:r>
              <a:rPr lang="nb-NO" sz="1100" dirty="0" err="1"/>
              <a:t>konsekvensar</a:t>
            </a:r>
            <a:r>
              <a:rPr lang="nb-NO" sz="1100" dirty="0"/>
              <a:t> av </a:t>
            </a:r>
            <a:r>
              <a:rPr lang="nb-NO" sz="1100" dirty="0" err="1"/>
              <a:t>klimaendringar</a:t>
            </a:r>
            <a:r>
              <a:rPr lang="nb-NO" sz="1100" dirty="0"/>
              <a:t> kan </a:t>
            </a:r>
            <a:r>
              <a:rPr lang="nb-NO" sz="1100" dirty="0" err="1"/>
              <a:t>vere</a:t>
            </a:r>
            <a:r>
              <a:rPr lang="nb-NO" sz="1100" dirty="0"/>
              <a:t>? Om </a:t>
            </a:r>
            <a:r>
              <a:rPr lang="nb-NO" sz="1100" dirty="0" err="1"/>
              <a:t>ikkje</a:t>
            </a:r>
            <a:r>
              <a:rPr lang="nb-NO" sz="1100" dirty="0"/>
              <a:t>, finn det ut.</a:t>
            </a:r>
            <a:r>
              <a:rPr lang="nb-NO" sz="1100" b="1" dirty="0"/>
              <a:t> </a:t>
            </a:r>
            <a:r>
              <a:rPr lang="nb-NO" sz="1100" dirty="0"/>
              <a:t>Finn informasjon om kva </a:t>
            </a:r>
            <a:r>
              <a:rPr lang="nb-NO" sz="1100" dirty="0" err="1"/>
              <a:t>klimaendringar</a:t>
            </a:r>
            <a:r>
              <a:rPr lang="nb-NO" sz="1100" dirty="0"/>
              <a:t> er, og korleis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verkar</a:t>
            </a:r>
            <a:r>
              <a:rPr lang="nb-NO" sz="1100" dirty="0"/>
              <a:t> inn på ulike område på jordkloden. Bruk dette som inspirasjon til </a:t>
            </a:r>
            <a:r>
              <a:rPr lang="nb-NO" sz="1100" dirty="0" err="1"/>
              <a:t>ein</a:t>
            </a:r>
            <a:r>
              <a:rPr lang="nb-NO" sz="1100" dirty="0"/>
              <a:t> art som er betre tilpassa </a:t>
            </a:r>
            <a:r>
              <a:rPr lang="nb-NO" sz="1100" dirty="0" err="1"/>
              <a:t>klimaendringane</a:t>
            </a:r>
            <a:r>
              <a:rPr lang="nb-NO" sz="1100" dirty="0"/>
              <a:t>. 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b="1" dirty="0"/>
              <a:t>Fase 2: </a:t>
            </a:r>
            <a:r>
              <a:rPr lang="nb-NO" sz="1100" dirty="0"/>
              <a:t>Ha ei idémyldring for deg </a:t>
            </a:r>
            <a:r>
              <a:rPr lang="nb-NO" sz="1100" dirty="0" err="1"/>
              <a:t>sjølv</a:t>
            </a:r>
            <a:r>
              <a:rPr lang="nb-NO" sz="1100" dirty="0"/>
              <a:t>. Korleis vil du at arten din skal sjå ut? </a:t>
            </a:r>
            <a:r>
              <a:rPr lang="nb-NO" sz="1100" dirty="0" err="1"/>
              <a:t>Teikn</a:t>
            </a:r>
            <a:r>
              <a:rPr lang="nb-NO" sz="1100" dirty="0"/>
              <a:t> gjerne ei skisse før du diskuterer med </a:t>
            </a:r>
            <a:r>
              <a:rPr lang="nb-NO" sz="1100" dirty="0" err="1"/>
              <a:t>dei</a:t>
            </a:r>
            <a:r>
              <a:rPr lang="nb-NO" sz="1100" dirty="0"/>
              <a:t> andre. Deretter må gruppa </a:t>
            </a:r>
            <a:r>
              <a:rPr lang="nb-NO" sz="1100" dirty="0" err="1"/>
              <a:t>avgjere</a:t>
            </a:r>
            <a:r>
              <a:rPr lang="nb-NO" sz="1100" dirty="0"/>
              <a:t> korleis arten skal sjå ut. Hugs å ha med </a:t>
            </a:r>
            <a:r>
              <a:rPr lang="nb-NO" sz="1100" dirty="0" err="1"/>
              <a:t>noko</a:t>
            </a:r>
            <a:r>
              <a:rPr lang="nb-NO" sz="1100" dirty="0"/>
              <a:t> der de kan skrive opp sannsynet som de skal </a:t>
            </a:r>
            <a:r>
              <a:rPr lang="nb-NO" sz="1100" dirty="0" err="1"/>
              <a:t>rekne</a:t>
            </a:r>
            <a:r>
              <a:rPr lang="nb-NO" sz="1100" dirty="0"/>
              <a:t> ut.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919407FD-7F6F-4684-B9E7-B672A4AE05B3}"/>
              </a:ext>
            </a:extLst>
          </p:cNvPr>
          <p:cNvSpPr txBox="1"/>
          <p:nvPr/>
        </p:nvSpPr>
        <p:spPr>
          <a:xfrm>
            <a:off x="390166" y="1070778"/>
            <a:ext cx="550543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art som er betre tilpassa </a:t>
            </a:r>
            <a:r>
              <a:rPr lang="nb-NO" sz="1100" dirty="0" err="1"/>
              <a:t>klimaendringar</a:t>
            </a:r>
            <a:r>
              <a:rPr lang="nb-NO" sz="1100" dirty="0"/>
              <a:t>. Tenk deg at det blir sett ut 500 par av den nye arten </a:t>
            </a:r>
            <a:r>
              <a:rPr lang="nb-NO" sz="1100" dirty="0" err="1"/>
              <a:t>ein</a:t>
            </a:r>
            <a:r>
              <a:rPr lang="nb-NO" sz="1100" dirty="0"/>
              <a:t> stad </a:t>
            </a:r>
            <a:r>
              <a:rPr lang="nb-NO" sz="1100" dirty="0" err="1"/>
              <a:t>utan</a:t>
            </a:r>
            <a:r>
              <a:rPr lang="nb-NO" sz="1100" dirty="0"/>
              <a:t> rovdyr. Lag </a:t>
            </a:r>
            <a:r>
              <a:rPr lang="nb-NO" sz="1100" dirty="0" err="1"/>
              <a:t>eit</a:t>
            </a:r>
            <a:r>
              <a:rPr lang="nb-NO" sz="1100" dirty="0"/>
              <a:t> program som kalkulerer kor mange individ det blir kvart år etterpå, dersom populasjonen </a:t>
            </a:r>
            <a:r>
              <a:rPr lang="nb-NO" sz="1100" dirty="0" err="1"/>
              <a:t>auker</a:t>
            </a:r>
            <a:r>
              <a:rPr lang="nb-NO" sz="1100" dirty="0"/>
              <a:t> med 20 % </a:t>
            </a:r>
            <a:r>
              <a:rPr lang="nb-NO" sz="1100" dirty="0" err="1"/>
              <a:t>årleg</a:t>
            </a:r>
            <a:r>
              <a:rPr lang="nb-NO" sz="1100" dirty="0"/>
              <a:t>, for de 10 første åra.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C73DEB0-59D1-43D5-930E-ABB3009210CA}"/>
              </a:ext>
            </a:extLst>
          </p:cNvPr>
          <p:cNvSpPr/>
          <p:nvPr/>
        </p:nvSpPr>
        <p:spPr>
          <a:xfrm>
            <a:off x="399044" y="4888142"/>
            <a:ext cx="4055171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b="1" dirty="0"/>
              <a:t>Fase 4:</a:t>
            </a:r>
            <a:r>
              <a:rPr lang="nb-NO" sz="1100" dirty="0"/>
              <a:t> Test programmet ditt. Be andre i klassen om </a:t>
            </a:r>
            <a:r>
              <a:rPr lang="nb-NO" sz="1100" dirty="0" err="1"/>
              <a:t>tilbakemeldingar</a:t>
            </a:r>
            <a:r>
              <a:rPr lang="nb-NO" sz="1100" dirty="0"/>
              <a:t> på modellen. Kan </a:t>
            </a:r>
            <a:r>
              <a:rPr lang="nb-NO" sz="1100" dirty="0" err="1"/>
              <a:t>dei</a:t>
            </a:r>
            <a:r>
              <a:rPr lang="nb-NO" sz="1100" dirty="0"/>
              <a:t> sjå kva det skal </a:t>
            </a:r>
            <a:r>
              <a:rPr lang="nb-NO" sz="1100" dirty="0" err="1"/>
              <a:t>førestille</a:t>
            </a:r>
            <a:r>
              <a:rPr lang="nb-NO" sz="1100" dirty="0"/>
              <a:t>?</a:t>
            </a:r>
          </a:p>
          <a:p>
            <a:endParaRPr lang="nb-NO" sz="400" b="1" dirty="0"/>
          </a:p>
          <a:p>
            <a:r>
              <a:rPr lang="nb-NO" sz="1100" b="1" dirty="0"/>
              <a:t>Fase 5:</a:t>
            </a:r>
            <a:r>
              <a:rPr lang="nb-NO" sz="1100" dirty="0"/>
              <a:t> </a:t>
            </a:r>
            <a:r>
              <a:rPr lang="nb-NO" sz="1100" dirty="0" err="1"/>
              <a:t>Verkar</a:t>
            </a:r>
            <a:r>
              <a:rPr lang="nb-NO" sz="1100" dirty="0"/>
              <a:t> alt slik det skal? Er svaret </a:t>
            </a:r>
            <a:r>
              <a:rPr lang="nb-NO" sz="1100" dirty="0" err="1"/>
              <a:t>frå</a:t>
            </a:r>
            <a:r>
              <a:rPr lang="nb-NO" sz="1100" dirty="0"/>
              <a:t> programmet logisk?</a:t>
            </a:r>
          </a:p>
          <a:p>
            <a:endParaRPr lang="nb-NO" sz="400" dirty="0"/>
          </a:p>
          <a:p>
            <a:r>
              <a:rPr lang="nb-NO" sz="1100" b="1" dirty="0"/>
              <a:t>Fase 6:</a:t>
            </a:r>
            <a:r>
              <a:rPr lang="nb-NO" sz="1100" dirty="0"/>
              <a:t> Hopp gjerne attende til </a:t>
            </a:r>
            <a:r>
              <a:rPr lang="nb-NO" sz="1100" dirty="0" err="1"/>
              <a:t>tidlegare</a:t>
            </a:r>
            <a:r>
              <a:rPr lang="nb-NO" sz="1100" dirty="0"/>
              <a:t> punkt og </a:t>
            </a:r>
            <a:r>
              <a:rPr lang="nb-NO" sz="1100" dirty="0" err="1"/>
              <a:t>gjer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 for å få </a:t>
            </a:r>
            <a:r>
              <a:rPr lang="nb-NO" sz="1100" dirty="0" err="1"/>
              <a:t>ein</a:t>
            </a:r>
            <a:r>
              <a:rPr lang="nb-NO" sz="1100" dirty="0"/>
              <a:t> best </a:t>
            </a:r>
            <a:r>
              <a:rPr lang="nb-NO" sz="1100" dirty="0" err="1"/>
              <a:t>mogleg</a:t>
            </a:r>
            <a:r>
              <a:rPr lang="nb-NO" sz="1100" dirty="0"/>
              <a:t> klimatilpassa art. </a:t>
            </a:r>
            <a:r>
              <a:rPr lang="nb-NO" sz="1100" dirty="0" err="1"/>
              <a:t>Gjer</a:t>
            </a:r>
            <a:r>
              <a:rPr lang="nb-NO" sz="1100" dirty="0"/>
              <a:t> gjerne </a:t>
            </a:r>
            <a:r>
              <a:rPr lang="nb-NO" sz="1100" dirty="0" err="1"/>
              <a:t>endringar</a:t>
            </a:r>
            <a:r>
              <a:rPr lang="nb-NO" sz="1100" dirty="0"/>
              <a:t> i programmet ditt. Kan det </a:t>
            </a:r>
            <a:r>
              <a:rPr lang="nb-NO" sz="1100" dirty="0" err="1"/>
              <a:t>gjerast</a:t>
            </a:r>
            <a:r>
              <a:rPr lang="nb-NO" sz="1100" dirty="0"/>
              <a:t> </a:t>
            </a:r>
            <a:r>
              <a:rPr lang="nb-NO" sz="1100" dirty="0" err="1"/>
              <a:t>meir</a:t>
            </a:r>
            <a:r>
              <a:rPr lang="nb-NO" sz="1100" dirty="0"/>
              <a:t> effektivt eller </a:t>
            </a:r>
            <a:r>
              <a:rPr lang="nb-NO" sz="1100" dirty="0" err="1"/>
              <a:t>ryddigare</a:t>
            </a:r>
            <a:r>
              <a:rPr lang="nb-NO" sz="1100" dirty="0"/>
              <a:t>?</a:t>
            </a:r>
          </a:p>
          <a:p>
            <a:endParaRPr lang="nb-NO" sz="400" dirty="0"/>
          </a:p>
          <a:p>
            <a:r>
              <a:rPr lang="nb-NO" sz="1100" b="1" dirty="0"/>
              <a:t>Fase 7: </a:t>
            </a:r>
            <a:r>
              <a:rPr lang="nb-NO" sz="1100" dirty="0"/>
              <a:t>Skriv ned resultatet </a:t>
            </a:r>
            <a:r>
              <a:rPr lang="nb-NO" sz="1100" dirty="0" err="1"/>
              <a:t>frå</a:t>
            </a:r>
            <a:r>
              <a:rPr lang="nb-NO" sz="1100" dirty="0"/>
              <a:t> modelleringa av populasjonsvoksteren. Forklar for </a:t>
            </a:r>
            <a:r>
              <a:rPr lang="nb-NO" sz="1100" dirty="0" err="1"/>
              <a:t>ein</a:t>
            </a:r>
            <a:r>
              <a:rPr lang="nb-NO" sz="1100" dirty="0"/>
              <a:t> person </a:t>
            </a:r>
            <a:r>
              <a:rPr lang="nb-NO" sz="1100" dirty="0" err="1"/>
              <a:t>frå</a:t>
            </a:r>
            <a:r>
              <a:rPr lang="nb-NO" sz="1100" dirty="0"/>
              <a:t> ei anna gruppe korleis gruppa di tenkte.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2BDDB36-0558-4CA7-83A3-C70D6DA1F93B}"/>
              </a:ext>
            </a:extLst>
          </p:cNvPr>
          <p:cNvSpPr txBox="1"/>
          <p:nvPr/>
        </p:nvSpPr>
        <p:spPr>
          <a:xfrm>
            <a:off x="390164" y="6791167"/>
            <a:ext cx="1961097" cy="29854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Diskusjonsoppgåver</a:t>
            </a:r>
            <a:endParaRPr lang="nb-NO" sz="200" b="1" dirty="0"/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konsekvensar</a:t>
            </a:r>
            <a:r>
              <a:rPr lang="nb-NO" sz="1100" dirty="0"/>
              <a:t> av </a:t>
            </a:r>
            <a:r>
              <a:rPr lang="nb-NO" sz="1100" dirty="0" err="1"/>
              <a:t>klimaendringane</a:t>
            </a:r>
            <a:r>
              <a:rPr lang="nb-NO" sz="1100" dirty="0"/>
              <a:t> er arten </a:t>
            </a:r>
            <a:r>
              <a:rPr lang="nb-NO" sz="1100" dirty="0" err="1"/>
              <a:t>dykkar</a:t>
            </a:r>
            <a:r>
              <a:rPr lang="nb-NO" sz="1100" dirty="0"/>
              <a:t> spesielt godt tilpassa? </a:t>
            </a:r>
            <a:r>
              <a:rPr lang="nb-NO" sz="1100" dirty="0" err="1"/>
              <a:t>Kvifor</a:t>
            </a:r>
            <a:r>
              <a:rPr lang="nb-NO" sz="1100" dirty="0"/>
              <a:t>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Fører denne tilpassinga til større overleving over alt? </a:t>
            </a:r>
            <a:r>
              <a:rPr lang="nb-NO" sz="1100" dirty="0" err="1"/>
              <a:t>Kvifor</a:t>
            </a:r>
            <a:r>
              <a:rPr lang="nb-NO" sz="1100" dirty="0"/>
              <a:t>/</a:t>
            </a:r>
            <a:r>
              <a:rPr lang="nb-NO" sz="1100" dirty="0" err="1"/>
              <a:t>kvifor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Korleis vil utbreiinga av arten </a:t>
            </a:r>
            <a:r>
              <a:rPr lang="nb-NO" sz="1100" dirty="0" err="1"/>
              <a:t>dykkar</a:t>
            </a:r>
            <a:r>
              <a:rPr lang="nb-NO" sz="1100" dirty="0"/>
              <a:t> endre seg dersom </a:t>
            </a:r>
            <a:r>
              <a:rPr lang="nb-NO" sz="1100" dirty="0" err="1"/>
              <a:t>klimaendringane</a:t>
            </a:r>
            <a:r>
              <a:rPr lang="nb-NO" sz="1100" dirty="0"/>
              <a:t> fører til færre byttedyr i området der </a:t>
            </a:r>
            <a:r>
              <a:rPr lang="nb-NO" sz="1100" dirty="0" err="1"/>
              <a:t>dei</a:t>
            </a:r>
            <a:r>
              <a:rPr lang="nb-NO" sz="1100" dirty="0"/>
              <a:t> lever, </a:t>
            </a:r>
            <a:r>
              <a:rPr lang="nb-NO" sz="1100" dirty="0" err="1"/>
              <a:t>fleire</a:t>
            </a:r>
            <a:r>
              <a:rPr lang="nb-NO" sz="1100" dirty="0"/>
              <a:t> rovdyr eller tilgang på andre </a:t>
            </a:r>
            <a:r>
              <a:rPr lang="nb-NO" sz="1100" dirty="0" err="1"/>
              <a:t>typar</a:t>
            </a:r>
            <a:r>
              <a:rPr lang="nb-NO" sz="1100" dirty="0"/>
              <a:t> mat?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2C0B7951-6D21-43D2-A733-BD26BF1C9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72061" y="9358322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AE9C215F-7092-4426-B892-C6FF42E2CFAA}"/>
              </a:ext>
            </a:extLst>
          </p:cNvPr>
          <p:cNvSpPr txBox="1"/>
          <p:nvPr/>
        </p:nvSpPr>
        <p:spPr>
          <a:xfrm>
            <a:off x="390166" y="3539844"/>
            <a:ext cx="3365405" cy="13080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altLang="nb-NO" sz="11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Puslespel</a:t>
            </a:r>
            <a:r>
              <a:rPr lang="nb-NO" alt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-programmering</a:t>
            </a:r>
          </a:p>
          <a:p>
            <a:endParaRPr lang="nb-NO" altLang="nb-NO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altLang="nb-NO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altLang="nb-NO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altLang="nb-NO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altLang="nb-NO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BFF18BCF-056E-4DDB-B2BD-7341E1946A35}"/>
              </a:ext>
            </a:extLst>
          </p:cNvPr>
          <p:cNvSpPr txBox="1">
            <a:spLocks/>
          </p:cNvSpPr>
          <p:nvPr/>
        </p:nvSpPr>
        <p:spPr>
          <a:xfrm>
            <a:off x="390166" y="3051054"/>
            <a:ext cx="6007390" cy="453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b-NO" sz="1100" b="1" dirty="0">
                <a:solidFill>
                  <a:prstClr val="black"/>
                </a:solidFill>
              </a:rPr>
              <a:t>Fase 3: </a:t>
            </a:r>
            <a:r>
              <a:rPr lang="nb-NO" sz="1100" dirty="0">
                <a:solidFill>
                  <a:prstClr val="black"/>
                </a:solidFill>
              </a:rPr>
              <a:t>Lag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modell av arten </a:t>
            </a:r>
            <a:r>
              <a:rPr lang="nb-NO" sz="1100" dirty="0" err="1">
                <a:solidFill>
                  <a:prstClr val="black"/>
                </a:solidFill>
              </a:rPr>
              <a:t>dykkar</a:t>
            </a:r>
            <a:r>
              <a:rPr lang="nb-NO" sz="1100" dirty="0">
                <a:solidFill>
                  <a:prstClr val="black"/>
                </a:solidFill>
              </a:rPr>
              <a:t>. Lag programmet som kalkulerer populasjonsvoksteren. Spør gjerne </a:t>
            </a:r>
            <a:r>
              <a:rPr lang="nb-NO" sz="1100" dirty="0" err="1">
                <a:solidFill>
                  <a:prstClr val="black"/>
                </a:solidFill>
              </a:rPr>
              <a:t>læraren</a:t>
            </a:r>
            <a:r>
              <a:rPr lang="nb-NO" sz="1100" dirty="0">
                <a:solidFill>
                  <a:prstClr val="black"/>
                </a:solidFill>
              </a:rPr>
              <a:t> om tips til programmeringa, eller sjå under for kva for </a:t>
            </a:r>
            <a:r>
              <a:rPr lang="nb-NO" sz="1100" dirty="0" err="1">
                <a:solidFill>
                  <a:prstClr val="black"/>
                </a:solidFill>
              </a:rPr>
              <a:t>nokre</a:t>
            </a:r>
            <a:r>
              <a:rPr lang="nb-NO" sz="1100" dirty="0">
                <a:solidFill>
                  <a:prstClr val="black"/>
                </a:solidFill>
              </a:rPr>
              <a:t> kodelinjer du kan bruke: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345BC135-3B93-4093-8FF0-6A1030ED2881}"/>
              </a:ext>
            </a:extLst>
          </p:cNvPr>
          <p:cNvSpPr txBox="1"/>
          <p:nvPr/>
        </p:nvSpPr>
        <p:spPr>
          <a:xfrm>
            <a:off x="2431487" y="6791167"/>
            <a:ext cx="3966069" cy="29854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Refleksjonsoppgåver</a:t>
            </a:r>
            <a:r>
              <a:rPr lang="nb-NO" sz="1100" b="1" dirty="0"/>
              <a:t> – klimaendring og habitat</a:t>
            </a:r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 vil </a:t>
            </a:r>
            <a:r>
              <a:rPr lang="nb-NO" sz="1100" dirty="0" err="1"/>
              <a:t>klimaendringar</a:t>
            </a:r>
            <a:r>
              <a:rPr lang="nb-NO" sz="1100" dirty="0"/>
              <a:t> føre til i dyra sine leveområde? Tenk gjerne på abiotiske </a:t>
            </a:r>
            <a:r>
              <a:rPr lang="nb-NO" sz="1100" dirty="0" err="1"/>
              <a:t>faktorar</a:t>
            </a:r>
            <a:r>
              <a:rPr lang="nb-NO" sz="1100" dirty="0"/>
              <a:t> som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Nedbør (kor </a:t>
            </a:r>
            <a:r>
              <a:rPr lang="nb-NO" sz="1100" dirty="0" err="1"/>
              <a:t>ofte</a:t>
            </a:r>
            <a:r>
              <a:rPr lang="nb-NO" sz="1100" err="1"/>
              <a:t>,</a:t>
            </a:r>
            <a:r>
              <a:rPr lang="nb-NO" sz="1100"/>
              <a:t>kor</a:t>
            </a:r>
            <a:r>
              <a:rPr lang="nb-NO" sz="1100" dirty="0"/>
              <a:t> </a:t>
            </a:r>
            <a:r>
              <a:rPr lang="nb-NO" sz="1100" dirty="0" err="1"/>
              <a:t>mykje</a:t>
            </a:r>
            <a:r>
              <a:rPr lang="nb-NO" sz="1100" dirty="0"/>
              <a:t> og kor intenst)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 err="1"/>
              <a:t>Ekstremver</a:t>
            </a:r>
            <a:endParaRPr lang="nb-NO" sz="1100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Temperaturendring og </a:t>
            </a:r>
            <a:r>
              <a:rPr lang="nb-NO" sz="1100" dirty="0" err="1"/>
              <a:t>mengd</a:t>
            </a:r>
            <a:r>
              <a:rPr lang="nb-NO" sz="1100" dirty="0"/>
              <a:t> is/snø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Flom/tørke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 vil </a:t>
            </a:r>
            <a:r>
              <a:rPr lang="nb-NO" sz="1100" dirty="0" err="1"/>
              <a:t>klimaendringane</a:t>
            </a:r>
            <a:r>
              <a:rPr lang="nb-NO" sz="1100" dirty="0"/>
              <a:t> kunne føre til for </a:t>
            </a:r>
            <a:r>
              <a:rPr lang="nb-NO" sz="1100" dirty="0" err="1"/>
              <a:t>dei</a:t>
            </a:r>
            <a:r>
              <a:rPr lang="nb-NO" sz="1100" dirty="0"/>
              <a:t> biotiske </a:t>
            </a:r>
            <a:r>
              <a:rPr lang="nb-NO" sz="1100" dirty="0" err="1"/>
              <a:t>faktorane</a:t>
            </a:r>
            <a:r>
              <a:rPr lang="nb-NO" sz="1100" dirty="0"/>
              <a:t> i dyra sine leveområde? Tenk til dømes på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 err="1"/>
              <a:t>Rovdyrmengd</a:t>
            </a:r>
            <a:endParaRPr lang="nb-NO" sz="1100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 err="1"/>
              <a:t>Byttedyrmengd</a:t>
            </a:r>
            <a:endParaRPr lang="nb-NO" sz="1100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 err="1"/>
              <a:t>Mengda</a:t>
            </a:r>
            <a:r>
              <a:rPr lang="nb-NO" sz="1100" dirty="0"/>
              <a:t> arter som konkurrerer om </a:t>
            </a:r>
            <a:r>
              <a:rPr lang="nb-NO" sz="1100" dirty="0" err="1"/>
              <a:t>ressursar</a:t>
            </a:r>
            <a:r>
              <a:rPr lang="nb-NO" sz="1100" dirty="0"/>
              <a:t> som mat og ly mot </a:t>
            </a:r>
            <a:r>
              <a:rPr lang="nb-NO" sz="1100" dirty="0" err="1"/>
              <a:t>ver</a:t>
            </a:r>
            <a:r>
              <a:rPr lang="nb-NO" sz="1100" dirty="0"/>
              <a:t>.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Korleis vil </a:t>
            </a:r>
            <a:r>
              <a:rPr lang="nb-NO" sz="1100" dirty="0" err="1"/>
              <a:t>dei</a:t>
            </a:r>
            <a:r>
              <a:rPr lang="nb-NO" sz="1100" dirty="0"/>
              <a:t> abiotiske og biotiske </a:t>
            </a:r>
            <a:r>
              <a:rPr lang="nb-NO" sz="1100" dirty="0" err="1"/>
              <a:t>endringane</a:t>
            </a:r>
            <a:r>
              <a:rPr lang="nb-NO" sz="1100" dirty="0"/>
              <a:t> kunne </a:t>
            </a:r>
            <a:r>
              <a:rPr lang="nb-NO" sz="1100" dirty="0" err="1"/>
              <a:t>påverke</a:t>
            </a:r>
            <a:r>
              <a:rPr lang="nb-NO" sz="1100" dirty="0"/>
              <a:t> det biologiske </a:t>
            </a:r>
            <a:r>
              <a:rPr lang="nb-NO" sz="1100" dirty="0" err="1"/>
              <a:t>mangfaldet</a:t>
            </a:r>
            <a:r>
              <a:rPr lang="nb-NO" sz="1100" dirty="0"/>
              <a:t> i </a:t>
            </a:r>
            <a:r>
              <a:rPr lang="nb-NO" sz="1100" dirty="0" err="1"/>
              <a:t>eit</a:t>
            </a:r>
            <a:r>
              <a:rPr lang="nb-NO" sz="1100" dirty="0"/>
              <a:t> område? 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AC607FF9-019B-443F-8194-D7D748BCB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037" y="4108368"/>
            <a:ext cx="1409811" cy="15770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E43B51BA-A72B-4D4D-AEA0-994AD2080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073" y="4335340"/>
            <a:ext cx="917569" cy="17682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39A30246-C626-49A3-B4FC-52C0A4011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49" y="4583690"/>
            <a:ext cx="2303480" cy="14814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858DE03C-8807-442D-BCF3-BE17E2A62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102" y="4338852"/>
            <a:ext cx="1725223" cy="16726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FE5C0130-B506-4AC2-B1DC-6281645518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49" y="3872393"/>
            <a:ext cx="3029893" cy="16726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A7CAF5B5-5408-4C77-A761-7B8A9DA006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749" y="4110150"/>
            <a:ext cx="1405028" cy="17204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5" name="Picture 2" descr="Bilderesultater for dog with duck beak">
            <a:extLst>
              <a:ext uri="{FF2B5EF4-FFF2-40B4-BE49-F238E27FC236}">
                <a16:creationId xmlns:a16="http://schemas.microsoft.com/office/drawing/2014/main" id="{9C21AB82-3422-4BB2-BA0C-AE0A68323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16" y="3548064"/>
            <a:ext cx="1966618" cy="163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kstSylinder 26">
            <a:extLst>
              <a:ext uri="{FF2B5EF4-FFF2-40B4-BE49-F238E27FC236}">
                <a16:creationId xmlns:a16="http://schemas.microsoft.com/office/drawing/2014/main" id="{34718469-65AA-42DA-8173-B62ECCC6526C}"/>
              </a:ext>
            </a:extLst>
          </p:cNvPr>
          <p:cNvSpPr txBox="1"/>
          <p:nvPr/>
        </p:nvSpPr>
        <p:spPr>
          <a:xfrm>
            <a:off x="4439816" y="5401184"/>
            <a:ext cx="1961097" cy="12311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Modelleringsoppgåve</a:t>
            </a:r>
            <a:endParaRPr lang="nb-NO" sz="200" b="1" dirty="0"/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type matematisk modell er brukt for populasjonsvoksteren til arten </a:t>
            </a:r>
            <a:r>
              <a:rPr lang="nb-NO" sz="1100" dirty="0" err="1"/>
              <a:t>dykkar</a:t>
            </a:r>
            <a:r>
              <a:rPr lang="nb-NO" sz="1100" dirty="0"/>
              <a:t>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Er denne realistisk?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A4D3EF6-F14F-471F-8085-2905627D2062}"/>
              </a:ext>
            </a:extLst>
          </p:cNvPr>
          <p:cNvSpPr txBox="1"/>
          <p:nvPr/>
        </p:nvSpPr>
        <p:spPr>
          <a:xfrm>
            <a:off x="311790" y="6526652"/>
            <a:ext cx="6711043" cy="2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182483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</TotalTime>
  <Words>1203</Words>
  <Application>Microsoft Office PowerPoint</Application>
  <PresentationFormat>A4 (210 x 297 mm)</PresentationFormat>
  <Paragraphs>79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PowerPoint-presentasjon</vt:lpstr>
      <vt:lpstr>Lag ein klimatilpassa art - og eit program som modellerer populasjonsvoksteren hans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4: DNA, gener og proteinsyntesen</dc:title>
  <dc:creator>Ellen Egeland Flø</dc:creator>
  <cp:lastModifiedBy>Kirsten Egeland</cp:lastModifiedBy>
  <cp:revision>5</cp:revision>
  <dcterms:created xsi:type="dcterms:W3CDTF">2022-02-22T11:40:19Z</dcterms:created>
  <dcterms:modified xsi:type="dcterms:W3CDTF">2022-06-08T15:06:39Z</dcterms:modified>
</cp:coreProperties>
</file>