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593" r:id="rId2"/>
    <p:sldId id="592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70E8119-6FDC-410E-96CB-FB397929B221}" v="6" dt="2022-06-26T09:14:40.0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46" d="100"/>
          <a:sy n="46" d="100"/>
        </p:scale>
        <p:origin x="22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AB3E5-B05B-47D4-AA95-BDDC5AB8A582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3693A-2976-4B1C-839B-475537EADF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08523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AB3E5-B05B-47D4-AA95-BDDC5AB8A582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3693A-2976-4B1C-839B-475537EADF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6623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AB3E5-B05B-47D4-AA95-BDDC5AB8A582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3693A-2976-4B1C-839B-475537EADF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91675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AB3E5-B05B-47D4-AA95-BDDC5AB8A582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3693A-2976-4B1C-839B-475537EADF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9134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AB3E5-B05B-47D4-AA95-BDDC5AB8A582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3693A-2976-4B1C-839B-475537EADF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5981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AB3E5-B05B-47D4-AA95-BDDC5AB8A582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3693A-2976-4B1C-839B-475537EADF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39795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AB3E5-B05B-47D4-AA95-BDDC5AB8A582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3693A-2976-4B1C-839B-475537EADF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235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AB3E5-B05B-47D4-AA95-BDDC5AB8A582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3693A-2976-4B1C-839B-475537EADF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9211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AB3E5-B05B-47D4-AA95-BDDC5AB8A582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3693A-2976-4B1C-839B-475537EADF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83463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AB3E5-B05B-47D4-AA95-BDDC5AB8A582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3693A-2976-4B1C-839B-475537EADF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2918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AB3E5-B05B-47D4-AA95-BDDC5AB8A582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3693A-2976-4B1C-839B-475537EADF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73149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1AB3E5-B05B-47D4-AA95-BDDC5AB8A582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43693A-2976-4B1C-839B-475537EADF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91086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3326829-CA62-4181-A878-A1EF485EC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7" y="160044"/>
            <a:ext cx="5915025" cy="1197702"/>
          </a:xfrm>
        </p:spPr>
        <p:txBody>
          <a:bodyPr>
            <a:normAutofit fontScale="90000"/>
          </a:bodyPr>
          <a:lstStyle/>
          <a:p>
            <a:r>
              <a:rPr lang="nb-NO" dirty="0"/>
              <a:t>Opplegg 14 – Numerisk integrasjon med rektangelmetoden</a:t>
            </a:r>
          </a:p>
        </p:txBody>
      </p:sp>
      <p:pic>
        <p:nvPicPr>
          <p:cNvPr id="13" name="Plassholder for innhold 12">
            <a:extLst>
              <a:ext uri="{FF2B5EF4-FFF2-40B4-BE49-F238E27FC236}">
                <a16:creationId xmlns:a16="http://schemas.microsoft.com/office/drawing/2014/main" id="{653AE7D4-00E5-D18A-6DBA-3D7E15A18D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87336" y="3639449"/>
            <a:ext cx="2403926" cy="1658374"/>
          </a:xfr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AF29DADB-50DC-4985-AFC6-DA2A39EAF7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7336" y="1649943"/>
            <a:ext cx="2403926" cy="1639258"/>
          </a:xfrm>
          <a:prstGeom prst="rect">
            <a:avLst/>
          </a:prstGeom>
        </p:spPr>
      </p:pic>
      <p:sp>
        <p:nvSpPr>
          <p:cNvPr id="14" name="TekstSylinder 13">
            <a:extLst>
              <a:ext uri="{FF2B5EF4-FFF2-40B4-BE49-F238E27FC236}">
                <a16:creationId xmlns:a16="http://schemas.microsoft.com/office/drawing/2014/main" id="{CC8BF404-8D0A-E087-D5A1-79D967597F47}"/>
              </a:ext>
            </a:extLst>
          </p:cNvPr>
          <p:cNvSpPr txBox="1"/>
          <p:nvPr/>
        </p:nvSpPr>
        <p:spPr>
          <a:xfrm>
            <a:off x="3887336" y="3289201"/>
            <a:ext cx="14382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Figur 1: N = 5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ACC2B094-CBDB-DBE4-ECC5-773B77DAD75A}"/>
              </a:ext>
            </a:extLst>
          </p:cNvPr>
          <p:cNvSpPr txBox="1"/>
          <p:nvPr/>
        </p:nvSpPr>
        <p:spPr>
          <a:xfrm>
            <a:off x="3963536" y="5335669"/>
            <a:ext cx="14382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Figur 2: N = 10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6C320B28-F915-C6C5-B326-AE2707020826}"/>
              </a:ext>
            </a:extLst>
          </p:cNvPr>
          <p:cNvSpPr txBox="1"/>
          <p:nvPr/>
        </p:nvSpPr>
        <p:spPr>
          <a:xfrm>
            <a:off x="277991" y="2612055"/>
            <a:ext cx="3306310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Rektangelmetoden</a:t>
            </a:r>
          </a:p>
          <a:p>
            <a:endParaRPr lang="nb-NO" sz="400" b="1" dirty="0"/>
          </a:p>
          <a:p>
            <a:r>
              <a:rPr lang="nb-NO" sz="1100" dirty="0"/>
              <a:t>Ved bruk av rektangelmetoden finn vi arealet under </a:t>
            </a:r>
            <a:r>
              <a:rPr lang="nb-NO" sz="1100" dirty="0" err="1"/>
              <a:t>ein</a:t>
            </a:r>
            <a:r>
              <a:rPr lang="nb-NO" sz="1100" dirty="0"/>
              <a:t> graf med å dekke dette området med rektangel. I </a:t>
            </a:r>
            <a:r>
              <a:rPr lang="nb-NO" sz="1100" dirty="0" err="1"/>
              <a:t>figurane</a:t>
            </a:r>
            <a:r>
              <a:rPr lang="nb-NO" sz="1100" dirty="0"/>
              <a:t> til høgre har vi gjort dette med respektive 5 og 10 rektangel, og rektangla er plasserte slik at øvre venstre hjørne ligg på grafen.</a:t>
            </a:r>
          </a:p>
          <a:p>
            <a:endParaRPr lang="nb-NO" sz="800" dirty="0"/>
          </a:p>
          <a:p>
            <a:r>
              <a:rPr lang="nb-NO" sz="1100" dirty="0" err="1"/>
              <a:t>Nedanfor</a:t>
            </a:r>
            <a:r>
              <a:rPr lang="nb-NO" sz="1100" dirty="0"/>
              <a:t> ser du </a:t>
            </a:r>
            <a:r>
              <a:rPr lang="nb-NO" sz="1100" dirty="0" err="1"/>
              <a:t>byrjinga</a:t>
            </a:r>
            <a:r>
              <a:rPr lang="nb-NO" sz="1100" dirty="0"/>
              <a:t> av koden. Dei </a:t>
            </a:r>
            <a:r>
              <a:rPr lang="nb-NO" sz="1100" dirty="0" err="1"/>
              <a:t>manglande</a:t>
            </a:r>
            <a:r>
              <a:rPr lang="nb-NO" sz="1100" dirty="0"/>
              <a:t> linene er plasserte i tilfeldig rekkefølge </a:t>
            </a:r>
            <a:r>
              <a:rPr lang="nb-NO" sz="1100" dirty="0" err="1"/>
              <a:t>nedanfor</a:t>
            </a:r>
            <a:r>
              <a:rPr lang="nb-NO" sz="1100" dirty="0"/>
              <a:t>. Klarer du å </a:t>
            </a:r>
            <a:r>
              <a:rPr lang="nb-NO" sz="1100" dirty="0" err="1"/>
              <a:t>setje</a:t>
            </a:r>
            <a:r>
              <a:rPr lang="nb-NO" sz="1100" dirty="0"/>
              <a:t> </a:t>
            </a:r>
            <a:r>
              <a:rPr lang="nb-NO" sz="1100" dirty="0" err="1"/>
              <a:t>desse</a:t>
            </a:r>
            <a:r>
              <a:rPr lang="nb-NO" sz="1100" dirty="0"/>
              <a:t> i rett rekkefølge?</a:t>
            </a:r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97DD83E2-1479-E13B-AF44-6C126CFF9C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088" y="4626157"/>
            <a:ext cx="2152950" cy="1076475"/>
          </a:xfrm>
          <a:prstGeom prst="rect">
            <a:avLst/>
          </a:prstGeom>
        </p:spPr>
      </p:pic>
      <p:sp>
        <p:nvSpPr>
          <p:cNvPr id="23" name="TekstSylinder 22">
            <a:extLst>
              <a:ext uri="{FF2B5EF4-FFF2-40B4-BE49-F238E27FC236}">
                <a16:creationId xmlns:a16="http://schemas.microsoft.com/office/drawing/2014/main" id="{D70136FE-62AF-05C3-7B28-A88F5757CB61}"/>
              </a:ext>
            </a:extLst>
          </p:cNvPr>
          <p:cNvSpPr txBox="1"/>
          <p:nvPr/>
        </p:nvSpPr>
        <p:spPr>
          <a:xfrm>
            <a:off x="366025" y="7608256"/>
            <a:ext cx="5243513" cy="152349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Diskusjonsoppgåver</a:t>
            </a:r>
            <a:endParaRPr lang="nb-NO" sz="1100" b="1" dirty="0"/>
          </a:p>
          <a:p>
            <a:endParaRPr lang="nb-NO" sz="400" dirty="0"/>
          </a:p>
          <a:p>
            <a:pPr marL="228600" indent="-228600">
              <a:buAutoNum type="arabicPeriod"/>
            </a:pPr>
            <a:r>
              <a:rPr lang="nb-NO" sz="1100" dirty="0"/>
              <a:t>Vil rektangelmetoden </a:t>
            </a:r>
            <a:r>
              <a:rPr lang="nb-NO" sz="1100" dirty="0" err="1"/>
              <a:t>gje</a:t>
            </a:r>
            <a:r>
              <a:rPr lang="nb-NO" sz="1100" dirty="0"/>
              <a:t> for stort eller for lite svar i figur 2?</a:t>
            </a:r>
          </a:p>
          <a:p>
            <a:pPr marL="228600" indent="-228600">
              <a:buAutoNum type="arabicPeriod"/>
            </a:pPr>
            <a:endParaRPr lang="nb-NO" sz="400" dirty="0"/>
          </a:p>
          <a:p>
            <a:pPr marL="228600" indent="-228600">
              <a:buAutoNum type="arabicPeriod"/>
            </a:pPr>
            <a:r>
              <a:rPr lang="nb-NO" sz="1100" dirty="0"/>
              <a:t>Korleis må grafen sjå ut for at metoden skal </a:t>
            </a:r>
            <a:r>
              <a:rPr lang="nb-NO" sz="1100" dirty="0" err="1"/>
              <a:t>gje</a:t>
            </a:r>
            <a:r>
              <a:rPr lang="nb-NO" sz="1100" dirty="0"/>
              <a:t> for stort svar? Og for lite?</a:t>
            </a:r>
          </a:p>
          <a:p>
            <a:pPr marL="228600" indent="-228600">
              <a:buAutoNum type="arabicPeriod"/>
            </a:pPr>
            <a:endParaRPr lang="nb-NO" sz="400" dirty="0"/>
          </a:p>
          <a:p>
            <a:pPr marL="228600" indent="-228600">
              <a:buAutoNum type="arabicPeriod"/>
            </a:pPr>
            <a:r>
              <a:rPr lang="nb-NO" sz="1100" dirty="0"/>
              <a:t>Rektangelmetoden kan like gjerne </a:t>
            </a:r>
            <a:r>
              <a:rPr lang="nb-NO" sz="1100" dirty="0" err="1"/>
              <a:t>utformast</a:t>
            </a:r>
            <a:r>
              <a:rPr lang="nb-NO" sz="1100" dirty="0"/>
              <a:t> slik at øvre høgre hjørne på grafen treff grafen i staden for venstre. Korleis må koden </a:t>
            </a:r>
            <a:r>
              <a:rPr lang="nb-NO" sz="1100" dirty="0" err="1"/>
              <a:t>endrast</a:t>
            </a:r>
            <a:r>
              <a:rPr lang="nb-NO" sz="1100" dirty="0"/>
              <a:t> for at det skal skje?</a:t>
            </a:r>
          </a:p>
          <a:p>
            <a:pPr marL="228600" indent="-228600">
              <a:buAutoNum type="arabicPeriod"/>
            </a:pPr>
            <a:endParaRPr lang="nb-NO" sz="400" dirty="0"/>
          </a:p>
          <a:p>
            <a:pPr marL="228600" indent="-228600">
              <a:buAutoNum type="arabicPeriod"/>
            </a:pPr>
            <a:r>
              <a:rPr lang="nb-NO" sz="1100" dirty="0"/>
              <a:t>Kva dersom du legg midtpunktet mellom hjørnene på grafen? Er det </a:t>
            </a:r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føremon</a:t>
            </a:r>
            <a:r>
              <a:rPr lang="nb-NO" sz="1100" dirty="0"/>
              <a:t> eller ulempe med tanke på </a:t>
            </a:r>
            <a:r>
              <a:rPr lang="nb-NO" sz="1100" dirty="0" err="1"/>
              <a:t>feilkjelda</a:t>
            </a:r>
            <a:r>
              <a:rPr lang="nb-NO" sz="1100" dirty="0"/>
              <a:t> til denne metoden? </a:t>
            </a:r>
            <a:r>
              <a:rPr lang="nb-NO" sz="1100" dirty="0" err="1"/>
              <a:t>Kvifor</a:t>
            </a:r>
            <a:r>
              <a:rPr lang="nb-NO" sz="1100" dirty="0"/>
              <a:t>?</a:t>
            </a:r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08B6C08B-2237-55E6-4AD7-6E1DE550C561}"/>
              </a:ext>
            </a:extLst>
          </p:cNvPr>
          <p:cNvSpPr txBox="1"/>
          <p:nvPr/>
        </p:nvSpPr>
        <p:spPr>
          <a:xfrm>
            <a:off x="269602" y="1390817"/>
            <a:ext cx="342283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Numerisk integrasjon</a:t>
            </a:r>
          </a:p>
          <a:p>
            <a:endParaRPr lang="nb-NO" sz="400" b="1" dirty="0"/>
          </a:p>
          <a:p>
            <a:r>
              <a:rPr lang="nb-NO" sz="1100" dirty="0"/>
              <a:t>Når vi utfører numerisk integrasjon, treng vi </a:t>
            </a:r>
            <a:r>
              <a:rPr lang="nb-NO" sz="1100" dirty="0" err="1"/>
              <a:t>ikkje</a:t>
            </a:r>
            <a:r>
              <a:rPr lang="nb-NO" sz="1100" dirty="0"/>
              <a:t> finne </a:t>
            </a:r>
            <a:r>
              <a:rPr lang="nb-NO" sz="1100" dirty="0" err="1"/>
              <a:t>ein</a:t>
            </a:r>
            <a:r>
              <a:rPr lang="nb-NO" sz="1100" dirty="0"/>
              <a:t> anti-derivert slik vi </a:t>
            </a:r>
            <a:r>
              <a:rPr lang="nb-NO" sz="1100" dirty="0" err="1"/>
              <a:t>gjer</a:t>
            </a:r>
            <a:r>
              <a:rPr lang="nb-NO" sz="1100" dirty="0"/>
              <a:t> når vi </a:t>
            </a:r>
            <a:r>
              <a:rPr lang="nb-NO" sz="1100" dirty="0" err="1"/>
              <a:t>bereknar</a:t>
            </a:r>
            <a:r>
              <a:rPr lang="nb-NO" sz="1100" dirty="0"/>
              <a:t> integral for hand. Det vi treng, er </a:t>
            </a:r>
            <a:r>
              <a:rPr lang="nb-NO" sz="1100" dirty="0" err="1"/>
              <a:t>ein</a:t>
            </a:r>
            <a:r>
              <a:rPr lang="nb-NO" sz="1100" dirty="0"/>
              <a:t> algoritme som </a:t>
            </a:r>
            <a:r>
              <a:rPr lang="nb-NO" sz="1100" dirty="0" err="1"/>
              <a:t>bereknar</a:t>
            </a:r>
            <a:r>
              <a:rPr lang="nb-NO" sz="1100" dirty="0"/>
              <a:t> arealet under grafen med hjelp av </a:t>
            </a:r>
            <a:r>
              <a:rPr lang="nb-NO" sz="1100" dirty="0" err="1"/>
              <a:t>kjende</a:t>
            </a:r>
            <a:r>
              <a:rPr lang="nb-NO" sz="1100" dirty="0"/>
              <a:t> </a:t>
            </a:r>
            <a:r>
              <a:rPr lang="nb-NO" sz="1100" dirty="0" err="1"/>
              <a:t>figurar</a:t>
            </a:r>
            <a:r>
              <a:rPr lang="nb-NO" sz="1100" dirty="0"/>
              <a:t> som rektangel og trapes.</a:t>
            </a: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EA524E37-626E-EEC8-8147-D29833DFFF67}"/>
              </a:ext>
            </a:extLst>
          </p:cNvPr>
          <p:cNvSpPr txBox="1"/>
          <p:nvPr/>
        </p:nvSpPr>
        <p:spPr>
          <a:xfrm>
            <a:off x="430595" y="5751445"/>
            <a:ext cx="38034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Puslespel</a:t>
            </a:r>
            <a:r>
              <a:rPr lang="nb-NO" sz="1100" b="1" dirty="0"/>
              <a:t>-programmering for «rektangelmetode»-funksjonen</a:t>
            </a:r>
          </a:p>
        </p:txBody>
      </p:sp>
      <p:sp>
        <p:nvSpPr>
          <p:cNvPr id="27" name="Rektangel 26">
            <a:extLst>
              <a:ext uri="{FF2B5EF4-FFF2-40B4-BE49-F238E27FC236}">
                <a16:creationId xmlns:a16="http://schemas.microsoft.com/office/drawing/2014/main" id="{85033721-8CC4-3808-0CFD-4C9CC538D62F}"/>
              </a:ext>
            </a:extLst>
          </p:cNvPr>
          <p:cNvSpPr/>
          <p:nvPr/>
        </p:nvSpPr>
        <p:spPr>
          <a:xfrm>
            <a:off x="377901" y="5784679"/>
            <a:ext cx="5744817" cy="16532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2BA4DB27-6A3B-97A8-2590-4711B41AB8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088" y="4410554"/>
            <a:ext cx="1371791" cy="171474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2BC31D3D-BD43-5E1D-6101-9B40FE40E1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4746" y="7060319"/>
            <a:ext cx="2086266" cy="228632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16519806-21AF-5D56-B97C-B499EEE783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5973" y="6149913"/>
            <a:ext cx="781159" cy="266737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B9609626-3826-0CA0-7335-69284ACD4FD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32332" y="6120001"/>
            <a:ext cx="876422" cy="209579"/>
          </a:xfrm>
          <a:prstGeom prst="rect">
            <a:avLst/>
          </a:prstGeom>
        </p:spPr>
      </p:pic>
      <p:pic>
        <p:nvPicPr>
          <p:cNvPr id="24" name="Bilde 23">
            <a:extLst>
              <a:ext uri="{FF2B5EF4-FFF2-40B4-BE49-F238E27FC236}">
                <a16:creationId xmlns:a16="http://schemas.microsoft.com/office/drawing/2014/main" id="{7FD15EB7-7D6D-D4BA-6360-2AA936F53EA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86240" y="6728657"/>
            <a:ext cx="1952898" cy="362001"/>
          </a:xfrm>
          <a:prstGeom prst="rect">
            <a:avLst/>
          </a:prstGeom>
        </p:spPr>
      </p:pic>
      <p:pic>
        <p:nvPicPr>
          <p:cNvPr id="31" name="Bilde 30">
            <a:extLst>
              <a:ext uri="{FF2B5EF4-FFF2-40B4-BE49-F238E27FC236}">
                <a16:creationId xmlns:a16="http://schemas.microsoft.com/office/drawing/2014/main" id="{E1BD7232-4617-784F-E63B-D1127E17DEF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82673" y="6238536"/>
            <a:ext cx="1152686" cy="142895"/>
          </a:xfrm>
          <a:prstGeom prst="rect">
            <a:avLst/>
          </a:prstGeom>
        </p:spPr>
      </p:pic>
      <p:pic>
        <p:nvPicPr>
          <p:cNvPr id="33" name="Bilde 32">
            <a:extLst>
              <a:ext uri="{FF2B5EF4-FFF2-40B4-BE49-F238E27FC236}">
                <a16:creationId xmlns:a16="http://schemas.microsoft.com/office/drawing/2014/main" id="{EB52F6A4-819A-C501-E956-D94BDEB0EC7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08123" y="6494493"/>
            <a:ext cx="1047896" cy="276264"/>
          </a:xfrm>
          <a:prstGeom prst="rect">
            <a:avLst/>
          </a:prstGeom>
        </p:spPr>
      </p:pic>
      <p:sp>
        <p:nvSpPr>
          <p:cNvPr id="20" name="TekstSylinder 19">
            <a:extLst>
              <a:ext uri="{FF2B5EF4-FFF2-40B4-BE49-F238E27FC236}">
                <a16:creationId xmlns:a16="http://schemas.microsoft.com/office/drawing/2014/main" id="{92C523C9-C8C4-27BF-23D1-C2AAAD131D99}"/>
              </a:ext>
            </a:extLst>
          </p:cNvPr>
          <p:cNvSpPr txBox="1"/>
          <p:nvPr/>
        </p:nvSpPr>
        <p:spPr>
          <a:xfrm>
            <a:off x="5894564" y="38215"/>
            <a:ext cx="9206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Av: Ellen E. &amp; Geir Magne Flø</a:t>
            </a:r>
          </a:p>
        </p:txBody>
      </p:sp>
    </p:spTree>
    <p:extLst>
      <p:ext uri="{BB962C8B-B14F-4D97-AF65-F5344CB8AC3E}">
        <p14:creationId xmlns:p14="http://schemas.microsoft.com/office/powerpoint/2010/main" val="3810431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kopp, kaffe, innendørs, svart&#10;&#10;Automatisk generert beskrivelse">
            <a:extLst>
              <a:ext uri="{FF2B5EF4-FFF2-40B4-BE49-F238E27FC236}">
                <a16:creationId xmlns:a16="http://schemas.microsoft.com/office/drawing/2014/main" id="{09F35C25-1951-AE19-D9C0-0D9469BDA6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0433" y="7948845"/>
            <a:ext cx="1733801" cy="1733801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DDFFCF92-8D56-4568-AB37-B1A221063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580" y="293775"/>
            <a:ext cx="5915025" cy="782780"/>
          </a:xfrm>
        </p:spPr>
        <p:txBody>
          <a:bodyPr>
            <a:normAutofit fontScale="90000"/>
          </a:bodyPr>
          <a:lstStyle/>
          <a:p>
            <a:r>
              <a:rPr lang="nb-NO" dirty="0"/>
              <a:t>Lag </a:t>
            </a:r>
            <a:r>
              <a:rPr lang="nb-NO" dirty="0" err="1"/>
              <a:t>eit</a:t>
            </a:r>
            <a:r>
              <a:rPr lang="nb-NO" dirty="0"/>
              <a:t> kraftverk med induksjon</a:t>
            </a:r>
            <a:br>
              <a:rPr lang="nb-NO" dirty="0"/>
            </a:br>
            <a:r>
              <a:rPr lang="nb-NO" sz="1800" dirty="0"/>
              <a:t>- mål tid, </a:t>
            </a:r>
            <a:r>
              <a:rPr lang="nb-NO" sz="1800" dirty="0" err="1"/>
              <a:t>straum</a:t>
            </a:r>
            <a:r>
              <a:rPr lang="nb-NO" sz="1800" dirty="0"/>
              <a:t> og spenning</a:t>
            </a:r>
            <a:endParaRPr lang="nb-NO" dirty="0"/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8B025384-BE2D-42A8-A7EE-9C946187E21E}"/>
              </a:ext>
            </a:extLst>
          </p:cNvPr>
          <p:cNvSpPr txBox="1"/>
          <p:nvPr/>
        </p:nvSpPr>
        <p:spPr>
          <a:xfrm>
            <a:off x="450852" y="3710868"/>
            <a:ext cx="594933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Fase 5: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Samanlikn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resultata med andre i klassen. Er det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nokon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løysningar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 ønsker i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dykkar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kraftverk?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Fase 6: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Gå attende til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dei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andre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fasane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for å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gjere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eventuelle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forbetringar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Fase 7: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Gjennomfør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dei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siste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målingane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og dokumenter prosessen på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ein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valfri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måte.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91876C61-7EFC-4561-AA1D-DEAF61BCAC82}"/>
              </a:ext>
            </a:extLst>
          </p:cNvPr>
          <p:cNvSpPr/>
          <p:nvPr/>
        </p:nvSpPr>
        <p:spPr>
          <a:xfrm>
            <a:off x="450852" y="2074315"/>
            <a:ext cx="586575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nb-NO" sz="1100" b="1" dirty="0">
                <a:solidFill>
                  <a:prstClr val="black"/>
                </a:solidFill>
              </a:rPr>
              <a:t>Fase 1: </a:t>
            </a:r>
            <a:r>
              <a:rPr lang="nb-NO" sz="1100" dirty="0">
                <a:solidFill>
                  <a:prstClr val="black"/>
                </a:solidFill>
              </a:rPr>
              <a:t>Korleis fungerer induksjon? Søk gjerne etter døme.</a:t>
            </a:r>
          </a:p>
          <a:p>
            <a:pPr>
              <a:defRPr/>
            </a:pPr>
            <a:endParaRPr lang="nb-NO" sz="400" dirty="0">
              <a:solidFill>
                <a:prstClr val="black"/>
              </a:solidFill>
            </a:endParaRPr>
          </a:p>
          <a:p>
            <a:pPr lvl="0">
              <a:defRPr/>
            </a:pPr>
            <a:r>
              <a:rPr lang="nb-NO" sz="1100" b="1" dirty="0">
                <a:solidFill>
                  <a:prstClr val="black"/>
                </a:solidFill>
              </a:rPr>
              <a:t>Fase 2: </a:t>
            </a:r>
            <a:r>
              <a:rPr lang="nb-NO" sz="1100" dirty="0">
                <a:solidFill>
                  <a:prstClr val="black"/>
                </a:solidFill>
              </a:rPr>
              <a:t>Det er viktig at de er </a:t>
            </a:r>
            <a:r>
              <a:rPr lang="nb-NO" sz="1100" dirty="0" err="1">
                <a:solidFill>
                  <a:prstClr val="black"/>
                </a:solidFill>
              </a:rPr>
              <a:t>opne</a:t>
            </a:r>
            <a:r>
              <a:rPr lang="nb-NO" sz="1100" dirty="0">
                <a:solidFill>
                  <a:prstClr val="black"/>
                </a:solidFill>
              </a:rPr>
              <a:t> for alle slags </a:t>
            </a:r>
            <a:r>
              <a:rPr lang="nb-NO" sz="1100" dirty="0" err="1">
                <a:solidFill>
                  <a:prstClr val="black"/>
                </a:solidFill>
              </a:rPr>
              <a:t>idear</a:t>
            </a:r>
            <a:r>
              <a:rPr lang="nb-NO" sz="1100" dirty="0">
                <a:solidFill>
                  <a:prstClr val="black"/>
                </a:solidFill>
              </a:rPr>
              <a:t> og </a:t>
            </a:r>
            <a:r>
              <a:rPr lang="nb-NO" sz="1100" dirty="0" err="1">
                <a:solidFill>
                  <a:prstClr val="black"/>
                </a:solidFill>
              </a:rPr>
              <a:t>ikkje</a:t>
            </a:r>
            <a:r>
              <a:rPr lang="nb-NO" sz="1100" dirty="0">
                <a:solidFill>
                  <a:prstClr val="black"/>
                </a:solidFill>
              </a:rPr>
              <a:t> er for kritiske, da kan nyttige framlegg bli kutta ut for </a:t>
            </a:r>
            <a:r>
              <a:rPr lang="nb-NO" sz="1100" dirty="0" err="1">
                <a:solidFill>
                  <a:prstClr val="black"/>
                </a:solidFill>
              </a:rPr>
              <a:t>tidleg</a:t>
            </a:r>
            <a:r>
              <a:rPr lang="nb-NO" sz="1100" dirty="0">
                <a:solidFill>
                  <a:prstClr val="black"/>
                </a:solidFill>
              </a:rPr>
              <a:t>.</a:t>
            </a:r>
          </a:p>
          <a:p>
            <a:pPr lvl="0">
              <a:defRPr/>
            </a:pPr>
            <a:endParaRPr lang="nb-NO" sz="400" dirty="0">
              <a:solidFill>
                <a:prstClr val="black"/>
              </a:solidFill>
            </a:endParaRP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nb-NO" sz="1100" dirty="0">
                <a:solidFill>
                  <a:prstClr val="black"/>
                </a:solidFill>
              </a:rPr>
              <a:t>Tenk </a:t>
            </a:r>
            <a:r>
              <a:rPr lang="nb-NO" sz="1100" dirty="0" err="1">
                <a:solidFill>
                  <a:prstClr val="black"/>
                </a:solidFill>
              </a:rPr>
              <a:t>sjølv</a:t>
            </a:r>
            <a:r>
              <a:rPr lang="nb-NO" sz="1100" dirty="0">
                <a:solidFill>
                  <a:prstClr val="black"/>
                </a:solidFill>
              </a:rPr>
              <a:t> først og </a:t>
            </a:r>
            <a:r>
              <a:rPr lang="nb-NO" sz="1100" dirty="0" err="1">
                <a:solidFill>
                  <a:prstClr val="black"/>
                </a:solidFill>
              </a:rPr>
              <a:t>teikn</a:t>
            </a:r>
            <a:r>
              <a:rPr lang="nb-NO" sz="1100" dirty="0">
                <a:solidFill>
                  <a:prstClr val="black"/>
                </a:solidFill>
              </a:rPr>
              <a:t> gjerne skisser </a:t>
            </a:r>
            <a:r>
              <a:rPr lang="nb-NO" sz="1100" dirty="0" err="1">
                <a:solidFill>
                  <a:prstClr val="black"/>
                </a:solidFill>
              </a:rPr>
              <a:t>frå</a:t>
            </a:r>
            <a:r>
              <a:rPr lang="nb-NO" sz="1100" dirty="0">
                <a:solidFill>
                  <a:prstClr val="black"/>
                </a:solidFill>
              </a:rPr>
              <a:t> ulike </a:t>
            </a:r>
            <a:r>
              <a:rPr lang="nb-NO" sz="1100" dirty="0" err="1">
                <a:solidFill>
                  <a:prstClr val="black"/>
                </a:solidFill>
              </a:rPr>
              <a:t>vinklar</a:t>
            </a:r>
            <a:r>
              <a:rPr lang="nb-NO" sz="1100" dirty="0">
                <a:solidFill>
                  <a:prstClr val="black"/>
                </a:solidFill>
              </a:rPr>
              <a:t>.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nb-NO" sz="1100" dirty="0">
                <a:solidFill>
                  <a:prstClr val="black"/>
                </a:solidFill>
              </a:rPr>
              <a:t>Forklar ideen din for </a:t>
            </a:r>
            <a:r>
              <a:rPr lang="nb-NO" sz="1100" dirty="0" err="1">
                <a:solidFill>
                  <a:prstClr val="black"/>
                </a:solidFill>
              </a:rPr>
              <a:t>dei</a:t>
            </a:r>
            <a:r>
              <a:rPr lang="nb-NO" sz="1100" dirty="0">
                <a:solidFill>
                  <a:prstClr val="black"/>
                </a:solidFill>
              </a:rPr>
              <a:t> andre på gruppa. Bruk gjerne skissene i forklaringa.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nb-NO" sz="1100" dirty="0">
                <a:solidFill>
                  <a:prstClr val="black"/>
                </a:solidFill>
              </a:rPr>
              <a:t>Heile gruppa diskuterer </a:t>
            </a:r>
            <a:r>
              <a:rPr lang="nb-NO" sz="1100" dirty="0" err="1">
                <a:solidFill>
                  <a:prstClr val="black"/>
                </a:solidFill>
              </a:rPr>
              <a:t>dei</a:t>
            </a:r>
            <a:r>
              <a:rPr lang="nb-NO" sz="1100" dirty="0">
                <a:solidFill>
                  <a:prstClr val="black"/>
                </a:solidFill>
              </a:rPr>
              <a:t> ulike </a:t>
            </a:r>
            <a:r>
              <a:rPr lang="nb-NO" sz="1100" dirty="0" err="1">
                <a:solidFill>
                  <a:prstClr val="black"/>
                </a:solidFill>
              </a:rPr>
              <a:t>ideane</a:t>
            </a:r>
            <a:r>
              <a:rPr lang="nb-NO" sz="1100" dirty="0">
                <a:solidFill>
                  <a:prstClr val="black"/>
                </a:solidFill>
              </a:rPr>
              <a:t>, og </a:t>
            </a:r>
            <a:r>
              <a:rPr lang="nb-NO" sz="1100" dirty="0" err="1">
                <a:solidFill>
                  <a:prstClr val="black"/>
                </a:solidFill>
              </a:rPr>
              <a:t>lagar</a:t>
            </a:r>
            <a:r>
              <a:rPr lang="nb-NO" sz="1100" dirty="0">
                <a:solidFill>
                  <a:prstClr val="black"/>
                </a:solidFill>
              </a:rPr>
              <a:t> </a:t>
            </a:r>
            <a:r>
              <a:rPr lang="nb-NO" sz="1100" dirty="0" err="1">
                <a:solidFill>
                  <a:prstClr val="black"/>
                </a:solidFill>
              </a:rPr>
              <a:t>ein</a:t>
            </a:r>
            <a:r>
              <a:rPr lang="nb-NO" sz="1100" dirty="0">
                <a:solidFill>
                  <a:prstClr val="black"/>
                </a:solidFill>
              </a:rPr>
              <a:t> felles plan for bygging.</a:t>
            </a:r>
          </a:p>
          <a:p>
            <a:pPr lvl="0">
              <a:defRPr/>
            </a:pPr>
            <a:endParaRPr lang="nb-NO" sz="4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nb-NO" sz="1100" b="1" dirty="0">
                <a:solidFill>
                  <a:prstClr val="black"/>
                </a:solidFill>
              </a:rPr>
              <a:t>Fase 3: </a:t>
            </a:r>
            <a:r>
              <a:rPr lang="nb-NO" sz="1100" dirty="0">
                <a:solidFill>
                  <a:prstClr val="black"/>
                </a:solidFill>
              </a:rPr>
              <a:t>Gjennomfør planen </a:t>
            </a:r>
            <a:r>
              <a:rPr lang="nb-NO" sz="1100" dirty="0" err="1">
                <a:solidFill>
                  <a:prstClr val="black"/>
                </a:solidFill>
              </a:rPr>
              <a:t>dykkar</a:t>
            </a:r>
            <a:r>
              <a:rPr lang="nb-NO" sz="1100" dirty="0">
                <a:solidFill>
                  <a:prstClr val="black"/>
                </a:solidFill>
              </a:rPr>
              <a:t> for å lage kraftverket.</a:t>
            </a:r>
          </a:p>
          <a:p>
            <a:pPr>
              <a:defRPr/>
            </a:pPr>
            <a:endParaRPr lang="nb-NO" sz="400" dirty="0"/>
          </a:p>
          <a:p>
            <a:pPr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Fase 4: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Test kor godt kraftverket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verkar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får de brukbare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målingar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  <a:endParaRPr lang="nb-NO" sz="11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E36EB0E9-599F-4063-8D6C-A35F3CCEC847}"/>
              </a:ext>
            </a:extLst>
          </p:cNvPr>
          <p:cNvSpPr txBox="1"/>
          <p:nvPr/>
        </p:nvSpPr>
        <p:spPr>
          <a:xfrm>
            <a:off x="450852" y="1124832"/>
            <a:ext cx="5865750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Oppgåve</a:t>
            </a:r>
            <a:r>
              <a:rPr lang="nb-NO" sz="1100" b="1" dirty="0"/>
              <a:t> </a:t>
            </a:r>
          </a:p>
          <a:p>
            <a:endParaRPr lang="nb-NO" sz="400" b="1" dirty="0"/>
          </a:p>
          <a:p>
            <a:r>
              <a:rPr lang="nb-NO" sz="1100" dirty="0"/>
              <a:t>Lag </a:t>
            </a:r>
            <a:r>
              <a:rPr lang="nb-NO" sz="1100" dirty="0" err="1"/>
              <a:t>eit</a:t>
            </a:r>
            <a:r>
              <a:rPr lang="nb-NO" sz="1100" dirty="0"/>
              <a:t> kraftverk basert på elektrisk induksjon (som </a:t>
            </a:r>
            <a:r>
              <a:rPr lang="nb-NO" sz="1100" dirty="0" err="1"/>
              <a:t>omdannar</a:t>
            </a:r>
            <a:r>
              <a:rPr lang="nb-NO" sz="1100" dirty="0"/>
              <a:t> </a:t>
            </a:r>
            <a:r>
              <a:rPr lang="nb-NO" sz="1100" dirty="0" err="1"/>
              <a:t>rørsleesenergi</a:t>
            </a:r>
            <a:r>
              <a:rPr lang="nb-NO" sz="1100" dirty="0"/>
              <a:t> til elektrisk energi). Mål tid, </a:t>
            </a:r>
            <a:r>
              <a:rPr lang="nb-NO" sz="1100" dirty="0" err="1"/>
              <a:t>straum</a:t>
            </a:r>
            <a:r>
              <a:rPr lang="nb-NO" sz="1100" dirty="0"/>
              <a:t> og spenning </a:t>
            </a:r>
            <a:r>
              <a:rPr lang="nb-NO" sz="1100" dirty="0" err="1"/>
              <a:t>medan</a:t>
            </a:r>
            <a:r>
              <a:rPr lang="nb-NO" sz="1100" dirty="0"/>
              <a:t> kraftverket er i drift i 5 minutt. Dette datasettet med tid, </a:t>
            </a:r>
            <a:r>
              <a:rPr lang="nb-NO" sz="1100" dirty="0" err="1"/>
              <a:t>straum</a:t>
            </a:r>
            <a:r>
              <a:rPr lang="nb-NO" sz="1100" dirty="0"/>
              <a:t> og spenning skal de bruke for å </a:t>
            </a:r>
            <a:r>
              <a:rPr lang="nb-NO" sz="1100" dirty="0" err="1"/>
              <a:t>berekne</a:t>
            </a:r>
            <a:r>
              <a:rPr lang="nb-NO" sz="1100" dirty="0"/>
              <a:t> kraftverket sin energiproduksjon med programmering.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ktangel 22">
                <a:extLst>
                  <a:ext uri="{FF2B5EF4-FFF2-40B4-BE49-F238E27FC236}">
                    <a16:creationId xmlns:a16="http://schemas.microsoft.com/office/drawing/2014/main" id="{C3DFD62C-1109-4AD6-9B8B-9E7F85DC7D6E}"/>
                  </a:ext>
                </a:extLst>
              </p:cNvPr>
              <p:cNvSpPr/>
              <p:nvPr/>
            </p:nvSpPr>
            <p:spPr>
              <a:xfrm>
                <a:off x="511528" y="5635161"/>
                <a:ext cx="3354999" cy="3831818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nb-NO" sz="1100" b="1" dirty="0" err="1">
                    <a:solidFill>
                      <a:prstClr val="black"/>
                    </a:solidFill>
                    <a:latin typeface="Calibri" panose="020F0502020204030204"/>
                  </a:rPr>
                  <a:t>Programmeringsoppgåve</a:t>
                </a:r>
                <a:endParaRPr kumimoji="0" lang="nb-NO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/>
                  <a:defRPr/>
                </a:pP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Lag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eit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program som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plottar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</a:t>
                </a:r>
              </a:p>
              <a:p>
                <a:pPr marL="800100" lvl="1" indent="-342900">
                  <a:buFont typeface="+mj-lt"/>
                  <a:buAutoNum type="alphaLcParenR"/>
                  <a:defRPr/>
                </a:pP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straum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som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ein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funksjon av tid</a:t>
                </a:r>
              </a:p>
              <a:p>
                <a:pPr marL="800100" lvl="1" indent="-342900">
                  <a:buFont typeface="+mj-lt"/>
                  <a:buAutoNum type="alphaLcParenR"/>
                  <a:defRPr/>
                </a:pP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spenning som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ein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funksjon av tid</a:t>
                </a:r>
              </a:p>
              <a:p>
                <a:pPr marL="800100" lvl="1" indent="-342900">
                  <a:buFont typeface="+mj-lt"/>
                  <a:buAutoNum type="alphaLcParenR"/>
                  <a:defRPr/>
                </a:pPr>
                <a:endParaRPr lang="nb-NO" sz="200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marL="342900" indent="-342900">
                  <a:buFont typeface="+mj-lt"/>
                  <a:buAutoNum type="arabicPeriod"/>
                  <a:defRPr/>
                </a:pP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Utvid programmet til å bruke formelen for elektrisk effekt, </a:t>
                </a:r>
                <a14:m>
                  <m:oMath xmlns:m="http://schemas.openxmlformats.org/officeDocument/2006/math">
                    <m:r>
                      <a:rPr kumimoji="0" lang="nb-NO" sz="11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d>
                      <m:dPr>
                        <m:ctrlPr>
                          <a:rPr kumimoji="0" lang="nb-NO" sz="11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nb-NO" sz="11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</m:t>
                        </m:r>
                      </m:e>
                    </m:d>
                    <m:r>
                      <a:rPr kumimoji="0" lang="nb-NO" sz="11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nb-NO" sz="11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𝐼</m:t>
                    </m:r>
                    <m:d>
                      <m:dPr>
                        <m:ctrlPr>
                          <a:rPr kumimoji="0" lang="nb-NO" sz="11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nb-NO" sz="11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</m:t>
                        </m:r>
                      </m:e>
                    </m:d>
                    <m:r>
                      <a:rPr kumimoji="0" lang="nb-NO" sz="11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kumimoji="0" lang="nb-NO" sz="11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𝑈</m:t>
                    </m:r>
                    <m:r>
                      <a:rPr kumimoji="0" lang="nb-NO" sz="11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r>
                      <a:rPr kumimoji="0" lang="nb-NO" sz="11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𝑡</m:t>
                    </m:r>
                    <m:r>
                      <a:rPr kumimoji="0" lang="nb-NO" sz="11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for å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rekne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ut den målte effekten for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målingane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. </a:t>
                </a:r>
              </a:p>
              <a:p>
                <a:pPr marL="800100" lvl="1" indent="-342900">
                  <a:buFont typeface="+mj-lt"/>
                  <a:buAutoNum type="alphaLcParenR"/>
                  <a:defRPr/>
                </a:pP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Legg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verdiane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for effekt inn i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ein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kolonne i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ein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python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-tabell med tida i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ein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annan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kolonne.</a:t>
                </a:r>
              </a:p>
              <a:p>
                <a:pPr marL="800100" lvl="1" indent="-342900">
                  <a:buFont typeface="+mj-lt"/>
                  <a:buAutoNum type="alphaLcParenR"/>
                  <a:defRPr/>
                </a:pP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Plott effekten som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ein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funksjon av tida i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ein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graf.</a:t>
                </a:r>
              </a:p>
              <a:p>
                <a:pPr marL="800100" lvl="1" indent="-342900">
                  <a:buFont typeface="+mj-lt"/>
                  <a:buAutoNum type="alphaLcParenR"/>
                  <a:defRPr/>
                </a:pPr>
                <a:endParaRPr lang="nb-NO" sz="200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/>
                  <a:defRPr/>
                </a:pPr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Kva finn vi dersom vi integrerer formelen for elektrisk effekt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?</a:t>
                </a: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/>
                  <a:defRPr/>
                </a:pPr>
                <a:endParaRPr lang="nb-NO" sz="200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/>
                  <a:defRPr/>
                </a:pPr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Utvid programmet til å utføre </a:t>
                </a:r>
                <a:r>
                  <a:rPr kumimoji="0" lang="nb-NO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ein</a:t>
                </a:r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numerisk integrasjon av effekten (med rektangelmetoden).</a:t>
                </a: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/>
                  <a:defRPr/>
                </a:pPr>
                <a:endParaRPr kumimoji="0" lang="nb-NO" sz="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/>
                  <a:defRPr/>
                </a:pP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Samanlikn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svaret med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dei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andre i klassen.</a:t>
                </a:r>
              </a:p>
              <a:p>
                <a:pPr marL="800100" lvl="1" indent="-342900">
                  <a:buFont typeface="+mj-lt"/>
                  <a:buAutoNum type="alphaLcParenR"/>
                  <a:defRPr/>
                </a:pP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Kva var spesielt med kraftverket til gruppa som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fekk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det største svaret?</a:t>
                </a:r>
              </a:p>
              <a:p>
                <a:pPr marL="800100" lvl="1" indent="-342900">
                  <a:buFontTx/>
                  <a:buAutoNum type="alphaLcParenR"/>
                  <a:defRPr/>
                </a:pPr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Fikk </a:t>
                </a:r>
                <a:r>
                  <a:rPr kumimoji="0" lang="nb-NO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nokon</a:t>
                </a:r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kraftverk 0 som svar – kva </a:t>
                </a:r>
                <a:r>
                  <a:rPr kumimoji="0" lang="nb-NO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kjenneteikna</a:t>
                </a:r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nb-NO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desse</a:t>
                </a:r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kraftverka?</a:t>
                </a:r>
              </a:p>
            </p:txBody>
          </p:sp>
        </mc:Choice>
        <mc:Fallback xmlns="">
          <p:sp>
            <p:nvSpPr>
              <p:cNvPr id="23" name="Rektangel 22">
                <a:extLst>
                  <a:ext uri="{FF2B5EF4-FFF2-40B4-BE49-F238E27FC236}">
                    <a16:creationId xmlns:a16="http://schemas.microsoft.com/office/drawing/2014/main" id="{C3DFD62C-1109-4AD6-9B8B-9E7F85DC7D6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528" y="5635161"/>
                <a:ext cx="3354999" cy="383181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268DF09B-A1A0-433E-929F-EF06FED76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53687"/>
            <a:ext cx="1543050" cy="527403"/>
          </a:xfrm>
        </p:spPr>
        <p:txBody>
          <a:bodyPr/>
          <a:lstStyle/>
          <a:p>
            <a:fld id="{8BCDA449-1FD9-4B7A-9E85-B244E6DC9C56}" type="slidenum">
              <a:rPr lang="nb-NO" smtClean="0"/>
              <a:t>2</a:t>
            </a:fld>
            <a:endParaRPr lang="nb-NO"/>
          </a:p>
        </p:txBody>
      </p:sp>
      <p:sp>
        <p:nvSpPr>
          <p:cNvPr id="53" name="Rektangel 52">
            <a:extLst>
              <a:ext uri="{FF2B5EF4-FFF2-40B4-BE49-F238E27FC236}">
                <a16:creationId xmlns:a16="http://schemas.microsoft.com/office/drawing/2014/main" id="{D4E2F4C0-AFA6-175F-654E-D31E8764413F}"/>
              </a:ext>
            </a:extLst>
          </p:cNvPr>
          <p:cNvSpPr/>
          <p:nvPr/>
        </p:nvSpPr>
        <p:spPr>
          <a:xfrm>
            <a:off x="4109087" y="5635161"/>
            <a:ext cx="2289518" cy="261610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Diskusjonsoppgåver</a:t>
            </a:r>
            <a:endParaRPr kumimoji="0" lang="nb-NO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Kvifor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er induksjon relevant for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berekraftig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utvikling?</a:t>
            </a:r>
          </a:p>
          <a:p>
            <a:pPr marL="228600" marR="0" lvl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nb-NO" sz="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Kva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krevst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for alle induksjonsbaserte kraftverk, som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ikkje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er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naudsynt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for varmebaserte kraftverk?</a:t>
            </a:r>
          </a:p>
          <a:p>
            <a:pPr marL="228600" marR="0" lvl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nb-NO" sz="200" dirty="0">
              <a:solidFill>
                <a:prstClr val="black"/>
              </a:solidFill>
              <a:latin typeface="Calibri" panose="020F0502020204030204"/>
            </a:endParaRPr>
          </a:p>
          <a:p>
            <a:pPr marL="228600" marR="0" lvl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Korleis er tilgangen i verda på neodym, og kva har det med induksjon å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gjere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228600" marR="0" lvl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nb-NO" sz="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Induksjon blir og brukt i mellom anna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komfyrar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og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elbilar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. Kva meiner du om denne bruken av induksjon? Bra/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dårleg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/nøytral?</a:t>
            </a:r>
            <a:endParaRPr kumimoji="0" lang="nb-NO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Bilde 10" descr="Et bilde som inneholder vann, vindmølle, utendørs, paraply&#10;&#10;Automatisk generert beskrivelse">
            <a:extLst>
              <a:ext uri="{FF2B5EF4-FFF2-40B4-BE49-F238E27FC236}">
                <a16:creationId xmlns:a16="http://schemas.microsoft.com/office/drawing/2014/main" id="{F39F7107-FC16-9819-AB33-4DDDBA09F1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593" y="4719490"/>
            <a:ext cx="1907934" cy="715475"/>
          </a:xfrm>
          <a:prstGeom prst="rect">
            <a:avLst/>
          </a:prstGeom>
        </p:spPr>
      </p:pic>
      <p:pic>
        <p:nvPicPr>
          <p:cNvPr id="12" name="Bilde 11" descr="Et bilde som inneholder bølge, surfing, vann, ridning&#10;&#10;Automatisk generert beskrivelse">
            <a:extLst>
              <a:ext uri="{FF2B5EF4-FFF2-40B4-BE49-F238E27FC236}">
                <a16:creationId xmlns:a16="http://schemas.microsoft.com/office/drawing/2014/main" id="{B285EB68-F170-9F6C-FCAA-88D9A285F9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528" y="4715873"/>
            <a:ext cx="1204505" cy="715476"/>
          </a:xfrm>
          <a:prstGeom prst="rect">
            <a:avLst/>
          </a:prstGeom>
        </p:spPr>
      </p:pic>
      <p:pic>
        <p:nvPicPr>
          <p:cNvPr id="1026" name="Picture 2" descr="Vannkraft – Strøm fra vannkraftverk | Fjordkraft">
            <a:extLst>
              <a:ext uri="{FF2B5EF4-FFF2-40B4-BE49-F238E27FC236}">
                <a16:creationId xmlns:a16="http://schemas.microsoft.com/office/drawing/2014/main" id="{9B95B88E-7E04-A0E2-5930-390C7112A0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9087" y="4715874"/>
            <a:ext cx="2289518" cy="71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92618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399</TotalTime>
  <Words>665</Words>
  <Application>Microsoft Office PowerPoint</Application>
  <PresentationFormat>A4 (210 x 297 mm)</PresentationFormat>
  <Paragraphs>69</Paragraphs>
  <Slides>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Cambria Math</vt:lpstr>
      <vt:lpstr>Office-tema</vt:lpstr>
      <vt:lpstr>Opplegg 14 – Numerisk integrasjon med rektangelmetoden</vt:lpstr>
      <vt:lpstr>Lag eit kraftverk med induksjon - mål tid, straum og spenning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Opplegg 14 – Numerisk integrasjon (matematisk)</dc:title>
  <dc:creator>Ellen Egeland Flø</dc:creator>
  <cp:lastModifiedBy>Ellen Egeland Flø</cp:lastModifiedBy>
  <cp:revision>2</cp:revision>
  <dcterms:created xsi:type="dcterms:W3CDTF">2022-04-28T08:10:38Z</dcterms:created>
  <dcterms:modified xsi:type="dcterms:W3CDTF">2022-09-06T14:12:22Z</dcterms:modified>
</cp:coreProperties>
</file>