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98" r:id="rId2"/>
    <p:sldId id="592" r:id="rId3"/>
    <p:sldId id="599" r:id="rId4"/>
    <p:sldId id="60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6C792D-90E1-44F2-9801-0EE3A763EB31}" v="2" dt="2022-09-06T14:08:23.0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6" d="100"/>
          <a:sy n="46" d="100"/>
        </p:scale>
        <p:origin x="22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8C8-4AEE-418A-ABD8-603F4B881514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98CA-72F5-418A-8F65-A4B9E08404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7878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8C8-4AEE-418A-ABD8-603F4B881514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98CA-72F5-418A-8F65-A4B9E08404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4196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8C8-4AEE-418A-ABD8-603F4B881514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98CA-72F5-418A-8F65-A4B9E08404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2408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8C8-4AEE-418A-ABD8-603F4B881514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98CA-72F5-418A-8F65-A4B9E08404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2594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8C8-4AEE-418A-ABD8-603F4B881514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98CA-72F5-418A-8F65-A4B9E08404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4627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8C8-4AEE-418A-ABD8-603F4B881514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98CA-72F5-418A-8F65-A4B9E08404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9173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8C8-4AEE-418A-ABD8-603F4B881514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98CA-72F5-418A-8F65-A4B9E08404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9859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8C8-4AEE-418A-ABD8-603F4B881514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98CA-72F5-418A-8F65-A4B9E08404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3050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8C8-4AEE-418A-ABD8-603F4B881514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98CA-72F5-418A-8F65-A4B9E08404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8335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8C8-4AEE-418A-ABD8-603F4B881514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98CA-72F5-418A-8F65-A4B9E08404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4369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18C8-4AEE-418A-ABD8-603F4B881514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98CA-72F5-418A-8F65-A4B9E08404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394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218C8-4AEE-418A-ABD8-603F4B881514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498CA-72F5-418A-8F65-A4B9E08404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4242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jp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kstSylinder 48">
            <a:extLst>
              <a:ext uri="{FF2B5EF4-FFF2-40B4-BE49-F238E27FC236}">
                <a16:creationId xmlns:a16="http://schemas.microsoft.com/office/drawing/2014/main" id="{1B0708AC-CE4D-2D13-F51B-98F695EB8ED8}"/>
              </a:ext>
            </a:extLst>
          </p:cNvPr>
          <p:cNvSpPr txBox="1"/>
          <p:nvPr/>
        </p:nvSpPr>
        <p:spPr>
          <a:xfrm>
            <a:off x="382711" y="3421711"/>
            <a:ext cx="56324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Puslespel</a:t>
            </a:r>
            <a:endParaRPr lang="nb-NO" sz="1100" b="1" dirty="0"/>
          </a:p>
          <a:p>
            <a:r>
              <a:rPr lang="nb-NO" sz="1100" dirty="0"/>
              <a:t>Set </a:t>
            </a:r>
            <a:r>
              <a:rPr lang="nb-NO" sz="1100" dirty="0" err="1"/>
              <a:t>saman</a:t>
            </a:r>
            <a:r>
              <a:rPr lang="nb-NO" sz="1100" dirty="0"/>
              <a:t> </a:t>
            </a:r>
            <a:r>
              <a:rPr lang="nb-NO" sz="1100" dirty="0" err="1"/>
              <a:t>kodebitane</a:t>
            </a:r>
            <a:r>
              <a:rPr lang="nb-NO" sz="1100" dirty="0"/>
              <a:t> til </a:t>
            </a:r>
            <a:r>
              <a:rPr lang="nb-NO" sz="1100" dirty="0" err="1"/>
              <a:t>eit</a:t>
            </a:r>
            <a:r>
              <a:rPr lang="nb-NO" sz="1100" dirty="0"/>
              <a:t> ferdig program.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314EED7-DB3B-98BC-7093-63915A78A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4" y="201406"/>
            <a:ext cx="6012440" cy="1094509"/>
          </a:xfrm>
        </p:spPr>
        <p:txBody>
          <a:bodyPr>
            <a:noAutofit/>
          </a:bodyPr>
          <a:lstStyle/>
          <a:p>
            <a:r>
              <a:rPr lang="nb-NO" dirty="0"/>
              <a:t>Opplegg 13 – Modellering med luftmotstand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290E02-9B1D-6762-7AEA-3FFAD4A4F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1986" y="7870305"/>
            <a:ext cx="2504531" cy="1803263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156E2DC0-E7F5-EF3A-DD4C-477D788F9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670" y="7884813"/>
            <a:ext cx="2504531" cy="1769945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4FF753F8-B99C-B134-756D-20A7A7C3623C}"/>
              </a:ext>
            </a:extLst>
          </p:cNvPr>
          <p:cNvSpPr txBox="1"/>
          <p:nvPr/>
        </p:nvSpPr>
        <p:spPr>
          <a:xfrm>
            <a:off x="374075" y="1308615"/>
            <a:ext cx="25205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Utleiing av uttrykk</a:t>
            </a:r>
          </a:p>
          <a:p>
            <a:r>
              <a:rPr lang="nb-NO" sz="1100" dirty="0"/>
              <a:t>Dersom du slepp </a:t>
            </a:r>
            <a:r>
              <a:rPr lang="nb-NO" sz="1100" dirty="0" err="1"/>
              <a:t>eit</a:t>
            </a:r>
            <a:r>
              <a:rPr lang="nb-NO" sz="1100" dirty="0"/>
              <a:t> objekt, t.d. </a:t>
            </a:r>
            <a:r>
              <a:rPr lang="nb-NO" sz="1100" dirty="0" err="1"/>
              <a:t>ein</a:t>
            </a:r>
            <a:r>
              <a:rPr lang="nb-NO" sz="1100" dirty="0"/>
              <a:t> ball, vil det bli </a:t>
            </a:r>
            <a:r>
              <a:rPr lang="nb-NO" sz="1100" dirty="0" err="1"/>
              <a:t>påverka</a:t>
            </a:r>
            <a:r>
              <a:rPr lang="nb-NO" sz="1100" dirty="0"/>
              <a:t> av tyngdekrafta G og luftmotstanden L.  I </a:t>
            </a:r>
            <a:r>
              <a:rPr lang="nb-NO" sz="1100" dirty="0" err="1"/>
              <a:t>eit</a:t>
            </a:r>
            <a:r>
              <a:rPr lang="nb-NO" sz="1100" dirty="0"/>
              <a:t> slikt høve vil vi få </a:t>
            </a:r>
            <a:r>
              <a:rPr lang="nb-NO" sz="1100" dirty="0" err="1"/>
              <a:t>følgande</a:t>
            </a:r>
            <a:r>
              <a:rPr lang="nb-NO" sz="1100" dirty="0"/>
              <a:t> uttrykk for akselerasjonen (positiv retning er nedover):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3F51557-8135-AC1D-499D-9EAAEF15A5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8868" y="1305323"/>
            <a:ext cx="1171739" cy="1114581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5AD11128-40E7-05CC-98AF-054CC18009F8}"/>
              </a:ext>
            </a:extLst>
          </p:cNvPr>
          <p:cNvSpPr txBox="1"/>
          <p:nvPr/>
        </p:nvSpPr>
        <p:spPr>
          <a:xfrm>
            <a:off x="374074" y="2618352"/>
            <a:ext cx="56324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Programmering</a:t>
            </a:r>
          </a:p>
          <a:p>
            <a:endParaRPr lang="nb-NO" sz="400" b="1" dirty="0"/>
          </a:p>
          <a:p>
            <a:r>
              <a:rPr lang="nb-NO" sz="1100" dirty="0"/>
              <a:t>Vi </a:t>
            </a:r>
            <a:r>
              <a:rPr lang="nb-NO" sz="1100" dirty="0" err="1"/>
              <a:t>startar</a:t>
            </a:r>
            <a:r>
              <a:rPr lang="nb-NO" sz="1100" dirty="0"/>
              <a:t> med å definere </a:t>
            </a:r>
            <a:r>
              <a:rPr lang="nb-NO" sz="1100" dirty="0" err="1"/>
              <a:t>grunnleggande</a:t>
            </a:r>
            <a:r>
              <a:rPr lang="nb-NO" sz="1100" dirty="0"/>
              <a:t> </a:t>
            </a:r>
            <a:r>
              <a:rPr lang="nb-NO" sz="1100" dirty="0" err="1"/>
              <a:t>storleikar</a:t>
            </a:r>
            <a:r>
              <a:rPr lang="nb-NO" sz="1100" dirty="0"/>
              <a:t> og </a:t>
            </a:r>
            <a:r>
              <a:rPr lang="nb-NO" sz="1100" dirty="0" err="1"/>
              <a:t>initialbetingelsar</a:t>
            </a:r>
            <a:r>
              <a:rPr lang="nb-NO" sz="1100" dirty="0"/>
              <a:t>. Deretter deler vi tida opp i små tidsintervall, </a:t>
            </a:r>
            <a:r>
              <a:rPr lang="nb-NO" sz="1100" dirty="0" err="1"/>
              <a:t>opprettar</a:t>
            </a:r>
            <a:r>
              <a:rPr lang="nb-NO" sz="1100" dirty="0"/>
              <a:t> matriser og </a:t>
            </a:r>
            <a:r>
              <a:rPr lang="nb-NO" sz="1100" dirty="0" err="1"/>
              <a:t>set</a:t>
            </a:r>
            <a:r>
              <a:rPr lang="nb-NO" sz="1100" dirty="0"/>
              <a:t> </a:t>
            </a:r>
            <a:r>
              <a:rPr lang="nb-NO" sz="1100" dirty="0" err="1"/>
              <a:t>initialbetingelsane</a:t>
            </a:r>
            <a:r>
              <a:rPr lang="nb-NO" sz="1100" dirty="0"/>
              <a:t> inn på første plass i matrisene. Til sist bruker vi ei for-</a:t>
            </a:r>
            <a:r>
              <a:rPr lang="nb-NO" sz="1100" dirty="0" err="1"/>
              <a:t>lykkje</a:t>
            </a:r>
            <a:r>
              <a:rPr lang="nb-NO" sz="1100" dirty="0"/>
              <a:t> med </a:t>
            </a:r>
            <a:r>
              <a:rPr lang="nb-NO" sz="1100" dirty="0" err="1"/>
              <a:t>Eulers</a:t>
            </a:r>
            <a:r>
              <a:rPr lang="nb-NO" sz="1100" dirty="0"/>
              <a:t> metode og </a:t>
            </a:r>
            <a:r>
              <a:rPr lang="nb-NO" sz="1100" dirty="0" err="1"/>
              <a:t>plottar</a:t>
            </a:r>
            <a:r>
              <a:rPr lang="nb-NO" sz="1100" dirty="0"/>
              <a:t> </a:t>
            </a:r>
            <a:r>
              <a:rPr lang="nb-NO" sz="1100" dirty="0" err="1"/>
              <a:t>grafane</a:t>
            </a:r>
            <a:r>
              <a:rPr lang="nb-NO" sz="1100" dirty="0"/>
              <a:t>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9446D104-0130-A359-C44C-0B3A6098601C}"/>
              </a:ext>
            </a:extLst>
          </p:cNvPr>
          <p:cNvSpPr txBox="1"/>
          <p:nvPr/>
        </p:nvSpPr>
        <p:spPr>
          <a:xfrm>
            <a:off x="404560" y="2253287"/>
            <a:ext cx="5917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__________________________________________________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E5D9C83B-70B0-3A5D-7FB2-11F5412792D9}"/>
              </a:ext>
            </a:extLst>
          </p:cNvPr>
          <p:cNvSpPr txBox="1"/>
          <p:nvPr/>
        </p:nvSpPr>
        <p:spPr>
          <a:xfrm>
            <a:off x="4494848" y="1319696"/>
            <a:ext cx="14204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Newtons 2. lov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B7DD6547-CB39-4A9D-CFAF-35577F25EB4F}"/>
                  </a:ext>
                </a:extLst>
              </p:cNvPr>
              <p:cNvSpPr txBox="1"/>
              <p:nvPr/>
            </p:nvSpPr>
            <p:spPr>
              <a:xfrm>
                <a:off x="4501881" y="1863049"/>
                <a:ext cx="14204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100" dirty="0"/>
                  <a:t>Set </a:t>
                </a:r>
                <a14:m>
                  <m:oMath xmlns:m="http://schemas.openxmlformats.org/officeDocument/2006/math"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𝑘</m:t>
                    </m:r>
                    <m:sSup>
                      <m:sSupPr>
                        <m:ctrlPr>
                          <a:rPr lang="nb-NO" sz="11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nb-NO" sz="1100" dirty="0"/>
              </a:p>
            </p:txBody>
          </p:sp>
        </mc:Choice>
        <mc:Fallback xmlns=""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B7DD6547-CB39-4A9D-CFAF-35577F25EB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1881" y="1863049"/>
                <a:ext cx="1420478" cy="261610"/>
              </a:xfrm>
              <a:prstGeom prst="rect">
                <a:avLst/>
              </a:prstGeom>
              <a:blipFill>
                <a:blip r:embed="rId5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kstSylinder 21">
            <a:extLst>
              <a:ext uri="{FF2B5EF4-FFF2-40B4-BE49-F238E27FC236}">
                <a16:creationId xmlns:a16="http://schemas.microsoft.com/office/drawing/2014/main" id="{3E764350-64A6-27BB-71C6-D4D793F45D26}"/>
              </a:ext>
            </a:extLst>
          </p:cNvPr>
          <p:cNvSpPr txBox="1"/>
          <p:nvPr/>
        </p:nvSpPr>
        <p:spPr>
          <a:xfrm>
            <a:off x="4494848" y="2132983"/>
            <a:ext cx="11717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Deler på m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C0D14116-981A-D67B-2777-11F3383F9A30}"/>
              </a:ext>
            </a:extLst>
          </p:cNvPr>
          <p:cNvSpPr txBox="1"/>
          <p:nvPr/>
        </p:nvSpPr>
        <p:spPr>
          <a:xfrm>
            <a:off x="5117566" y="3697897"/>
            <a:ext cx="1268948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Opprettar</a:t>
            </a:r>
            <a:r>
              <a:rPr lang="nb-NO" sz="1100" dirty="0"/>
              <a:t> matriser</a:t>
            </a:r>
          </a:p>
        </p:txBody>
      </p:sp>
      <p:cxnSp>
        <p:nvCxnSpPr>
          <p:cNvPr id="27" name="Rett pilkobling 26">
            <a:extLst>
              <a:ext uri="{FF2B5EF4-FFF2-40B4-BE49-F238E27FC236}">
                <a16:creationId xmlns:a16="http://schemas.microsoft.com/office/drawing/2014/main" id="{9EA4C5C3-3D8E-B254-76A7-4DF3F02F552C}"/>
              </a:ext>
            </a:extLst>
          </p:cNvPr>
          <p:cNvCxnSpPr>
            <a:cxnSpLocks/>
          </p:cNvCxnSpPr>
          <p:nvPr/>
        </p:nvCxnSpPr>
        <p:spPr>
          <a:xfrm>
            <a:off x="4701801" y="3833735"/>
            <a:ext cx="315441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908C2A83-9774-EE82-F20A-8DB6AA6B7123}"/>
              </a:ext>
            </a:extLst>
          </p:cNvPr>
          <p:cNvSpPr txBox="1"/>
          <p:nvPr/>
        </p:nvSpPr>
        <p:spPr>
          <a:xfrm>
            <a:off x="5117566" y="4245614"/>
            <a:ext cx="1268948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Deler tida opp i små tidsintervall.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3C4815E7-D2D8-0EB7-A0DB-E27A83905546}"/>
              </a:ext>
            </a:extLst>
          </p:cNvPr>
          <p:cNvSpPr txBox="1"/>
          <p:nvPr/>
        </p:nvSpPr>
        <p:spPr>
          <a:xfrm>
            <a:off x="4828446" y="4957132"/>
            <a:ext cx="1558068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Set </a:t>
            </a:r>
            <a:r>
              <a:rPr lang="nb-NO" sz="1100" dirty="0" err="1"/>
              <a:t>initialbetingelsar</a:t>
            </a:r>
            <a:r>
              <a:rPr lang="nb-NO" sz="1100" dirty="0"/>
              <a:t>.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57F06E56-BABD-D66A-8798-D142D7FFAA25}"/>
              </a:ext>
            </a:extLst>
          </p:cNvPr>
          <p:cNvSpPr txBox="1"/>
          <p:nvPr/>
        </p:nvSpPr>
        <p:spPr>
          <a:xfrm>
            <a:off x="2704780" y="6664209"/>
            <a:ext cx="3672374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For-</a:t>
            </a:r>
            <a:r>
              <a:rPr lang="nb-NO" sz="1100" dirty="0" err="1"/>
              <a:t>lykkje</a:t>
            </a:r>
            <a:r>
              <a:rPr lang="nb-NO" sz="1100" dirty="0"/>
              <a:t> med </a:t>
            </a:r>
            <a:r>
              <a:rPr lang="nb-NO" sz="1100" dirty="0" err="1"/>
              <a:t>Eulers</a:t>
            </a:r>
            <a:r>
              <a:rPr lang="nb-NO" sz="1100" dirty="0"/>
              <a:t> metode. Her </a:t>
            </a:r>
            <a:r>
              <a:rPr lang="nb-NO" sz="1100" dirty="0" err="1"/>
              <a:t>bereknast</a:t>
            </a:r>
            <a:r>
              <a:rPr lang="nb-NO" sz="1100" dirty="0"/>
              <a:t> først akselerasjonen som har indeks </a:t>
            </a:r>
            <a:r>
              <a:rPr lang="nb-NO" sz="1100" i="1" dirty="0"/>
              <a:t>i</a:t>
            </a:r>
            <a:r>
              <a:rPr lang="nb-NO" sz="1100" dirty="0"/>
              <a:t>. Deretter </a:t>
            </a:r>
            <a:r>
              <a:rPr lang="nb-NO" sz="1100" dirty="0" err="1"/>
              <a:t>bereknast</a:t>
            </a:r>
            <a:r>
              <a:rPr lang="nb-NO" sz="1100" dirty="0"/>
              <a:t> </a:t>
            </a:r>
            <a:r>
              <a:rPr lang="nb-NO" sz="1100" dirty="0" err="1"/>
              <a:t>dei</a:t>
            </a:r>
            <a:r>
              <a:rPr lang="nb-NO" sz="1100" dirty="0"/>
              <a:t> øvrige </a:t>
            </a:r>
            <a:r>
              <a:rPr lang="nb-NO" sz="1100" dirty="0" err="1"/>
              <a:t>storleikane</a:t>
            </a:r>
            <a:r>
              <a:rPr lang="nb-NO" sz="1100" dirty="0"/>
              <a:t> som ligg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tidssteg</a:t>
            </a:r>
            <a:r>
              <a:rPr lang="nb-NO" sz="1100" dirty="0"/>
              <a:t> framfor, og har indeksen </a:t>
            </a:r>
            <a:r>
              <a:rPr lang="nb-NO" sz="1100" i="1" dirty="0"/>
              <a:t>i+1.</a:t>
            </a:r>
            <a:r>
              <a:rPr lang="nb-NO" sz="1100" dirty="0"/>
              <a:t> Uttrykka her er </a:t>
            </a:r>
            <a:r>
              <a:rPr lang="nb-NO" sz="1100" dirty="0" err="1"/>
              <a:t>bevegelsesformlane</a:t>
            </a:r>
            <a:r>
              <a:rPr lang="nb-NO" sz="1100" dirty="0"/>
              <a:t> </a:t>
            </a:r>
            <a:r>
              <a:rPr lang="nb-NO" sz="1100" dirty="0" err="1"/>
              <a:t>frå</a:t>
            </a:r>
            <a:r>
              <a:rPr lang="nb-NO" sz="1100" dirty="0"/>
              <a:t> fysikken og er baserte på </a:t>
            </a:r>
            <a:r>
              <a:rPr lang="nb-NO" sz="1100" dirty="0" err="1"/>
              <a:t>verdiane</a:t>
            </a:r>
            <a:r>
              <a:rPr lang="nb-NO" sz="1100" dirty="0"/>
              <a:t> til </a:t>
            </a:r>
            <a:r>
              <a:rPr lang="nb-NO" sz="1100" i="1" dirty="0"/>
              <a:t>s</a:t>
            </a:r>
            <a:r>
              <a:rPr lang="nb-NO" sz="1100" dirty="0"/>
              <a:t>, </a:t>
            </a:r>
            <a:r>
              <a:rPr lang="nb-NO" sz="1100" i="1" dirty="0"/>
              <a:t>v</a:t>
            </a:r>
            <a:r>
              <a:rPr lang="nb-NO" sz="1100" dirty="0"/>
              <a:t>, og </a:t>
            </a:r>
            <a:r>
              <a:rPr lang="nb-NO" sz="1100" i="1" dirty="0"/>
              <a:t>t </a:t>
            </a:r>
            <a:r>
              <a:rPr lang="nb-NO" sz="1100" dirty="0"/>
              <a:t>for indeksen </a:t>
            </a:r>
            <a:r>
              <a:rPr lang="nb-NO" sz="1100" i="1" dirty="0"/>
              <a:t>i</a:t>
            </a:r>
            <a:r>
              <a:rPr lang="nb-NO" sz="1100" dirty="0"/>
              <a:t>. I aller siste line fyller vi ut siste plass i akselerasjons-matrisen.</a:t>
            </a:r>
          </a:p>
        </p:txBody>
      </p:sp>
      <p:cxnSp>
        <p:nvCxnSpPr>
          <p:cNvPr id="33" name="Rett pilkobling 32">
            <a:extLst>
              <a:ext uri="{FF2B5EF4-FFF2-40B4-BE49-F238E27FC236}">
                <a16:creationId xmlns:a16="http://schemas.microsoft.com/office/drawing/2014/main" id="{BB0D9A93-9C8C-87A8-4AF8-7FDC013B5F43}"/>
              </a:ext>
            </a:extLst>
          </p:cNvPr>
          <p:cNvCxnSpPr>
            <a:cxnSpLocks/>
          </p:cNvCxnSpPr>
          <p:nvPr/>
        </p:nvCxnSpPr>
        <p:spPr>
          <a:xfrm>
            <a:off x="4828772" y="6333097"/>
            <a:ext cx="0" cy="250328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Bilde 11">
            <a:extLst>
              <a:ext uri="{FF2B5EF4-FFF2-40B4-BE49-F238E27FC236}">
                <a16:creationId xmlns:a16="http://schemas.microsoft.com/office/drawing/2014/main" id="{76C0DB6E-8D5C-69A6-FB2A-4FE21728C9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658" y="4625147"/>
            <a:ext cx="1227116" cy="760466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FF55E810-0E64-E0B5-2B63-D1C9E0B837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458" y="4894816"/>
            <a:ext cx="521559" cy="469403"/>
          </a:xfrm>
          <a:prstGeom prst="rect">
            <a:avLst/>
          </a:prstGeom>
        </p:spPr>
      </p:pic>
      <p:pic>
        <p:nvPicPr>
          <p:cNvPr id="35" name="Bilde 34">
            <a:extLst>
              <a:ext uri="{FF2B5EF4-FFF2-40B4-BE49-F238E27FC236}">
                <a16:creationId xmlns:a16="http://schemas.microsoft.com/office/drawing/2014/main" id="{132733F0-17A7-4DEB-0305-143014A76B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3498" y="4277682"/>
            <a:ext cx="704948" cy="455637"/>
          </a:xfrm>
          <a:prstGeom prst="rect">
            <a:avLst/>
          </a:prstGeom>
        </p:spPr>
      </p:pic>
      <p:pic>
        <p:nvPicPr>
          <p:cNvPr id="37" name="Bilde 36">
            <a:extLst>
              <a:ext uri="{FF2B5EF4-FFF2-40B4-BE49-F238E27FC236}">
                <a16:creationId xmlns:a16="http://schemas.microsoft.com/office/drawing/2014/main" id="{6E8736A0-5E15-D9DA-2B29-20977EE43E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82114" y="3516862"/>
            <a:ext cx="781159" cy="550923"/>
          </a:xfrm>
          <a:prstGeom prst="rect">
            <a:avLst/>
          </a:prstGeom>
        </p:spPr>
      </p:pic>
      <p:pic>
        <p:nvPicPr>
          <p:cNvPr id="39" name="Bilde 38">
            <a:extLst>
              <a:ext uri="{FF2B5EF4-FFF2-40B4-BE49-F238E27FC236}">
                <a16:creationId xmlns:a16="http://schemas.microsoft.com/office/drawing/2014/main" id="{909EFB50-4357-07BF-023E-15271DE32C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4560" y="3988615"/>
            <a:ext cx="622491" cy="406694"/>
          </a:xfrm>
          <a:prstGeom prst="rect">
            <a:avLst/>
          </a:prstGeom>
        </p:spPr>
      </p:pic>
      <p:pic>
        <p:nvPicPr>
          <p:cNvPr id="41" name="Bilde 40">
            <a:extLst>
              <a:ext uri="{FF2B5EF4-FFF2-40B4-BE49-F238E27FC236}">
                <a16:creationId xmlns:a16="http://schemas.microsoft.com/office/drawing/2014/main" id="{883454A9-D00F-BB9D-3AB5-BF7C0BF924F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72906" y="5485756"/>
            <a:ext cx="2200025" cy="911439"/>
          </a:xfrm>
          <a:prstGeom prst="rect">
            <a:avLst/>
          </a:prstGeom>
        </p:spPr>
      </p:pic>
      <p:pic>
        <p:nvPicPr>
          <p:cNvPr id="43" name="Bilde 42">
            <a:extLst>
              <a:ext uri="{FF2B5EF4-FFF2-40B4-BE49-F238E27FC236}">
                <a16:creationId xmlns:a16="http://schemas.microsoft.com/office/drawing/2014/main" id="{FC2ADB57-0E19-0A63-CD63-AF0FDFBC918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537" y="5819348"/>
            <a:ext cx="1693860" cy="1545853"/>
          </a:xfrm>
          <a:prstGeom prst="rect">
            <a:avLst/>
          </a:prstGeom>
        </p:spPr>
      </p:pic>
      <p:sp>
        <p:nvSpPr>
          <p:cNvPr id="44" name="TekstSylinder 43">
            <a:extLst>
              <a:ext uri="{FF2B5EF4-FFF2-40B4-BE49-F238E27FC236}">
                <a16:creationId xmlns:a16="http://schemas.microsoft.com/office/drawing/2014/main" id="{F9D71E55-EFD4-4307-A78C-33DABB14D0CC}"/>
              </a:ext>
            </a:extLst>
          </p:cNvPr>
          <p:cNvSpPr txBox="1"/>
          <p:nvPr/>
        </p:nvSpPr>
        <p:spPr>
          <a:xfrm>
            <a:off x="1464683" y="3912725"/>
            <a:ext cx="1227116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Set </a:t>
            </a:r>
            <a:r>
              <a:rPr lang="nb-NO" sz="1100" dirty="0" err="1"/>
              <a:t>initialbetingelsar</a:t>
            </a:r>
            <a:r>
              <a:rPr lang="nb-NO" sz="1100" dirty="0"/>
              <a:t> inn i matrisene</a:t>
            </a:r>
          </a:p>
        </p:txBody>
      </p:sp>
      <p:sp>
        <p:nvSpPr>
          <p:cNvPr id="53" name="TekstSylinder 52">
            <a:extLst>
              <a:ext uri="{FF2B5EF4-FFF2-40B4-BE49-F238E27FC236}">
                <a16:creationId xmlns:a16="http://schemas.microsoft.com/office/drawing/2014/main" id="{7557EA76-7EBA-8092-D006-C52A7888B39F}"/>
              </a:ext>
            </a:extLst>
          </p:cNvPr>
          <p:cNvSpPr txBox="1"/>
          <p:nvPr/>
        </p:nvSpPr>
        <p:spPr>
          <a:xfrm>
            <a:off x="1610967" y="4831364"/>
            <a:ext cx="1093813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Definerer </a:t>
            </a:r>
            <a:r>
              <a:rPr lang="nb-NO" sz="1100" dirty="0" err="1"/>
              <a:t>grunnleggande</a:t>
            </a:r>
            <a:r>
              <a:rPr lang="nb-NO" sz="1100" dirty="0"/>
              <a:t> </a:t>
            </a:r>
            <a:r>
              <a:rPr lang="nb-NO" sz="1100" dirty="0" err="1"/>
              <a:t>variablar</a:t>
            </a:r>
            <a:r>
              <a:rPr lang="nb-NO" sz="1100" dirty="0"/>
              <a:t>.</a:t>
            </a:r>
          </a:p>
        </p:txBody>
      </p:sp>
      <p:cxnSp>
        <p:nvCxnSpPr>
          <p:cNvPr id="54" name="Rett pilkobling 53">
            <a:extLst>
              <a:ext uri="{FF2B5EF4-FFF2-40B4-BE49-F238E27FC236}">
                <a16:creationId xmlns:a16="http://schemas.microsoft.com/office/drawing/2014/main" id="{A51BF27B-E96B-4249-41E0-E0C3FEAC1C7B}"/>
              </a:ext>
            </a:extLst>
          </p:cNvPr>
          <p:cNvCxnSpPr>
            <a:cxnSpLocks/>
          </p:cNvCxnSpPr>
          <p:nvPr/>
        </p:nvCxnSpPr>
        <p:spPr>
          <a:xfrm>
            <a:off x="1120484" y="5070474"/>
            <a:ext cx="367849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kstSylinder 55">
            <a:extLst>
              <a:ext uri="{FF2B5EF4-FFF2-40B4-BE49-F238E27FC236}">
                <a16:creationId xmlns:a16="http://schemas.microsoft.com/office/drawing/2014/main" id="{C8C2BDBD-8E55-C1CB-586C-437331EB04F5}"/>
              </a:ext>
            </a:extLst>
          </p:cNvPr>
          <p:cNvSpPr txBox="1"/>
          <p:nvPr/>
        </p:nvSpPr>
        <p:spPr>
          <a:xfrm>
            <a:off x="2169388" y="5965980"/>
            <a:ext cx="1093813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Plottar</a:t>
            </a:r>
            <a:r>
              <a:rPr lang="nb-NO" sz="1100" dirty="0"/>
              <a:t> </a:t>
            </a:r>
            <a:r>
              <a:rPr lang="nb-NO" sz="1100" dirty="0" err="1"/>
              <a:t>grafane</a:t>
            </a:r>
            <a:r>
              <a:rPr lang="nb-NO" sz="1100" dirty="0"/>
              <a:t>.</a:t>
            </a:r>
          </a:p>
        </p:txBody>
      </p:sp>
      <p:cxnSp>
        <p:nvCxnSpPr>
          <p:cNvPr id="57" name="Rett pilkobling 56">
            <a:extLst>
              <a:ext uri="{FF2B5EF4-FFF2-40B4-BE49-F238E27FC236}">
                <a16:creationId xmlns:a16="http://schemas.microsoft.com/office/drawing/2014/main" id="{0909A369-042D-D526-F918-6FD5AC6603D7}"/>
              </a:ext>
            </a:extLst>
          </p:cNvPr>
          <p:cNvCxnSpPr>
            <a:cxnSpLocks/>
          </p:cNvCxnSpPr>
          <p:nvPr/>
        </p:nvCxnSpPr>
        <p:spPr>
          <a:xfrm flipV="1">
            <a:off x="1644734" y="6170112"/>
            <a:ext cx="380720" cy="371809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0E7898F6-F608-3D4F-EF57-EFC6D44BCDC2}"/>
              </a:ext>
            </a:extLst>
          </p:cNvPr>
          <p:cNvSpPr txBox="1"/>
          <p:nvPr/>
        </p:nvSpPr>
        <p:spPr>
          <a:xfrm>
            <a:off x="5824660" y="117154"/>
            <a:ext cx="898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Av: Ellen E. &amp; Geir Magne Flø</a:t>
            </a:r>
          </a:p>
        </p:txBody>
      </p:sp>
      <p:cxnSp>
        <p:nvCxnSpPr>
          <p:cNvPr id="46" name="Rett pilkobling 45">
            <a:extLst>
              <a:ext uri="{FF2B5EF4-FFF2-40B4-BE49-F238E27FC236}">
                <a16:creationId xmlns:a16="http://schemas.microsoft.com/office/drawing/2014/main" id="{963C0996-977A-6F34-36E7-FCBB2C692239}"/>
              </a:ext>
            </a:extLst>
          </p:cNvPr>
          <p:cNvCxnSpPr>
            <a:cxnSpLocks/>
          </p:cNvCxnSpPr>
          <p:nvPr/>
        </p:nvCxnSpPr>
        <p:spPr>
          <a:xfrm>
            <a:off x="4828446" y="4448223"/>
            <a:ext cx="241246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ett pilkobling 46">
            <a:extLst>
              <a:ext uri="{FF2B5EF4-FFF2-40B4-BE49-F238E27FC236}">
                <a16:creationId xmlns:a16="http://schemas.microsoft.com/office/drawing/2014/main" id="{7430E92A-7A66-59F9-99AC-40041DAAF356}"/>
              </a:ext>
            </a:extLst>
          </p:cNvPr>
          <p:cNvCxnSpPr>
            <a:cxnSpLocks/>
          </p:cNvCxnSpPr>
          <p:nvPr/>
        </p:nvCxnSpPr>
        <p:spPr>
          <a:xfrm>
            <a:off x="4502676" y="5106465"/>
            <a:ext cx="241246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ett pilkobling 47">
            <a:extLst>
              <a:ext uri="{FF2B5EF4-FFF2-40B4-BE49-F238E27FC236}">
                <a16:creationId xmlns:a16="http://schemas.microsoft.com/office/drawing/2014/main" id="{C9C345B6-6BA7-D491-46C2-FC5941857094}"/>
              </a:ext>
            </a:extLst>
          </p:cNvPr>
          <p:cNvCxnSpPr>
            <a:cxnSpLocks/>
          </p:cNvCxnSpPr>
          <p:nvPr/>
        </p:nvCxnSpPr>
        <p:spPr>
          <a:xfrm>
            <a:off x="1126687" y="4191962"/>
            <a:ext cx="241246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3388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FFCF92-8D56-4568-AB37-B1A221063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22" y="288125"/>
            <a:ext cx="5915025" cy="782780"/>
          </a:xfrm>
        </p:spPr>
        <p:txBody>
          <a:bodyPr>
            <a:normAutofit fontScale="90000"/>
          </a:bodyPr>
          <a:lstStyle/>
          <a:p>
            <a:r>
              <a:rPr lang="nb-NO" dirty="0"/>
              <a:t>Redd det </a:t>
            </a:r>
            <a:r>
              <a:rPr lang="nb-NO" dirty="0" err="1"/>
              <a:t>fallande</a:t>
            </a:r>
            <a:r>
              <a:rPr lang="nb-NO" dirty="0"/>
              <a:t> egget!</a:t>
            </a:r>
            <a:br>
              <a:rPr lang="nb-NO" dirty="0"/>
            </a:br>
            <a:r>
              <a:rPr lang="nb-NO" sz="1800" dirty="0"/>
              <a:t>- mål tid og akselerasjon med micro:bit og lagre til fil</a:t>
            </a:r>
            <a:endParaRPr lang="nb-NO" dirty="0"/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98CAB480-F830-485A-87BD-645F07E11710}"/>
              </a:ext>
            </a:extLst>
          </p:cNvPr>
          <p:cNvSpPr txBox="1"/>
          <p:nvPr/>
        </p:nvSpPr>
        <p:spPr>
          <a:xfrm>
            <a:off x="355109" y="4903318"/>
            <a:ext cx="6549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_____________________________________________________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91876C61-7EFC-4561-AA1D-DEAF61BCAC82}"/>
              </a:ext>
            </a:extLst>
          </p:cNvPr>
          <p:cNvSpPr/>
          <p:nvPr/>
        </p:nvSpPr>
        <p:spPr>
          <a:xfrm>
            <a:off x="480722" y="2185090"/>
            <a:ext cx="380582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sz="1100" b="1" dirty="0">
                <a:solidFill>
                  <a:prstClr val="black"/>
                </a:solidFill>
              </a:rPr>
              <a:t>Fase 1: </a:t>
            </a:r>
            <a:r>
              <a:rPr lang="nb-NO" sz="1100" dirty="0">
                <a:solidFill>
                  <a:prstClr val="black"/>
                </a:solidFill>
              </a:rPr>
              <a:t>Korleis redde egget? Søk gjerne på «egg drop challenge» for tips.</a:t>
            </a:r>
          </a:p>
          <a:p>
            <a:pPr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 lvl="0">
              <a:defRPr/>
            </a:pPr>
            <a:r>
              <a:rPr lang="nb-NO" sz="1100" b="1" dirty="0">
                <a:solidFill>
                  <a:prstClr val="black"/>
                </a:solidFill>
              </a:rPr>
              <a:t>Fase 2: </a:t>
            </a:r>
            <a:r>
              <a:rPr lang="nb-NO" sz="1100" dirty="0">
                <a:solidFill>
                  <a:prstClr val="black"/>
                </a:solidFill>
              </a:rPr>
              <a:t>Det er viktig at de er </a:t>
            </a:r>
            <a:r>
              <a:rPr lang="nb-NO" sz="1100" dirty="0" err="1">
                <a:solidFill>
                  <a:prstClr val="black"/>
                </a:solidFill>
              </a:rPr>
              <a:t>opne</a:t>
            </a:r>
            <a:r>
              <a:rPr lang="nb-NO" sz="1100" dirty="0">
                <a:solidFill>
                  <a:prstClr val="black"/>
                </a:solidFill>
              </a:rPr>
              <a:t> for alle slags </a:t>
            </a:r>
            <a:r>
              <a:rPr lang="nb-NO" sz="1100" dirty="0" err="1">
                <a:solidFill>
                  <a:prstClr val="black"/>
                </a:solidFill>
              </a:rPr>
              <a:t>idear</a:t>
            </a:r>
            <a:r>
              <a:rPr lang="nb-NO" sz="1100" dirty="0">
                <a:solidFill>
                  <a:prstClr val="black"/>
                </a:solidFill>
              </a:rPr>
              <a:t> og </a:t>
            </a:r>
            <a:r>
              <a:rPr lang="nb-NO" sz="1100" dirty="0" err="1">
                <a:solidFill>
                  <a:prstClr val="black"/>
                </a:solidFill>
              </a:rPr>
              <a:t>ikkje</a:t>
            </a:r>
            <a:r>
              <a:rPr lang="nb-NO" sz="1100" dirty="0">
                <a:solidFill>
                  <a:prstClr val="black"/>
                </a:solidFill>
              </a:rPr>
              <a:t> er for kritiske, da kan nyttige framlegg bli kutta ut for </a:t>
            </a:r>
            <a:r>
              <a:rPr lang="nb-NO" sz="1100" dirty="0" err="1">
                <a:solidFill>
                  <a:prstClr val="black"/>
                </a:solidFill>
              </a:rPr>
              <a:t>tidleg</a:t>
            </a:r>
            <a:r>
              <a:rPr lang="nb-NO" sz="1100" dirty="0">
                <a:solidFill>
                  <a:prstClr val="black"/>
                </a:solidFill>
              </a:rPr>
              <a:t>.</a:t>
            </a:r>
          </a:p>
          <a:p>
            <a:pPr lvl="0"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Tenk </a:t>
            </a:r>
            <a:r>
              <a:rPr lang="nb-NO" sz="1100" dirty="0" err="1">
                <a:solidFill>
                  <a:prstClr val="black"/>
                </a:solidFill>
              </a:rPr>
              <a:t>sjølv</a:t>
            </a:r>
            <a:r>
              <a:rPr lang="nb-NO" sz="1100" dirty="0">
                <a:solidFill>
                  <a:prstClr val="black"/>
                </a:solidFill>
              </a:rPr>
              <a:t> først og </a:t>
            </a:r>
            <a:r>
              <a:rPr lang="nb-NO" sz="1100" dirty="0" err="1">
                <a:solidFill>
                  <a:prstClr val="black"/>
                </a:solidFill>
              </a:rPr>
              <a:t>teikn</a:t>
            </a:r>
            <a:r>
              <a:rPr lang="nb-NO" sz="1100" dirty="0">
                <a:solidFill>
                  <a:prstClr val="black"/>
                </a:solidFill>
              </a:rPr>
              <a:t> gjerne skisser </a:t>
            </a:r>
            <a:r>
              <a:rPr lang="nb-NO" sz="1100" dirty="0" err="1">
                <a:solidFill>
                  <a:prstClr val="black"/>
                </a:solidFill>
              </a:rPr>
              <a:t>frå</a:t>
            </a:r>
            <a:r>
              <a:rPr lang="nb-NO" sz="1100" dirty="0">
                <a:solidFill>
                  <a:prstClr val="black"/>
                </a:solidFill>
              </a:rPr>
              <a:t> ulike </a:t>
            </a:r>
            <a:r>
              <a:rPr lang="nb-NO" sz="1100" dirty="0" err="1">
                <a:solidFill>
                  <a:prstClr val="black"/>
                </a:solidFill>
              </a:rPr>
              <a:t>vinklar</a:t>
            </a:r>
            <a:r>
              <a:rPr lang="nb-NO" sz="1100" dirty="0">
                <a:solidFill>
                  <a:prstClr val="black"/>
                </a:solidFill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Forklar ideen din for </a:t>
            </a:r>
            <a:r>
              <a:rPr lang="nb-NO" sz="1100" dirty="0" err="1">
                <a:solidFill>
                  <a:prstClr val="black"/>
                </a:solidFill>
              </a:rPr>
              <a:t>dei</a:t>
            </a:r>
            <a:r>
              <a:rPr lang="nb-NO" sz="1100" dirty="0">
                <a:solidFill>
                  <a:prstClr val="black"/>
                </a:solidFill>
              </a:rPr>
              <a:t> andre på gruppa. Bruk gjerne skissene i forklaringa.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Heile gruppa diskuterer </a:t>
            </a:r>
            <a:r>
              <a:rPr lang="nb-NO" sz="1100" dirty="0" err="1">
                <a:solidFill>
                  <a:prstClr val="black"/>
                </a:solidFill>
              </a:rPr>
              <a:t>dei</a:t>
            </a:r>
            <a:r>
              <a:rPr lang="nb-NO" sz="1100" dirty="0">
                <a:solidFill>
                  <a:prstClr val="black"/>
                </a:solidFill>
              </a:rPr>
              <a:t> ulike </a:t>
            </a:r>
            <a:r>
              <a:rPr lang="nb-NO" sz="1100" dirty="0" err="1">
                <a:solidFill>
                  <a:prstClr val="black"/>
                </a:solidFill>
              </a:rPr>
              <a:t>ideane</a:t>
            </a:r>
            <a:r>
              <a:rPr lang="nb-NO" sz="1100" dirty="0">
                <a:solidFill>
                  <a:prstClr val="black"/>
                </a:solidFill>
              </a:rPr>
              <a:t>, og </a:t>
            </a:r>
            <a:r>
              <a:rPr lang="nb-NO" sz="1100" dirty="0" err="1">
                <a:solidFill>
                  <a:prstClr val="black"/>
                </a:solidFill>
              </a:rPr>
              <a:t>lagar</a:t>
            </a:r>
            <a:r>
              <a:rPr lang="nb-NO" sz="1100" dirty="0">
                <a:solidFill>
                  <a:prstClr val="black"/>
                </a:solidFill>
              </a:rPr>
              <a:t> </a:t>
            </a:r>
            <a:r>
              <a:rPr lang="nb-NO" sz="1100" dirty="0" err="1">
                <a:solidFill>
                  <a:prstClr val="black"/>
                </a:solidFill>
              </a:rPr>
              <a:t>ein</a:t>
            </a:r>
            <a:r>
              <a:rPr lang="nb-NO" sz="1100" dirty="0">
                <a:solidFill>
                  <a:prstClr val="black"/>
                </a:solidFill>
              </a:rPr>
              <a:t> felles plan for bygging.</a:t>
            </a:r>
          </a:p>
          <a:p>
            <a:pPr lvl="0"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nb-NO" sz="1100" b="1" dirty="0">
                <a:solidFill>
                  <a:prstClr val="black"/>
                </a:solidFill>
              </a:rPr>
              <a:t>Fase 3: </a:t>
            </a:r>
            <a:r>
              <a:rPr lang="nb-NO" sz="1100" dirty="0">
                <a:solidFill>
                  <a:prstClr val="black"/>
                </a:solidFill>
              </a:rPr>
              <a:t>Gjennomfør planen </a:t>
            </a:r>
            <a:r>
              <a:rPr lang="nb-NO" sz="1100" dirty="0" err="1">
                <a:solidFill>
                  <a:prstClr val="black"/>
                </a:solidFill>
              </a:rPr>
              <a:t>dykkar</a:t>
            </a:r>
            <a:r>
              <a:rPr lang="nb-NO" sz="1100" dirty="0">
                <a:solidFill>
                  <a:prstClr val="black"/>
                </a:solidFill>
              </a:rPr>
              <a:t> for å lage anti-</a:t>
            </a:r>
            <a:r>
              <a:rPr lang="nb-NO" sz="1100" dirty="0" err="1">
                <a:solidFill>
                  <a:prstClr val="black"/>
                </a:solidFill>
              </a:rPr>
              <a:t>eggknusaren</a:t>
            </a:r>
            <a:r>
              <a:rPr lang="nb-NO" sz="1100" dirty="0">
                <a:solidFill>
                  <a:prstClr val="black"/>
                </a:solidFill>
              </a:rPr>
              <a:t> og lag programmet for å måle akselerasjonen og lagre på micro:biten. Sjå </a:t>
            </a:r>
            <a:r>
              <a:rPr lang="nb-NO" sz="1100" dirty="0"/>
              <a:t>tips på side 3.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E36EB0E9-599F-4063-8D6C-A35F3CCEC847}"/>
              </a:ext>
            </a:extLst>
          </p:cNvPr>
          <p:cNvSpPr txBox="1"/>
          <p:nvPr/>
        </p:nvSpPr>
        <p:spPr>
          <a:xfrm>
            <a:off x="450852" y="1277237"/>
            <a:ext cx="586575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r>
              <a:rPr lang="nb-NO" sz="1100" b="1" dirty="0"/>
              <a:t> </a:t>
            </a:r>
          </a:p>
          <a:p>
            <a:endParaRPr lang="nb-NO" sz="400" b="1" dirty="0"/>
          </a:p>
          <a:p>
            <a:r>
              <a:rPr lang="nb-NO" sz="1100" dirty="0"/>
              <a:t>Lag </a:t>
            </a:r>
            <a:r>
              <a:rPr lang="nb-NO" sz="1100" dirty="0" err="1"/>
              <a:t>noko</a:t>
            </a:r>
            <a:r>
              <a:rPr lang="nb-NO" sz="1100" dirty="0"/>
              <a:t> som forhindrer egget </a:t>
            </a:r>
            <a:r>
              <a:rPr lang="nb-NO" sz="1100" dirty="0" err="1"/>
              <a:t>frå</a:t>
            </a:r>
            <a:r>
              <a:rPr lang="nb-NO" sz="1100" dirty="0"/>
              <a:t> å bli knust når det </a:t>
            </a:r>
            <a:r>
              <a:rPr lang="nb-NO" sz="1100" dirty="0" err="1"/>
              <a:t>sleppest</a:t>
            </a:r>
            <a:r>
              <a:rPr lang="nb-NO" sz="1100" dirty="0"/>
              <a:t> </a:t>
            </a:r>
            <a:r>
              <a:rPr lang="nb-NO" sz="1100" dirty="0" err="1"/>
              <a:t>frå</a:t>
            </a:r>
            <a:r>
              <a:rPr lang="nb-NO" sz="1100" dirty="0"/>
              <a:t> ca. 3 meters høgde. Mål tida og akselerasjonen </a:t>
            </a:r>
            <a:r>
              <a:rPr lang="nb-NO" sz="1100" dirty="0" err="1"/>
              <a:t>medan</a:t>
            </a:r>
            <a:r>
              <a:rPr lang="nb-NO" sz="1100" dirty="0"/>
              <a:t> egget fell med å feste </a:t>
            </a:r>
            <a:r>
              <a:rPr lang="nb-NO" sz="1100" dirty="0" err="1"/>
              <a:t>ein</a:t>
            </a:r>
            <a:r>
              <a:rPr lang="nb-NO" sz="1100" dirty="0"/>
              <a:t> micro:bit som lagrer data til ei fil, på egget. Dette datasettet med tid og akselerasjon skal de bruke for å modellere egget sin fart med programmering.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C3DFD62C-1109-4AD6-9B8B-9E7F85DC7D6E}"/>
                  </a:ext>
                </a:extLst>
              </p:cNvPr>
              <p:cNvSpPr/>
              <p:nvPr/>
            </p:nvSpPr>
            <p:spPr>
              <a:xfrm>
                <a:off x="511528" y="5395188"/>
                <a:ext cx="5805074" cy="184319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b-NO" sz="1100" b="1" dirty="0" err="1">
                    <a:solidFill>
                      <a:prstClr val="black"/>
                    </a:solidFill>
                    <a:latin typeface="Calibri" panose="020F0502020204030204"/>
                  </a:rPr>
                  <a:t>Programmeringsoppgåve</a:t>
                </a:r>
                <a:r>
                  <a:rPr lang="nb-NO" sz="1100" b="1" dirty="0">
                    <a:solidFill>
                      <a:prstClr val="black"/>
                    </a:solidFill>
                    <a:latin typeface="Calibri" panose="020F0502020204030204"/>
                  </a:rPr>
                  <a:t> med målte </a:t>
                </a:r>
                <a:r>
                  <a:rPr lang="nb-NO" sz="1100" b="1" dirty="0" err="1">
                    <a:solidFill>
                      <a:prstClr val="black"/>
                    </a:solidFill>
                    <a:latin typeface="Calibri" panose="020F0502020204030204"/>
                  </a:rPr>
                  <a:t>verdiar</a:t>
                </a:r>
                <a:endParaRPr kumimoji="0" lang="nb-NO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R="0" lvl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De skal bruke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dei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målte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verdiane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for tida, og den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tilhøyrande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akselerasjonen for å finne egget sin fart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medan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det fell.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Korleis skal de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gjere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om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akselerasjonsmålingane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til rett eining,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nb-NO" sz="11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1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sSup>
                          <m:sSupPr>
                            <m:ctrlPr>
                              <a:rPr lang="nb-NO" sz="11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1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nb-NO" sz="11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? 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endParaRPr lang="nb-NO" sz="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Modeller egget sin fart og lag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ein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fartsgraf – </a:t>
                </a:r>
                <a:r>
                  <a:rPr lang="nb-NO" sz="1100" dirty="0">
                    <a:latin typeface="Calibri" panose="020F0502020204030204"/>
                  </a:rPr>
                  <a:t>sjå tips på side 4.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endParaRPr lang="nb-NO" sz="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Kva for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ein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momentanfart skulle egget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hatt ved bakken ifølge denne modellen?</a:t>
                </a: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endParaRPr lang="nb-NO" sz="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Berekn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kva for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ein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fart egget skulle hatt ved bakken ifølge energibevaring i tyngdefelt.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Kva for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nokre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nb-NO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antakingar</a:t>
                </a:r>
                <a:r>
                  <a:rPr kumimoji="0" lang="nb-NO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ligg til grunn for formelen de brukte?</a:t>
                </a:r>
              </a:p>
              <a:p>
                <a:pPr marL="800100" lvl="1" indent="-342900">
                  <a:buFont typeface="+mj-lt"/>
                  <a:buAutoNum type="alphaLcParenR"/>
                  <a:defRPr/>
                </a:pP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Kvifor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 blir denne verdien </a:t>
                </a:r>
                <a:r>
                  <a:rPr lang="nb-NO" sz="1100">
                    <a:solidFill>
                      <a:prstClr val="black"/>
                    </a:solidFill>
                    <a:latin typeface="Calibri" panose="020F0502020204030204"/>
                  </a:rPr>
                  <a:t>så ulik 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den programmet </a:t>
                </a:r>
                <a:r>
                  <a:rPr lang="nb-NO" sz="1100" dirty="0" err="1">
                    <a:solidFill>
                      <a:prstClr val="black"/>
                    </a:solidFill>
                    <a:latin typeface="Calibri" panose="020F0502020204030204"/>
                  </a:rPr>
                  <a:t>bereknar</a:t>
                </a:r>
                <a:r>
                  <a:rPr lang="nb-NO" sz="1100" dirty="0">
                    <a:solidFill>
                      <a:prstClr val="black"/>
                    </a:solidFill>
                    <a:latin typeface="Calibri" panose="020F0502020204030204"/>
                  </a:rPr>
                  <a:t>?</a:t>
                </a:r>
                <a:endParaRPr kumimoji="0" lang="nb-NO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R="0" lvl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endParaRPr lang="nb-NO" sz="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C3DFD62C-1109-4AD6-9B8B-9E7F85DC7D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28" y="5395188"/>
                <a:ext cx="5805074" cy="184319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68DF09B-A1A0-433E-929F-EF06FED76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052512" y="9305867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 dirty="0"/>
          </a:p>
        </p:txBody>
      </p:sp>
      <p:sp>
        <p:nvSpPr>
          <p:cNvPr id="53" name="Rektangel 52">
            <a:extLst>
              <a:ext uri="{FF2B5EF4-FFF2-40B4-BE49-F238E27FC236}">
                <a16:creationId xmlns:a16="http://schemas.microsoft.com/office/drawing/2014/main" id="{D4E2F4C0-AFA6-175F-654E-D31E8764413F}"/>
              </a:ext>
            </a:extLst>
          </p:cNvPr>
          <p:cNvSpPr/>
          <p:nvPr/>
        </p:nvSpPr>
        <p:spPr>
          <a:xfrm>
            <a:off x="511526" y="7370251"/>
            <a:ext cx="5805073" cy="193899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Programmerings</a:t>
            </a:r>
            <a:r>
              <a:rPr kumimoji="0" lang="nb-NO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oppgåver</a:t>
            </a: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teoretisk modellering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Lag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eit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program som modellerer akselerasjonen til egget når det fell, og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plottar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resultatet som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ein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graf – sjå tips på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førre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sida.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nb-NO" sz="2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Inkluder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dei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målte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verdiane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for akselerasjonen i same graf og diskuter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kvifor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dei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er ulike.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nb-NO" sz="2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Utvid programmet til å modellere farten til egget, og plott resultatet som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ein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fartsgraf.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nb-NO" sz="2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Inkluder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fartsverdiane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de berekna i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programmeringsoppgåva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der de brukte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dei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målte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akselerasjonsverdiane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, i same grafen. </a:t>
            </a:r>
          </a:p>
          <a:p>
            <a:pPr marL="800100" lvl="1" indent="-342900">
              <a:buFont typeface="+mj-lt"/>
              <a:buAutoNum type="alphaLcParenR"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På kva for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måte er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grafane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ulike?</a:t>
            </a:r>
          </a:p>
          <a:p>
            <a:pPr marL="800100" lvl="1" indent="-342900">
              <a:buFont typeface="+mj-lt"/>
              <a:buAutoNum type="alphaLcParenR"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Kva kunne de ha gjort eksperimentelt for at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fartsgrafane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skulle blitt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likare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kvarandre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? Er det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mogleg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?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5AF60885-9050-9E89-DE6C-5D1BA124B17E}"/>
              </a:ext>
            </a:extLst>
          </p:cNvPr>
          <p:cNvSpPr txBox="1"/>
          <p:nvPr/>
        </p:nvSpPr>
        <p:spPr>
          <a:xfrm>
            <a:off x="511528" y="4724247"/>
            <a:ext cx="1519991" cy="26161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Gjennomfør fase 4 – 7.</a:t>
            </a:r>
          </a:p>
        </p:txBody>
      </p:sp>
      <p:pic>
        <p:nvPicPr>
          <p:cNvPr id="6" name="Bilde 5" descr="Et bilde som inneholder vegg, lys&#10;&#10;Automatisk generert beskrivelse">
            <a:extLst>
              <a:ext uri="{FF2B5EF4-FFF2-40B4-BE49-F238E27FC236}">
                <a16:creationId xmlns:a16="http://schemas.microsoft.com/office/drawing/2014/main" id="{7B500EA4-3193-EEC9-C227-C020797E17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890" y="2472358"/>
            <a:ext cx="1723709" cy="238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261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DF93C7FF-6DC8-4EF7-8952-B80747ABBDDF}"/>
              </a:ext>
            </a:extLst>
          </p:cNvPr>
          <p:cNvSpPr txBox="1"/>
          <p:nvPr/>
        </p:nvSpPr>
        <p:spPr>
          <a:xfrm>
            <a:off x="471486" y="1090503"/>
            <a:ext cx="5644833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I slutten av kapittel 9 brukte vi datasett i form av tekstfiler for å lage matematiske </a:t>
            </a:r>
            <a:r>
              <a:rPr lang="nb-NO" sz="1100" dirty="0" err="1"/>
              <a:t>modellar</a:t>
            </a:r>
            <a:r>
              <a:rPr lang="nb-NO" sz="1100" dirty="0"/>
              <a:t>. Hadde det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vore</a:t>
            </a:r>
            <a:r>
              <a:rPr lang="nb-NO" sz="1100" dirty="0"/>
              <a:t> kult om vi kunne fått micro:biten til å lage slike filer av </a:t>
            </a:r>
            <a:r>
              <a:rPr lang="nb-NO" sz="1100" dirty="0" err="1"/>
              <a:t>målingane</a:t>
            </a:r>
            <a:r>
              <a:rPr lang="nb-NO" sz="1100" dirty="0"/>
              <a:t> sine? Da kan vi bruke micro:biten til å samle inn data over </a:t>
            </a:r>
            <a:r>
              <a:rPr lang="nb-NO" sz="1100" dirty="0" err="1"/>
              <a:t>ein</a:t>
            </a:r>
            <a:r>
              <a:rPr lang="nb-NO" sz="1100" dirty="0"/>
              <a:t> viss periode, </a:t>
            </a:r>
            <a:r>
              <a:rPr lang="nb-NO" sz="1100" dirty="0" err="1"/>
              <a:t>utan</a:t>
            </a:r>
            <a:r>
              <a:rPr lang="nb-NO" sz="1100" dirty="0"/>
              <a:t> å </a:t>
            </a:r>
            <a:r>
              <a:rPr lang="nb-NO" sz="1100" dirty="0" err="1"/>
              <a:t>vere</a:t>
            </a:r>
            <a:r>
              <a:rPr lang="nb-NO" sz="1100" dirty="0"/>
              <a:t> kopla til </a:t>
            </a:r>
            <a:r>
              <a:rPr lang="nb-NO" sz="1100" dirty="0" err="1"/>
              <a:t>ein</a:t>
            </a:r>
            <a:r>
              <a:rPr lang="nb-NO" sz="1100" dirty="0"/>
              <a:t> datamaskin. Datasettet blir lagra i micro:biten som ei .txt-fil, og vi kan legge henne over i datamaskinen, før vi </a:t>
            </a:r>
            <a:r>
              <a:rPr lang="nb-NO" sz="1100" dirty="0" err="1"/>
              <a:t>plottar</a:t>
            </a:r>
            <a:r>
              <a:rPr lang="nb-NO" sz="1100" dirty="0"/>
              <a:t> resultata eller lager </a:t>
            </a:r>
            <a:r>
              <a:rPr lang="nb-NO" sz="1100" dirty="0" err="1"/>
              <a:t>ein</a:t>
            </a:r>
            <a:r>
              <a:rPr lang="nb-NO" sz="1100" dirty="0"/>
              <a:t> matematisk modell med Python.</a:t>
            </a:r>
          </a:p>
          <a:p>
            <a:endParaRPr lang="nb-NO" sz="400" dirty="0"/>
          </a:p>
          <a:p>
            <a:r>
              <a:rPr lang="nb-NO" sz="1100" dirty="0"/>
              <a:t>Det aller første vi må </a:t>
            </a:r>
            <a:r>
              <a:rPr lang="nb-NO" sz="1100" dirty="0" err="1"/>
              <a:t>gjere</a:t>
            </a:r>
            <a:r>
              <a:rPr lang="nb-NO" sz="1100" dirty="0"/>
              <a:t>, er å opprette ei tekstfil, det vil </a:t>
            </a:r>
            <a:r>
              <a:rPr lang="nb-NO" sz="1100" dirty="0" err="1"/>
              <a:t>seie</a:t>
            </a:r>
            <a:r>
              <a:rPr lang="nb-NO" sz="1100" dirty="0"/>
              <a:t> ei fil som </a:t>
            </a:r>
            <a:r>
              <a:rPr lang="nb-NO" sz="1100" dirty="0" err="1"/>
              <a:t>sluttar</a:t>
            </a:r>
            <a:r>
              <a:rPr lang="nb-NO" sz="1100" dirty="0"/>
              <a:t> på .txt, og det er </a:t>
            </a:r>
            <a:r>
              <a:rPr lang="nb-NO" sz="1100" dirty="0" err="1"/>
              <a:t>enklast</a:t>
            </a:r>
            <a:r>
              <a:rPr lang="nb-NO" sz="1100" dirty="0"/>
              <a:t> å </a:t>
            </a:r>
            <a:r>
              <a:rPr lang="nb-NO" sz="1100" dirty="0" err="1"/>
              <a:t>gjere</a:t>
            </a:r>
            <a:r>
              <a:rPr lang="nb-NO" sz="1100" dirty="0"/>
              <a:t> i Mu. Lagre fila i same mappe som resten av Python </a:t>
            </a:r>
            <a:r>
              <a:rPr lang="nb-NO" sz="1100" dirty="0" err="1"/>
              <a:t>Mu</a:t>
            </a:r>
            <a:r>
              <a:rPr lang="nb-NO" sz="1100" dirty="0"/>
              <a:t>-filene dine.</a:t>
            </a:r>
          </a:p>
          <a:p>
            <a:endParaRPr lang="nb-NO" sz="400" dirty="0"/>
          </a:p>
          <a:p>
            <a:r>
              <a:rPr lang="nb-NO" sz="1100" dirty="0"/>
              <a:t>Deretter må den fila du har laga, </a:t>
            </a:r>
            <a:r>
              <a:rPr lang="nb-NO" sz="1100" dirty="0" err="1"/>
              <a:t>kopierast</a:t>
            </a:r>
            <a:r>
              <a:rPr lang="nb-NO" sz="1100" dirty="0"/>
              <a:t> over på micro:biten. Dette </a:t>
            </a:r>
            <a:r>
              <a:rPr lang="nb-NO" sz="1100" dirty="0" err="1"/>
              <a:t>gjer</a:t>
            </a:r>
            <a:r>
              <a:rPr lang="nb-NO" sz="1100" dirty="0"/>
              <a:t> du på same måten som for sonaren.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F211885E-802F-4444-A7C7-853CC3F7E034}"/>
              </a:ext>
            </a:extLst>
          </p:cNvPr>
          <p:cNvSpPr txBox="1"/>
          <p:nvPr/>
        </p:nvSpPr>
        <p:spPr>
          <a:xfrm>
            <a:off x="528320" y="6543124"/>
            <a:ext cx="57615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Da gjenstår det å lage sjølve programmet. Under er </a:t>
            </a:r>
            <a:r>
              <a:rPr lang="nb-NO" sz="1100" dirty="0" err="1"/>
              <a:t>eit</a:t>
            </a:r>
            <a:r>
              <a:rPr lang="nb-NO" sz="1100" dirty="0"/>
              <a:t> døme der micro:biten måler temperaturen og legg målinga i </a:t>
            </a:r>
            <a:r>
              <a:rPr lang="nb-NO" sz="1100" dirty="0" err="1"/>
              <a:t>ein</a:t>
            </a:r>
            <a:r>
              <a:rPr lang="nb-NO" sz="1100" dirty="0"/>
              <a:t> .</a:t>
            </a:r>
            <a:r>
              <a:rPr lang="nb-NO" sz="1100" dirty="0" err="1"/>
              <a:t>txt</a:t>
            </a:r>
            <a:r>
              <a:rPr lang="nb-NO" sz="1100" dirty="0"/>
              <a:t>-fil med </a:t>
            </a:r>
            <a:r>
              <a:rPr lang="nb-NO" sz="1100" dirty="0" err="1"/>
              <a:t>namn</a:t>
            </a:r>
            <a:r>
              <a:rPr lang="nb-NO" sz="1100" dirty="0"/>
              <a:t> datasett.txt. Det kan </a:t>
            </a:r>
            <a:r>
              <a:rPr lang="nb-NO" sz="1100" dirty="0" err="1"/>
              <a:t>vere</a:t>
            </a:r>
            <a:r>
              <a:rPr lang="nb-NO" sz="1100" dirty="0"/>
              <a:t> greit å kunne sjekke korleis datasett.txt-fila ser ut </a:t>
            </a:r>
            <a:r>
              <a:rPr lang="nb-NO" sz="1100" dirty="0" err="1"/>
              <a:t>utan</a:t>
            </a:r>
            <a:r>
              <a:rPr lang="nb-NO" sz="1100" dirty="0"/>
              <a:t> å overføre til datamaskinen og </a:t>
            </a:r>
            <a:r>
              <a:rPr lang="nb-NO" sz="1100" dirty="0" err="1"/>
              <a:t>opne</a:t>
            </a:r>
            <a:r>
              <a:rPr lang="nb-NO" sz="1100" dirty="0"/>
              <a:t> den, </a:t>
            </a:r>
            <a:r>
              <a:rPr lang="nb-NO" sz="1100" dirty="0" err="1"/>
              <a:t>difor</a:t>
            </a:r>
            <a:r>
              <a:rPr lang="nb-NO" sz="1100" dirty="0"/>
              <a:t> er dette og med i </a:t>
            </a:r>
            <a:r>
              <a:rPr lang="nb-NO" sz="1100" dirty="0" err="1"/>
              <a:t>puslespel-oppgåva</a:t>
            </a:r>
            <a:r>
              <a:rPr lang="nb-NO" sz="1100" dirty="0"/>
              <a:t>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F66D4C0-E21B-44C5-9DAB-53B8E083C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22" y="9146175"/>
            <a:ext cx="1676169" cy="159635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9DB96F57-DCB2-4C9B-A1E2-DA2F43804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41" y="8366807"/>
            <a:ext cx="824781" cy="164069"/>
          </a:xfrm>
          <a:prstGeom prst="rect">
            <a:avLst/>
          </a:prstGeom>
        </p:spPr>
      </p:pic>
      <p:sp>
        <p:nvSpPr>
          <p:cNvPr id="12" name="Rektangel 11">
            <a:extLst>
              <a:ext uri="{FF2B5EF4-FFF2-40B4-BE49-F238E27FC236}">
                <a16:creationId xmlns:a16="http://schemas.microsoft.com/office/drawing/2014/main" id="{4D338670-4487-480E-87A2-13B3F4CD9A02}"/>
              </a:ext>
            </a:extLst>
          </p:cNvPr>
          <p:cNvSpPr/>
          <p:nvPr/>
        </p:nvSpPr>
        <p:spPr>
          <a:xfrm>
            <a:off x="528320" y="7437121"/>
            <a:ext cx="3752423" cy="20035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FD624D6E-2687-4CAF-BCC3-EACBB59F4574}"/>
              </a:ext>
            </a:extLst>
          </p:cNvPr>
          <p:cNvSpPr txBox="1"/>
          <p:nvPr/>
        </p:nvSpPr>
        <p:spPr>
          <a:xfrm>
            <a:off x="524103" y="7453907"/>
            <a:ext cx="2071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Puslespel-oppgåve</a:t>
            </a:r>
            <a:endParaRPr lang="nb-NO" sz="1100" b="1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BC14CE2-8254-4299-994A-048F6C41F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320" y="3283141"/>
            <a:ext cx="2741201" cy="143386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6220CFF7-B1B2-4E55-B102-E681DFFC3F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103" y="3768792"/>
            <a:ext cx="2745418" cy="130734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BCEA7357-DFCE-4786-BD38-1644D242AC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6092" y="4799403"/>
            <a:ext cx="742233" cy="143386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428B5928-896E-49FD-9427-5D6872C96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320" y="4112371"/>
            <a:ext cx="1239866" cy="150648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4C9FEBBC-E6AF-4712-BCBA-C0197C4368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320" y="5546006"/>
            <a:ext cx="1024787" cy="156038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07CE54DF-3917-471B-B767-BDCBD0D755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6092" y="5594561"/>
            <a:ext cx="581978" cy="147603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55475A19-E57E-462C-A9CF-C4CE4F838B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441" y="8910086"/>
            <a:ext cx="2817917" cy="138728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31175185-9B80-473F-AA35-58E9F4883E3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0441" y="8096648"/>
            <a:ext cx="2384391" cy="160404"/>
          </a:xfrm>
          <a:prstGeom prst="rect">
            <a:avLst/>
          </a:prstGeom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23983DD7-0F12-47C7-AC08-1628909BA16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10270" y="7851201"/>
            <a:ext cx="1270230" cy="147399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D3AE6120-2A02-4FBF-9CD3-9C2FDC70B0E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29729" y="8362185"/>
            <a:ext cx="1643062" cy="164740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C0C898AA-D750-4284-A126-71B98983886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0441" y="8632058"/>
            <a:ext cx="2436414" cy="143063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75039B92-22C9-453F-872D-79C6462F01E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8942" y="9150126"/>
            <a:ext cx="1491328" cy="151734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B57C2C45-F833-4E44-B51F-97C46B10E52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0443" y="7851201"/>
            <a:ext cx="1036126" cy="138728"/>
          </a:xfrm>
          <a:prstGeom prst="rect">
            <a:avLst/>
          </a:prstGeom>
        </p:spPr>
      </p:pic>
      <p:sp>
        <p:nvSpPr>
          <p:cNvPr id="28" name="Plassholder for innhold 3">
            <a:extLst>
              <a:ext uri="{FF2B5EF4-FFF2-40B4-BE49-F238E27FC236}">
                <a16:creationId xmlns:a16="http://schemas.microsoft.com/office/drawing/2014/main" id="{47DC521C-356B-4E4B-9822-3B62F2AC6D31}"/>
              </a:ext>
            </a:extLst>
          </p:cNvPr>
          <p:cNvSpPr txBox="1">
            <a:spLocks/>
          </p:cNvSpPr>
          <p:nvPr/>
        </p:nvSpPr>
        <p:spPr>
          <a:xfrm>
            <a:off x="4513770" y="7453907"/>
            <a:ext cx="2002892" cy="19733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100" b="1" dirty="0" err="1"/>
              <a:t>Ekstraoppgåve</a:t>
            </a:r>
            <a:endParaRPr lang="nb-NO" sz="11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Lag </a:t>
            </a:r>
            <a:r>
              <a:rPr lang="nb-NO" sz="1100" dirty="0" err="1"/>
              <a:t>eit</a:t>
            </a:r>
            <a:r>
              <a:rPr lang="nb-NO" sz="1100" dirty="0"/>
              <a:t> program som bruker </a:t>
            </a:r>
            <a:r>
              <a:rPr lang="nb-NO" sz="1100" dirty="0" err="1"/>
              <a:t>ein</a:t>
            </a:r>
            <a:r>
              <a:rPr lang="nb-NO" sz="1100" dirty="0"/>
              <a:t> sensor du </a:t>
            </a:r>
            <a:r>
              <a:rPr lang="nb-NO" sz="1100" dirty="0" err="1"/>
              <a:t>koplar</a:t>
            </a:r>
            <a:r>
              <a:rPr lang="nb-NO" sz="1100" dirty="0"/>
              <a:t> på micro:biten for å samle inn data som du </a:t>
            </a:r>
            <a:r>
              <a:rPr lang="nb-NO" sz="1100" dirty="0" err="1"/>
              <a:t>lagrar</a:t>
            </a:r>
            <a:r>
              <a:rPr lang="nb-NO" sz="1100" dirty="0"/>
              <a:t> i ei fil på micro:biten. Kva må du </a:t>
            </a:r>
            <a:r>
              <a:rPr lang="nb-NO" sz="1100" dirty="0" err="1"/>
              <a:t>gjere</a:t>
            </a:r>
            <a:r>
              <a:rPr lang="nb-NO" sz="1100" dirty="0"/>
              <a:t> annleis?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Kva må du forandre i programmet for å lage ei fil med to </a:t>
            </a:r>
            <a:r>
              <a:rPr lang="nb-NO" sz="1100" dirty="0" err="1"/>
              <a:t>kolonnar</a:t>
            </a:r>
            <a:r>
              <a:rPr lang="nb-NO" sz="1100" dirty="0"/>
              <a:t> der den første kolonnen er kor lang tid det har gått før målinga er gjort?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9DEC13EE-E7B9-4DF4-90C7-903D000D24F1}"/>
              </a:ext>
            </a:extLst>
          </p:cNvPr>
          <p:cNvSpPr txBox="1"/>
          <p:nvPr/>
        </p:nvSpPr>
        <p:spPr>
          <a:xfrm>
            <a:off x="3506092" y="2826363"/>
            <a:ext cx="2948154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Opnar</a:t>
            </a:r>
            <a:r>
              <a:rPr lang="nb-NO" sz="1100" dirty="0"/>
              <a:t> fila som </a:t>
            </a:r>
            <a:r>
              <a:rPr lang="nb-NO" sz="1100" dirty="0" err="1"/>
              <a:t>heiter</a:t>
            </a:r>
            <a:r>
              <a:rPr lang="nb-NO" sz="1100" dirty="0"/>
              <a:t> filnavn.txt og tildeler den til </a:t>
            </a:r>
            <a:r>
              <a:rPr lang="nb-NO" sz="1100" dirty="0" err="1"/>
              <a:t>eit</a:t>
            </a:r>
            <a:r>
              <a:rPr lang="nb-NO" sz="1100" dirty="0"/>
              <a:t> objekt som vi </a:t>
            </a:r>
            <a:r>
              <a:rPr lang="nb-NO" sz="1100" dirty="0" err="1"/>
              <a:t>kallar</a:t>
            </a:r>
            <a:r>
              <a:rPr lang="nb-NO" sz="1100" dirty="0"/>
              <a:t> fil. </a:t>
            </a:r>
            <a:r>
              <a:rPr lang="nb-NO" sz="1100" dirty="0" err="1"/>
              <a:t>Sidan</a:t>
            </a:r>
            <a:r>
              <a:rPr lang="nb-NO" sz="1100" dirty="0"/>
              <a:t> vi har ‘w’ (write) i kommandoen </a:t>
            </a:r>
            <a:r>
              <a:rPr lang="nb-NO" sz="1100" dirty="0" err="1"/>
              <a:t>gjerest</a:t>
            </a:r>
            <a:r>
              <a:rPr lang="nb-NO" sz="1100" dirty="0"/>
              <a:t> det klar til å skrive inn i fila.</a:t>
            </a:r>
          </a:p>
        </p:txBody>
      </p:sp>
      <p:cxnSp>
        <p:nvCxnSpPr>
          <p:cNvPr id="30" name="Rett pilkobling 29">
            <a:extLst>
              <a:ext uri="{FF2B5EF4-FFF2-40B4-BE49-F238E27FC236}">
                <a16:creationId xmlns:a16="http://schemas.microsoft.com/office/drawing/2014/main" id="{63C8F4CF-C689-4E47-BDD4-CDE2B565E647}"/>
              </a:ext>
            </a:extLst>
          </p:cNvPr>
          <p:cNvCxnSpPr>
            <a:cxnSpLocks/>
          </p:cNvCxnSpPr>
          <p:nvPr/>
        </p:nvCxnSpPr>
        <p:spPr>
          <a:xfrm flipV="1">
            <a:off x="3185588" y="3121347"/>
            <a:ext cx="223520" cy="100718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643E117B-B690-45E0-83FC-7149CF834C0F}"/>
              </a:ext>
            </a:extLst>
          </p:cNvPr>
          <p:cNvSpPr txBox="1"/>
          <p:nvPr/>
        </p:nvSpPr>
        <p:spPr>
          <a:xfrm>
            <a:off x="3506092" y="3677776"/>
            <a:ext cx="2948154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Tilsvarande</a:t>
            </a:r>
            <a:r>
              <a:rPr lang="nb-NO" sz="1100" dirty="0"/>
              <a:t> som lina over, men </a:t>
            </a:r>
            <a:r>
              <a:rPr lang="nb-NO" sz="1100" dirty="0" err="1"/>
              <a:t>sidan</a:t>
            </a:r>
            <a:r>
              <a:rPr lang="nb-NO" sz="1100" dirty="0"/>
              <a:t> vi har ‘r’ (read) i kommandoen </a:t>
            </a:r>
            <a:r>
              <a:rPr lang="nb-NO" sz="1100" dirty="0" err="1"/>
              <a:t>gjerest</a:t>
            </a:r>
            <a:r>
              <a:rPr lang="nb-NO" sz="1100" dirty="0"/>
              <a:t> det klar til å lese fila. Det er </a:t>
            </a:r>
            <a:r>
              <a:rPr lang="nb-NO" sz="1100" dirty="0" err="1"/>
              <a:t>valfritt</a:t>
            </a:r>
            <a:r>
              <a:rPr lang="nb-NO" sz="1100" dirty="0"/>
              <a:t> å ta med ‘r’.</a:t>
            </a:r>
          </a:p>
        </p:txBody>
      </p:sp>
      <p:cxnSp>
        <p:nvCxnSpPr>
          <p:cNvPr id="33" name="Rett pilkobling 32">
            <a:extLst>
              <a:ext uri="{FF2B5EF4-FFF2-40B4-BE49-F238E27FC236}">
                <a16:creationId xmlns:a16="http://schemas.microsoft.com/office/drawing/2014/main" id="{FE9060B3-ECDC-4FE6-B0AD-033EE0F79F20}"/>
              </a:ext>
            </a:extLst>
          </p:cNvPr>
          <p:cNvCxnSpPr>
            <a:cxnSpLocks/>
          </p:cNvCxnSpPr>
          <p:nvPr/>
        </p:nvCxnSpPr>
        <p:spPr>
          <a:xfrm>
            <a:off x="3232867" y="3924752"/>
            <a:ext cx="196132" cy="163025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5A2C9D89-9429-46FA-B84B-8FD261794DFB}"/>
              </a:ext>
            </a:extLst>
          </p:cNvPr>
          <p:cNvSpPr txBox="1"/>
          <p:nvPr/>
        </p:nvSpPr>
        <p:spPr>
          <a:xfrm>
            <a:off x="4896171" y="4572719"/>
            <a:ext cx="15580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Gjer</a:t>
            </a:r>
            <a:r>
              <a:rPr lang="nb-NO" sz="1100" dirty="0"/>
              <a:t> om variabelen x til </a:t>
            </a:r>
            <a:r>
              <a:rPr lang="nb-NO" sz="1100" dirty="0" err="1"/>
              <a:t>ein</a:t>
            </a:r>
            <a:r>
              <a:rPr lang="nb-NO" sz="1100" dirty="0"/>
              <a:t> streng (tekstverdi). Må stå med innrykk.</a:t>
            </a:r>
          </a:p>
        </p:txBody>
      </p:sp>
      <p:cxnSp>
        <p:nvCxnSpPr>
          <p:cNvPr id="37" name="Rett pilkobling 36">
            <a:extLst>
              <a:ext uri="{FF2B5EF4-FFF2-40B4-BE49-F238E27FC236}">
                <a16:creationId xmlns:a16="http://schemas.microsoft.com/office/drawing/2014/main" id="{5795CF91-4403-4335-BE4A-AD8BB130D9E5}"/>
              </a:ext>
            </a:extLst>
          </p:cNvPr>
          <p:cNvCxnSpPr>
            <a:cxnSpLocks/>
          </p:cNvCxnSpPr>
          <p:nvPr/>
        </p:nvCxnSpPr>
        <p:spPr>
          <a:xfrm>
            <a:off x="4363736" y="4871096"/>
            <a:ext cx="432963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7186FBB4-9955-4219-9566-CB8DCCC084D1}"/>
              </a:ext>
            </a:extLst>
          </p:cNvPr>
          <p:cNvSpPr txBox="1"/>
          <p:nvPr/>
        </p:nvSpPr>
        <p:spPr>
          <a:xfrm>
            <a:off x="4896171" y="5368281"/>
            <a:ext cx="15580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Skriv variabelen z til skjermen på PC. Må IKKJE stå med innrykk.</a:t>
            </a:r>
          </a:p>
        </p:txBody>
      </p:sp>
      <p:cxnSp>
        <p:nvCxnSpPr>
          <p:cNvPr id="40" name="Rett pilkobling 39">
            <a:extLst>
              <a:ext uri="{FF2B5EF4-FFF2-40B4-BE49-F238E27FC236}">
                <a16:creationId xmlns:a16="http://schemas.microsoft.com/office/drawing/2014/main" id="{F654F6E5-8578-48AB-9EEA-279971D92B5A}"/>
              </a:ext>
            </a:extLst>
          </p:cNvPr>
          <p:cNvCxnSpPr>
            <a:cxnSpLocks/>
          </p:cNvCxnSpPr>
          <p:nvPr/>
        </p:nvCxnSpPr>
        <p:spPr>
          <a:xfrm>
            <a:off x="4261871" y="5668362"/>
            <a:ext cx="432963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F457EF76-ABD4-486A-8D96-D271BF95C84D}"/>
              </a:ext>
            </a:extLst>
          </p:cNvPr>
          <p:cNvSpPr txBox="1"/>
          <p:nvPr/>
        </p:nvSpPr>
        <p:spPr>
          <a:xfrm>
            <a:off x="518573" y="4574127"/>
            <a:ext cx="2750948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Skriv variabelen y til fila vår. +’n’ </a:t>
            </a:r>
            <a:r>
              <a:rPr lang="nb-NO" sz="1100" dirty="0" err="1"/>
              <a:t>gjer</a:t>
            </a:r>
            <a:r>
              <a:rPr lang="nb-NO" sz="1100" dirty="0"/>
              <a:t> at det blir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lineskift</a:t>
            </a:r>
            <a:r>
              <a:rPr lang="nb-NO" sz="1100" dirty="0"/>
              <a:t> etter kvart tal, og det må vi ha for at python skal kunne lese filene. </a:t>
            </a:r>
          </a:p>
          <a:p>
            <a:r>
              <a:rPr lang="nb-NO" sz="1100" dirty="0"/>
              <a:t>Må stå med innrykk.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657CD188-C723-41F5-A6A2-A0637EB0BE39}"/>
              </a:ext>
            </a:extLst>
          </p:cNvPr>
          <p:cNvSpPr txBox="1"/>
          <p:nvPr/>
        </p:nvSpPr>
        <p:spPr>
          <a:xfrm>
            <a:off x="528320" y="6020323"/>
            <a:ext cx="2750948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Les det som står i fila vår, og legg det inn i variabel z. Må stå med innrykk.</a:t>
            </a:r>
          </a:p>
        </p:txBody>
      </p:sp>
      <p:cxnSp>
        <p:nvCxnSpPr>
          <p:cNvPr id="43" name="Rett pilkobling 42">
            <a:extLst>
              <a:ext uri="{FF2B5EF4-FFF2-40B4-BE49-F238E27FC236}">
                <a16:creationId xmlns:a16="http://schemas.microsoft.com/office/drawing/2014/main" id="{80477CCC-54D3-4CA3-AAB9-167FD283E029}"/>
              </a:ext>
            </a:extLst>
          </p:cNvPr>
          <p:cNvCxnSpPr>
            <a:cxnSpLocks/>
          </p:cNvCxnSpPr>
          <p:nvPr/>
        </p:nvCxnSpPr>
        <p:spPr>
          <a:xfrm>
            <a:off x="1134633" y="4315373"/>
            <a:ext cx="3873" cy="203403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ett pilkobling 48">
            <a:extLst>
              <a:ext uri="{FF2B5EF4-FFF2-40B4-BE49-F238E27FC236}">
                <a16:creationId xmlns:a16="http://schemas.microsoft.com/office/drawing/2014/main" id="{19C9B474-BAAA-4E24-BB9B-5EB59A3BFB11}"/>
              </a:ext>
            </a:extLst>
          </p:cNvPr>
          <p:cNvCxnSpPr>
            <a:cxnSpLocks/>
          </p:cNvCxnSpPr>
          <p:nvPr/>
        </p:nvCxnSpPr>
        <p:spPr>
          <a:xfrm>
            <a:off x="1130760" y="5749078"/>
            <a:ext cx="3873" cy="203403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E6A193B-CC13-40EF-9A77-C14D6A2B2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334774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3</a:t>
            </a:fld>
            <a:endParaRPr lang="nb-NO"/>
          </a:p>
        </p:txBody>
      </p:sp>
      <p:pic>
        <p:nvPicPr>
          <p:cNvPr id="9" name="Bilde 8" descr="Et bilde som inneholder brevhode&#10;&#10;Automatisk generert beskrivelse">
            <a:extLst>
              <a:ext uri="{FF2B5EF4-FFF2-40B4-BE49-F238E27FC236}">
                <a16:creationId xmlns:a16="http://schemas.microsoft.com/office/drawing/2014/main" id="{DC87E749-722E-47A4-BF96-0797A4D1162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016" y="61243"/>
            <a:ext cx="1065581" cy="1065581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D53F047-352E-40EA-91B9-D62A74245D97}"/>
              </a:ext>
            </a:extLst>
          </p:cNvPr>
          <p:cNvSpPr txBox="1"/>
          <p:nvPr/>
        </p:nvSpPr>
        <p:spPr>
          <a:xfrm>
            <a:off x="461969" y="730641"/>
            <a:ext cx="4075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/>
              <a:t>Skrive til fil på micro:bit med Python </a:t>
            </a:r>
            <a:r>
              <a:rPr lang="nb-NO" sz="1600" b="1" dirty="0" err="1"/>
              <a:t>Mu</a:t>
            </a:r>
            <a:endParaRPr lang="nb-NO" sz="1600" b="1" dirty="0"/>
          </a:p>
        </p:txBody>
      </p:sp>
    </p:spTree>
    <p:extLst>
      <p:ext uri="{BB962C8B-B14F-4D97-AF65-F5344CB8AC3E}">
        <p14:creationId xmlns:p14="http://schemas.microsoft.com/office/powerpoint/2010/main" val="1068910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14EED7-DB3B-98BC-7093-63915A78A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07275"/>
            <a:ext cx="5915025" cy="856028"/>
          </a:xfrm>
        </p:spPr>
        <p:txBody>
          <a:bodyPr>
            <a:normAutofit fontScale="90000"/>
          </a:bodyPr>
          <a:lstStyle/>
          <a:p>
            <a:r>
              <a:rPr lang="nb-NO" sz="3600" dirty="0"/>
              <a:t>Modellering av fart med målt akselerasjon</a:t>
            </a:r>
            <a:endParaRPr lang="nb-NO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0F211329-270A-F5F5-5890-B1A9F5EF0B85}"/>
                  </a:ext>
                </a:extLst>
              </p:cNvPr>
              <p:cNvSpPr txBox="1"/>
              <p:nvPr/>
            </p:nvSpPr>
            <p:spPr>
              <a:xfrm>
                <a:off x="471487" y="1276361"/>
                <a:ext cx="6069152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100" dirty="0"/>
                  <a:t>Dersom vi har </a:t>
                </a:r>
                <a:r>
                  <a:rPr lang="nb-NO" sz="1100" dirty="0" err="1"/>
                  <a:t>eit</a:t>
                </a:r>
                <a:r>
                  <a:rPr lang="nb-NO" sz="1100" dirty="0"/>
                  <a:t> datasett med målte </a:t>
                </a:r>
                <a:r>
                  <a:rPr lang="nb-NO" sz="1100" dirty="0" err="1"/>
                  <a:t>verdiar</a:t>
                </a:r>
                <a:r>
                  <a:rPr lang="nb-NO" sz="1100" dirty="0"/>
                  <a:t> for akselerasjonen, kan vi bruke </a:t>
                </a:r>
                <a:r>
                  <a:rPr lang="nb-NO" sz="1100" dirty="0" err="1"/>
                  <a:t>desse</a:t>
                </a:r>
                <a:r>
                  <a:rPr lang="nb-NO" sz="1100" dirty="0"/>
                  <a:t> </a:t>
                </a:r>
                <a:r>
                  <a:rPr lang="nb-NO" sz="1100" dirty="0" err="1"/>
                  <a:t>verdiane</a:t>
                </a:r>
                <a:r>
                  <a:rPr lang="nb-NO" sz="1100" dirty="0"/>
                  <a:t> for å </a:t>
                </a:r>
                <a:r>
                  <a:rPr lang="nb-NO" sz="1100" dirty="0" err="1"/>
                  <a:t>rekne</a:t>
                </a:r>
                <a:r>
                  <a:rPr lang="nb-NO" sz="1100" dirty="0"/>
                  <a:t> ut farten i kvart av punkta. Vi vil da få </a:t>
                </a:r>
                <a:r>
                  <a:rPr lang="nb-NO" sz="1100" dirty="0" err="1"/>
                  <a:t>grafar</a:t>
                </a:r>
                <a:r>
                  <a:rPr lang="nb-NO" sz="1100" dirty="0"/>
                  <a:t> som vist i </a:t>
                </a:r>
                <a:r>
                  <a:rPr lang="nb-NO" sz="1100" dirty="0" err="1"/>
                  <a:t>figurane</a:t>
                </a:r>
                <a:r>
                  <a:rPr lang="nb-NO" sz="1100" dirty="0"/>
                  <a:t> </a:t>
                </a:r>
                <a:r>
                  <a:rPr lang="nb-NO" sz="1100" dirty="0" err="1"/>
                  <a:t>nedanfor</a:t>
                </a:r>
                <a:r>
                  <a:rPr lang="nb-NO" sz="1100" dirty="0"/>
                  <a:t>. Figuren til venstre viser </a:t>
                </a:r>
                <a:r>
                  <a:rPr lang="nb-NO" sz="1100" dirty="0" err="1"/>
                  <a:t>dei</a:t>
                </a:r>
                <a:r>
                  <a:rPr lang="nb-NO" sz="1100" dirty="0"/>
                  <a:t> målte datapunkta, </a:t>
                </a:r>
                <a:r>
                  <a:rPr lang="nb-NO" sz="1100" dirty="0" err="1"/>
                  <a:t>medan</a:t>
                </a:r>
                <a:r>
                  <a:rPr lang="nb-NO" sz="1100" dirty="0"/>
                  <a:t> figuren til høgre viser farten. Denne har vi kalkulert numerisk.</a:t>
                </a:r>
              </a:p>
              <a:p>
                <a:endParaRPr lang="nb-NO" sz="1100" dirty="0"/>
              </a:p>
              <a:p>
                <a:r>
                  <a:rPr lang="nb-NO" sz="1100" dirty="0"/>
                  <a:t>For å få til dette, må </a:t>
                </a:r>
                <a:r>
                  <a:rPr lang="nb-NO" sz="1100" dirty="0" err="1"/>
                  <a:t>ein</a:t>
                </a:r>
                <a:r>
                  <a:rPr lang="nb-NO" sz="1100" dirty="0"/>
                  <a:t> importere </a:t>
                </a:r>
                <a:r>
                  <a:rPr lang="nb-NO" sz="1100" dirty="0" err="1"/>
                  <a:t>eit</a:t>
                </a:r>
                <a:r>
                  <a:rPr lang="nb-NO" sz="1100" dirty="0"/>
                  <a:t> datasett med </a:t>
                </a:r>
                <a:r>
                  <a:rPr lang="nb-NO" sz="1100" dirty="0" err="1"/>
                  <a:t>akselerasjonsverdiar</a:t>
                </a:r>
                <a:r>
                  <a:rPr lang="nb-NO" sz="1100" dirty="0"/>
                  <a:t> (a) og </a:t>
                </a:r>
                <a:r>
                  <a:rPr lang="nb-NO" sz="1100" dirty="0" err="1"/>
                  <a:t>tilhøyrande</a:t>
                </a:r>
                <a:r>
                  <a:rPr lang="nb-NO" sz="1100" dirty="0"/>
                  <a:t> tider (t) i to lister.  Deretter bruker vi ei </a:t>
                </a:r>
                <a:r>
                  <a:rPr lang="nb-NO" sz="1100" dirty="0" err="1"/>
                  <a:t>lykkje</a:t>
                </a:r>
                <a:r>
                  <a:rPr lang="nb-NO" sz="1100" dirty="0"/>
                  <a:t> med rørsleformelen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1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1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𝑎𝑡</m:t>
                    </m:r>
                  </m:oMath>
                </a14:m>
                <a:r>
                  <a:rPr lang="nb-NO" sz="1100" dirty="0"/>
                  <a:t> for å </a:t>
                </a:r>
                <a:r>
                  <a:rPr lang="nb-NO" sz="1100" dirty="0" err="1"/>
                  <a:t>berekne</a:t>
                </a:r>
                <a:r>
                  <a:rPr lang="nb-NO" sz="1100" dirty="0"/>
                  <a:t> </a:t>
                </a:r>
                <a:r>
                  <a:rPr lang="nb-NO" sz="1100" dirty="0" err="1"/>
                  <a:t>fartane</a:t>
                </a:r>
                <a:r>
                  <a:rPr lang="nb-NO" sz="1100" dirty="0"/>
                  <a:t>.</a:t>
                </a:r>
              </a:p>
            </p:txBody>
          </p:sp>
        </mc:Choice>
        <mc:Fallback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0F211329-270A-F5F5-5890-B1A9F5EF0B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487" y="1276361"/>
                <a:ext cx="6069152" cy="1107996"/>
              </a:xfrm>
              <a:prstGeom prst="rect">
                <a:avLst/>
              </a:prstGeom>
              <a:blipFill>
                <a:blip r:embed="rId2"/>
                <a:stretch>
                  <a:fillRect t="-549" b="-274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Bilde 5">
            <a:extLst>
              <a:ext uri="{FF2B5EF4-FFF2-40B4-BE49-F238E27FC236}">
                <a16:creationId xmlns:a16="http://schemas.microsoft.com/office/drawing/2014/main" id="{7D516C17-45CC-B7A3-757D-33C71F88B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030" y="2418132"/>
            <a:ext cx="2691326" cy="1751257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D82DFBAB-617B-6D8F-EB58-6101CC9958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4772" y="2418132"/>
            <a:ext cx="2600579" cy="1751257"/>
          </a:xfrm>
          <a:prstGeom prst="rect">
            <a:avLst/>
          </a:prstGeom>
        </p:spPr>
      </p:pic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669834F-75AD-9640-E420-B1E38D7A86D5}"/>
              </a:ext>
            </a:extLst>
          </p:cNvPr>
          <p:cNvSpPr txBox="1"/>
          <p:nvPr/>
        </p:nvSpPr>
        <p:spPr>
          <a:xfrm>
            <a:off x="3762983" y="8022907"/>
            <a:ext cx="2562160" cy="12311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Diskusjonsoppgåver</a:t>
            </a:r>
            <a:endParaRPr lang="nb-NO" sz="1100" b="1" dirty="0"/>
          </a:p>
          <a:p>
            <a:endParaRPr lang="nb-NO" sz="400" b="1" dirty="0"/>
          </a:p>
          <a:p>
            <a:pPr marL="228600" indent="-228600">
              <a:buAutoNum type="arabicPeriod"/>
            </a:pPr>
            <a:r>
              <a:rPr lang="nb-NO" sz="1100" dirty="0" err="1"/>
              <a:t>Samanlikne</a:t>
            </a:r>
            <a:r>
              <a:rPr lang="nb-NO" sz="1100" dirty="0"/>
              <a:t> </a:t>
            </a:r>
            <a:r>
              <a:rPr lang="nb-NO" sz="1100" dirty="0" err="1"/>
              <a:t>figurane</a:t>
            </a:r>
            <a:r>
              <a:rPr lang="nb-NO" sz="1100" dirty="0"/>
              <a:t>. Kva hender med grafen til farten når akselerasjonen er positiv? Og negativ?</a:t>
            </a:r>
          </a:p>
          <a:p>
            <a:pPr marL="228600" indent="-228600">
              <a:buAutoNum type="arabicPeriod"/>
            </a:pPr>
            <a:endParaRPr lang="nb-NO" sz="400" dirty="0"/>
          </a:p>
          <a:p>
            <a:pPr marL="228600" indent="-228600">
              <a:buAutoNum type="arabicPeriod"/>
            </a:pPr>
            <a:r>
              <a:rPr lang="nb-NO" sz="1100" dirty="0"/>
              <a:t>Kva er akselerasjonen i topp- og botnpunktet til farten? </a:t>
            </a:r>
            <a:r>
              <a:rPr lang="nb-NO" sz="1100" dirty="0" err="1"/>
              <a:t>Kvifor</a:t>
            </a:r>
            <a:r>
              <a:rPr lang="nb-NO" sz="1100" dirty="0"/>
              <a:t>?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7985110-DF35-2361-7A03-CA7B4029C6B3}"/>
              </a:ext>
            </a:extLst>
          </p:cNvPr>
          <p:cNvSpPr txBox="1"/>
          <p:nvPr/>
        </p:nvSpPr>
        <p:spPr>
          <a:xfrm>
            <a:off x="548134" y="4344207"/>
            <a:ext cx="5615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Med å bruke </a:t>
            </a:r>
            <a:r>
              <a:rPr lang="nb-NO" sz="1100" dirty="0" err="1"/>
              <a:t>kodebitane</a:t>
            </a:r>
            <a:r>
              <a:rPr lang="nb-NO" sz="1100" dirty="0"/>
              <a:t> under, kan </a:t>
            </a:r>
            <a:r>
              <a:rPr lang="nb-NO" sz="1100" dirty="0" err="1"/>
              <a:t>ein</a:t>
            </a:r>
            <a:r>
              <a:rPr lang="nb-NO" sz="1100" dirty="0"/>
              <a:t> lage </a:t>
            </a:r>
            <a:r>
              <a:rPr lang="nb-NO" sz="1100" dirty="0" err="1"/>
              <a:t>eit</a:t>
            </a:r>
            <a:r>
              <a:rPr lang="nb-NO" sz="1100" dirty="0"/>
              <a:t> program som </a:t>
            </a:r>
            <a:r>
              <a:rPr lang="nb-NO" sz="1100" dirty="0" err="1"/>
              <a:t>plottar</a:t>
            </a:r>
            <a:r>
              <a:rPr lang="nb-NO" sz="1100" dirty="0"/>
              <a:t> akselerasjonen og farten.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F8A1E029-E558-253A-4319-14E53803C84E}"/>
              </a:ext>
            </a:extLst>
          </p:cNvPr>
          <p:cNvSpPr txBox="1"/>
          <p:nvPr/>
        </p:nvSpPr>
        <p:spPr>
          <a:xfrm>
            <a:off x="2761245" y="4791149"/>
            <a:ext cx="2948154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Plottar</a:t>
            </a:r>
            <a:r>
              <a:rPr lang="nb-NO" sz="1100" dirty="0"/>
              <a:t> fartsgrafen. Funksjonen «</a:t>
            </a:r>
            <a:r>
              <a:rPr lang="nb-NO" sz="1100" dirty="0" err="1"/>
              <a:t>figure</a:t>
            </a:r>
            <a:r>
              <a:rPr lang="nb-NO" sz="1100" dirty="0"/>
              <a:t>» blir brukt når </a:t>
            </a:r>
            <a:r>
              <a:rPr lang="nb-NO" sz="1100" dirty="0" err="1"/>
              <a:t>ein</a:t>
            </a:r>
            <a:r>
              <a:rPr lang="nb-NO" sz="1100" dirty="0"/>
              <a:t> alt har plotta </a:t>
            </a:r>
            <a:r>
              <a:rPr lang="nb-NO" sz="1100" dirty="0" err="1"/>
              <a:t>ein</a:t>
            </a:r>
            <a:r>
              <a:rPr lang="nb-NO" sz="1100" dirty="0"/>
              <a:t> graf og ønsker å </a:t>
            </a:r>
            <a:r>
              <a:rPr lang="nb-NO" sz="1100" dirty="0" err="1"/>
              <a:t>opne</a:t>
            </a:r>
            <a:r>
              <a:rPr lang="nb-NO" sz="1100" dirty="0"/>
              <a:t> </a:t>
            </a:r>
            <a:r>
              <a:rPr lang="nb-NO" sz="1100" dirty="0" err="1"/>
              <a:t>eit</a:t>
            </a:r>
            <a:r>
              <a:rPr lang="nb-NO" sz="1100" dirty="0"/>
              <a:t> nytt grafvindu.</a:t>
            </a:r>
          </a:p>
        </p:txBody>
      </p:sp>
      <p:cxnSp>
        <p:nvCxnSpPr>
          <p:cNvPr id="25" name="Rett pilkobling 24">
            <a:extLst>
              <a:ext uri="{FF2B5EF4-FFF2-40B4-BE49-F238E27FC236}">
                <a16:creationId xmlns:a16="http://schemas.microsoft.com/office/drawing/2014/main" id="{20D5D285-E2CD-CA66-3F48-974FDD9E480E}"/>
              </a:ext>
            </a:extLst>
          </p:cNvPr>
          <p:cNvCxnSpPr>
            <a:cxnSpLocks/>
          </p:cNvCxnSpPr>
          <p:nvPr/>
        </p:nvCxnSpPr>
        <p:spPr>
          <a:xfrm>
            <a:off x="2107474" y="4994760"/>
            <a:ext cx="478972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C7A2D273-EBB6-D500-ABDF-61D9FBD34EA8}"/>
              </a:ext>
            </a:extLst>
          </p:cNvPr>
          <p:cNvSpPr txBox="1"/>
          <p:nvPr/>
        </p:nvSpPr>
        <p:spPr>
          <a:xfrm>
            <a:off x="566618" y="5737321"/>
            <a:ext cx="2948154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Vi deler opp den totale tida i små </a:t>
            </a:r>
            <a:r>
              <a:rPr lang="nb-NO" sz="1100" dirty="0" err="1"/>
              <a:t>tidssteg</a:t>
            </a:r>
            <a:r>
              <a:rPr lang="nb-NO" sz="1100" dirty="0"/>
              <a:t> og </a:t>
            </a:r>
            <a:r>
              <a:rPr lang="nb-NO" sz="1100" dirty="0" err="1"/>
              <a:t>kallar</a:t>
            </a:r>
            <a:r>
              <a:rPr lang="nb-NO" sz="1100" dirty="0"/>
              <a:t> </a:t>
            </a:r>
            <a:r>
              <a:rPr lang="nb-NO" sz="1100" dirty="0" err="1"/>
              <a:t>iet</a:t>
            </a:r>
            <a:r>
              <a:rPr lang="nb-NO" sz="1100" dirty="0"/>
              <a:t> slikt </a:t>
            </a:r>
            <a:r>
              <a:rPr lang="nb-NO" sz="1100" dirty="0" err="1"/>
              <a:t>tidssteg</a:t>
            </a:r>
            <a:r>
              <a:rPr lang="nb-NO" sz="1100" dirty="0"/>
              <a:t> «</a:t>
            </a:r>
            <a:r>
              <a:rPr lang="nb-NO" sz="1100" dirty="0" err="1"/>
              <a:t>dt</a:t>
            </a:r>
            <a:r>
              <a:rPr lang="nb-NO" sz="1100" dirty="0"/>
              <a:t>». </a:t>
            </a:r>
          </a:p>
        </p:txBody>
      </p:sp>
      <p:cxnSp>
        <p:nvCxnSpPr>
          <p:cNvPr id="27" name="Rett pilkobling 26">
            <a:extLst>
              <a:ext uri="{FF2B5EF4-FFF2-40B4-BE49-F238E27FC236}">
                <a16:creationId xmlns:a16="http://schemas.microsoft.com/office/drawing/2014/main" id="{E4EAB80B-AB4E-3749-B300-D2496AF15FCF}"/>
              </a:ext>
            </a:extLst>
          </p:cNvPr>
          <p:cNvCxnSpPr>
            <a:cxnSpLocks/>
          </p:cNvCxnSpPr>
          <p:nvPr/>
        </p:nvCxnSpPr>
        <p:spPr>
          <a:xfrm flipH="1" flipV="1">
            <a:off x="3618071" y="5894735"/>
            <a:ext cx="272994" cy="4534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ECEE00E2-20C5-0FF4-036E-A1E3564ED52A}"/>
              </a:ext>
            </a:extLst>
          </p:cNvPr>
          <p:cNvSpPr txBox="1"/>
          <p:nvPr/>
        </p:nvSpPr>
        <p:spPr>
          <a:xfrm>
            <a:off x="4767069" y="6385349"/>
            <a:ext cx="15580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Måler lengda av lista «t», </a:t>
            </a:r>
            <a:r>
              <a:rPr lang="nb-NO" sz="1100" dirty="0" err="1"/>
              <a:t>dvs</a:t>
            </a:r>
            <a:r>
              <a:rPr lang="nb-NO" sz="1100" dirty="0"/>
              <a:t> tel </a:t>
            </a:r>
            <a:r>
              <a:rPr lang="nb-NO" sz="1100" dirty="0" err="1"/>
              <a:t>talet</a:t>
            </a:r>
            <a:r>
              <a:rPr lang="nb-NO" sz="1100" dirty="0"/>
              <a:t> på observerte data.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1231C8CD-52A6-7F86-CB7A-8D38A43A62DD}"/>
              </a:ext>
            </a:extLst>
          </p:cNvPr>
          <p:cNvSpPr txBox="1"/>
          <p:nvPr/>
        </p:nvSpPr>
        <p:spPr>
          <a:xfrm>
            <a:off x="4767068" y="7106188"/>
            <a:ext cx="1558075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Oppretter liste for </a:t>
            </a:r>
            <a:r>
              <a:rPr lang="nb-NO" sz="1100" dirty="0" err="1"/>
              <a:t>fartar</a:t>
            </a:r>
            <a:r>
              <a:rPr lang="nb-NO" sz="1100" dirty="0"/>
              <a:t>.</a:t>
            </a:r>
          </a:p>
        </p:txBody>
      </p:sp>
      <p:cxnSp>
        <p:nvCxnSpPr>
          <p:cNvPr id="31" name="Rett pilkobling 30">
            <a:extLst>
              <a:ext uri="{FF2B5EF4-FFF2-40B4-BE49-F238E27FC236}">
                <a16:creationId xmlns:a16="http://schemas.microsoft.com/office/drawing/2014/main" id="{DB8B3645-A0F5-B80D-9671-3C38E73120DB}"/>
              </a:ext>
            </a:extLst>
          </p:cNvPr>
          <p:cNvCxnSpPr>
            <a:cxnSpLocks/>
          </p:cNvCxnSpPr>
          <p:nvPr/>
        </p:nvCxnSpPr>
        <p:spPr>
          <a:xfrm>
            <a:off x="4378639" y="7321631"/>
            <a:ext cx="268472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C0A21D87-CE17-D89F-C409-026C042850B7}"/>
              </a:ext>
            </a:extLst>
          </p:cNvPr>
          <p:cNvSpPr txBox="1"/>
          <p:nvPr/>
        </p:nvSpPr>
        <p:spPr>
          <a:xfrm>
            <a:off x="566618" y="7158158"/>
            <a:ext cx="2096250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Plotter akselerasjonen. «</a:t>
            </a:r>
            <a:r>
              <a:rPr lang="nb-NO" sz="1100" dirty="0" err="1"/>
              <a:t>Scatter</a:t>
            </a:r>
            <a:r>
              <a:rPr lang="nb-NO" sz="1100" dirty="0"/>
              <a:t>» blir bruke når </a:t>
            </a:r>
            <a:r>
              <a:rPr lang="nb-NO" sz="1100" dirty="0" err="1"/>
              <a:t>ein</a:t>
            </a:r>
            <a:r>
              <a:rPr lang="nb-NO" sz="1100" dirty="0"/>
              <a:t> vil ha punkt,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samanhengande</a:t>
            </a:r>
            <a:r>
              <a:rPr lang="nb-NO" sz="1100" dirty="0"/>
              <a:t> graf.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49CB9B51-67AE-45BF-344D-7A20CF5C821E}"/>
              </a:ext>
            </a:extLst>
          </p:cNvPr>
          <p:cNvSpPr txBox="1"/>
          <p:nvPr/>
        </p:nvSpPr>
        <p:spPr>
          <a:xfrm>
            <a:off x="566618" y="8992403"/>
            <a:ext cx="2286829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Kalkulerer </a:t>
            </a:r>
            <a:r>
              <a:rPr lang="nb-NO" sz="1100" dirty="0" err="1"/>
              <a:t>fartar</a:t>
            </a:r>
            <a:r>
              <a:rPr lang="nb-NO" sz="1100" dirty="0"/>
              <a:t> ved hjelp av ei </a:t>
            </a:r>
            <a:r>
              <a:rPr lang="nb-NO" sz="1100" dirty="0" err="1"/>
              <a:t>lykkje</a:t>
            </a:r>
            <a:r>
              <a:rPr lang="nb-NO" sz="1100" dirty="0"/>
              <a:t>.</a:t>
            </a:r>
          </a:p>
        </p:txBody>
      </p:sp>
      <p:cxnSp>
        <p:nvCxnSpPr>
          <p:cNvPr id="34" name="Rett pilkobling 33">
            <a:extLst>
              <a:ext uri="{FF2B5EF4-FFF2-40B4-BE49-F238E27FC236}">
                <a16:creationId xmlns:a16="http://schemas.microsoft.com/office/drawing/2014/main" id="{4BBD377E-F423-C9C7-C65D-F836880F2832}"/>
              </a:ext>
            </a:extLst>
          </p:cNvPr>
          <p:cNvCxnSpPr>
            <a:cxnSpLocks/>
          </p:cNvCxnSpPr>
          <p:nvPr/>
        </p:nvCxnSpPr>
        <p:spPr>
          <a:xfrm>
            <a:off x="949234" y="6830674"/>
            <a:ext cx="0" cy="264032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tt pilkobling 34">
            <a:extLst>
              <a:ext uri="{FF2B5EF4-FFF2-40B4-BE49-F238E27FC236}">
                <a16:creationId xmlns:a16="http://schemas.microsoft.com/office/drawing/2014/main" id="{2F29F239-DFF6-1D3C-1D44-4769781DA633}"/>
              </a:ext>
            </a:extLst>
          </p:cNvPr>
          <p:cNvCxnSpPr>
            <a:cxnSpLocks/>
          </p:cNvCxnSpPr>
          <p:nvPr/>
        </p:nvCxnSpPr>
        <p:spPr>
          <a:xfrm>
            <a:off x="1385131" y="8554945"/>
            <a:ext cx="0" cy="370606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Bilde 12">
            <a:extLst>
              <a:ext uri="{FF2B5EF4-FFF2-40B4-BE49-F238E27FC236}">
                <a16:creationId xmlns:a16="http://schemas.microsoft.com/office/drawing/2014/main" id="{3F5FA896-FBE0-EAAF-C3DB-09808A9305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628" y="8124234"/>
            <a:ext cx="1886213" cy="371527"/>
          </a:xfrm>
          <a:prstGeom prst="rect">
            <a:avLst/>
          </a:prstGeom>
        </p:spPr>
      </p:pic>
      <p:pic>
        <p:nvPicPr>
          <p:cNvPr id="37" name="Bilde 36">
            <a:extLst>
              <a:ext uri="{FF2B5EF4-FFF2-40B4-BE49-F238E27FC236}">
                <a16:creationId xmlns:a16="http://schemas.microsoft.com/office/drawing/2014/main" id="{4D466E36-E11C-CBC4-3254-BD125628A6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0444" y="7240576"/>
            <a:ext cx="968880" cy="181000"/>
          </a:xfrm>
          <a:prstGeom prst="rect">
            <a:avLst/>
          </a:prstGeom>
        </p:spPr>
      </p:pic>
      <p:pic>
        <p:nvPicPr>
          <p:cNvPr id="39" name="Bilde 38">
            <a:extLst>
              <a:ext uri="{FF2B5EF4-FFF2-40B4-BE49-F238E27FC236}">
                <a16:creationId xmlns:a16="http://schemas.microsoft.com/office/drawing/2014/main" id="{CAC3FEAE-C93C-BC52-B195-192C667C8E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6992" y="5776168"/>
            <a:ext cx="1114581" cy="209579"/>
          </a:xfrm>
          <a:prstGeom prst="rect">
            <a:avLst/>
          </a:prstGeom>
        </p:spPr>
      </p:pic>
      <p:pic>
        <p:nvPicPr>
          <p:cNvPr id="41" name="Bilde 40">
            <a:extLst>
              <a:ext uri="{FF2B5EF4-FFF2-40B4-BE49-F238E27FC236}">
                <a16:creationId xmlns:a16="http://schemas.microsoft.com/office/drawing/2014/main" id="{8811E390-29E8-F394-2C90-A36D5FA6A9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713" y="4784350"/>
            <a:ext cx="1400370" cy="657317"/>
          </a:xfrm>
          <a:prstGeom prst="rect">
            <a:avLst/>
          </a:prstGeom>
        </p:spPr>
      </p:pic>
      <p:pic>
        <p:nvPicPr>
          <p:cNvPr id="45" name="Bilde 44">
            <a:extLst>
              <a:ext uri="{FF2B5EF4-FFF2-40B4-BE49-F238E27FC236}">
                <a16:creationId xmlns:a16="http://schemas.microsoft.com/office/drawing/2014/main" id="{4B480FF1-F6AD-A433-AF66-EC0F9AE301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1040" y="6608133"/>
            <a:ext cx="714475" cy="181000"/>
          </a:xfrm>
          <a:prstGeom prst="rect">
            <a:avLst/>
          </a:prstGeom>
        </p:spPr>
      </p:pic>
      <p:pic>
        <p:nvPicPr>
          <p:cNvPr id="47" name="Bilde 46">
            <a:extLst>
              <a:ext uri="{FF2B5EF4-FFF2-40B4-BE49-F238E27FC236}">
                <a16:creationId xmlns:a16="http://schemas.microsoft.com/office/drawing/2014/main" id="{8F00865E-86C2-738C-6EF5-23DA3EB74F8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4713" y="6373410"/>
            <a:ext cx="2048161" cy="457264"/>
          </a:xfrm>
          <a:prstGeom prst="rect">
            <a:avLst/>
          </a:prstGeom>
        </p:spPr>
      </p:pic>
      <p:cxnSp>
        <p:nvCxnSpPr>
          <p:cNvPr id="38" name="Rett pilkobling 37">
            <a:extLst>
              <a:ext uri="{FF2B5EF4-FFF2-40B4-BE49-F238E27FC236}">
                <a16:creationId xmlns:a16="http://schemas.microsoft.com/office/drawing/2014/main" id="{98ED6722-0C9B-2C40-D2BA-C21303AED343}"/>
              </a:ext>
            </a:extLst>
          </p:cNvPr>
          <p:cNvCxnSpPr>
            <a:cxnSpLocks/>
          </p:cNvCxnSpPr>
          <p:nvPr/>
        </p:nvCxnSpPr>
        <p:spPr>
          <a:xfrm>
            <a:off x="4365669" y="6698633"/>
            <a:ext cx="268472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4640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927</TotalTime>
  <Words>1340</Words>
  <Application>Microsoft Office PowerPoint</Application>
  <PresentationFormat>A4 (210 x 297 mm)</PresentationFormat>
  <Paragraphs>94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Office-tema</vt:lpstr>
      <vt:lpstr>Opplegg 13 – Modellering med luftmotstand</vt:lpstr>
      <vt:lpstr>Redd det fallande egget! - mål tid og akselerasjon med micro:bit og lagre til fil</vt:lpstr>
      <vt:lpstr>PowerPoint-presentasjon</vt:lpstr>
      <vt:lpstr>Modellering av fart med målt akselerasjon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Opplegg 13 – Modellering med luftmotstand (prog)</dc:title>
  <dc:creator>Ellen Egeland Flø</dc:creator>
  <cp:lastModifiedBy>Ellen Egeland Flø</cp:lastModifiedBy>
  <cp:revision>3</cp:revision>
  <dcterms:created xsi:type="dcterms:W3CDTF">2022-04-28T08:09:16Z</dcterms:created>
  <dcterms:modified xsi:type="dcterms:W3CDTF">2022-09-06T14:10:31Z</dcterms:modified>
</cp:coreProperties>
</file>