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55" r:id="rId2"/>
    <p:sldId id="304" r:id="rId3"/>
    <p:sldId id="580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3CA917-45D5-4481-B6C2-28A8E391CA41}" v="1" dt="2022-09-06T14:05:53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79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24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2196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642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4276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80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491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854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017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7259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795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1C903-FFA7-4F06-9B3A-46147A3845B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EC9EF-6BBC-44B6-B6AC-D0A8EE5EAE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8079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kunnskapsfilm.no/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e 23" descr="Et bilde som inneholder elektronikk&#10;&#10;Automatisk generert beskrivelse">
            <a:extLst>
              <a:ext uri="{FF2B5EF4-FFF2-40B4-BE49-F238E27FC236}">
                <a16:creationId xmlns:a16="http://schemas.microsoft.com/office/drawing/2014/main" id="{B76B5F20-6CBF-4832-B290-E6230A7CF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4649">
            <a:off x="4647370" y="-60373"/>
            <a:ext cx="2347561" cy="156473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6FAFAB6-4F4F-4C54-A113-49C4460AD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11" y="259713"/>
            <a:ext cx="4005685" cy="1084648"/>
          </a:xfrm>
        </p:spPr>
        <p:txBody>
          <a:bodyPr>
            <a:normAutofit/>
          </a:bodyPr>
          <a:lstStyle/>
          <a:p>
            <a:r>
              <a:rPr lang="nb-NO" sz="2800" dirty="0"/>
              <a:t>Opplegg 12 – Momentan vekstfart og speedometer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EC18718-0246-4999-8BF1-9B9FD7D9F3AB}"/>
              </a:ext>
            </a:extLst>
          </p:cNvPr>
          <p:cNvSpPr txBox="1"/>
          <p:nvPr/>
        </p:nvSpPr>
        <p:spPr>
          <a:xfrm>
            <a:off x="528320" y="1333771"/>
            <a:ext cx="57615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sonar sender ut </a:t>
            </a:r>
            <a:r>
              <a:rPr lang="nb-NO" sz="1100" dirty="0" err="1"/>
              <a:t>eit</a:t>
            </a:r>
            <a:r>
              <a:rPr lang="nb-NO" sz="1100" dirty="0"/>
              <a:t> lydsignal, og måler kor lang tid det tek før signalet blir reflektert attende til sonaren. Dersom </a:t>
            </a:r>
            <a:r>
              <a:rPr lang="nb-NO" sz="1100" dirty="0" err="1"/>
              <a:t>ein</a:t>
            </a:r>
            <a:r>
              <a:rPr lang="nb-NO" sz="1100" dirty="0"/>
              <a:t> veit kva lydfarten er, kan </a:t>
            </a:r>
            <a:r>
              <a:rPr lang="nb-NO" sz="1100" dirty="0" err="1"/>
              <a:t>ein</a:t>
            </a:r>
            <a:r>
              <a:rPr lang="nb-NO" sz="1100" dirty="0"/>
              <a:t> enkelt </a:t>
            </a:r>
            <a:r>
              <a:rPr lang="nb-NO" sz="1100" dirty="0" err="1"/>
              <a:t>rekne</a:t>
            </a:r>
            <a:r>
              <a:rPr lang="nb-NO" sz="1100" dirty="0"/>
              <a:t> ut avstanden til det som reflekterer lydsignalet. Sonaren veit kva lydfarten er, og vi kan dermed bruke han til å måle </a:t>
            </a:r>
            <a:r>
              <a:rPr lang="nb-NO" sz="1100" dirty="0" err="1"/>
              <a:t>avstandar</a:t>
            </a:r>
            <a:r>
              <a:rPr lang="nb-NO" sz="1100" dirty="0"/>
              <a:t> med. For å kunne bruke </a:t>
            </a:r>
            <a:r>
              <a:rPr lang="nb-NO" sz="1100" dirty="0" err="1"/>
              <a:t>ein</a:t>
            </a:r>
            <a:r>
              <a:rPr lang="nb-NO" sz="1100" dirty="0"/>
              <a:t> sonar i Python </a:t>
            </a:r>
            <a:r>
              <a:rPr lang="nb-NO" sz="1100" dirty="0" err="1"/>
              <a:t>Mu</a:t>
            </a:r>
            <a:r>
              <a:rPr lang="nb-NO" sz="1100" dirty="0"/>
              <a:t>, må vi importere </a:t>
            </a:r>
            <a:r>
              <a:rPr lang="nb-NO" sz="1100" dirty="0" err="1"/>
              <a:t>eit</a:t>
            </a:r>
            <a:r>
              <a:rPr lang="nb-NO" sz="1100" dirty="0"/>
              <a:t> bibliotek på sjølve micro:biten. Dette biblioteket er </a:t>
            </a:r>
            <a:r>
              <a:rPr lang="nb-NO" sz="1100" dirty="0" err="1"/>
              <a:t>eigentleg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gjer</a:t>
            </a:r>
            <a:r>
              <a:rPr lang="nb-NO" sz="1100" dirty="0"/>
              <a:t> det </a:t>
            </a:r>
            <a:r>
              <a:rPr lang="nb-NO" sz="1100" dirty="0" err="1"/>
              <a:t>enklare</a:t>
            </a:r>
            <a:r>
              <a:rPr lang="nb-NO" sz="1100" dirty="0"/>
              <a:t> for oss å programmere sonaren, </a:t>
            </a:r>
            <a:r>
              <a:rPr lang="nb-NO" sz="1100" dirty="0" err="1"/>
              <a:t>utan</a:t>
            </a:r>
            <a:r>
              <a:rPr lang="nb-NO" sz="1100" dirty="0"/>
              <a:t> å måtte tenke på korleis alle </a:t>
            </a:r>
            <a:r>
              <a:rPr lang="nb-NO" sz="1100" dirty="0" err="1"/>
              <a:t>detaljane</a:t>
            </a:r>
            <a:r>
              <a:rPr lang="nb-NO" sz="1100" dirty="0"/>
              <a:t> i </a:t>
            </a:r>
            <a:r>
              <a:rPr lang="nb-NO" sz="1100" dirty="0" err="1"/>
              <a:t>målingane</a:t>
            </a:r>
            <a:r>
              <a:rPr lang="nb-NO" sz="1100" dirty="0"/>
              <a:t>. </a:t>
            </a:r>
          </a:p>
          <a:p>
            <a:endParaRPr lang="nb-NO" sz="400" dirty="0"/>
          </a:p>
          <a:p>
            <a:r>
              <a:rPr lang="nb-NO" sz="1100" dirty="0"/>
              <a:t>Det første vi må </a:t>
            </a:r>
            <a:r>
              <a:rPr lang="nb-NO" sz="1100" dirty="0" err="1"/>
              <a:t>gjere</a:t>
            </a:r>
            <a:r>
              <a:rPr lang="nb-NO" sz="1100" dirty="0"/>
              <a:t> er å få tak i biblioteket til sonaren, og det kan </a:t>
            </a:r>
            <a:r>
              <a:rPr lang="nb-NO" sz="1100" dirty="0" err="1"/>
              <a:t>finnast</a:t>
            </a:r>
            <a:r>
              <a:rPr lang="nb-NO" sz="1100" dirty="0"/>
              <a:t> på </a:t>
            </a:r>
            <a:r>
              <a:rPr lang="nb-NO" sz="1100" dirty="0">
                <a:hlinkClick r:id="rId3"/>
              </a:rPr>
              <a:t>www.kunnskapsfilm.no</a:t>
            </a:r>
            <a:r>
              <a:rPr lang="nb-NO" sz="1100" dirty="0"/>
              <a:t> </a:t>
            </a:r>
            <a:endParaRPr lang="nb-NO" sz="1100" u="sng" dirty="0">
              <a:solidFill>
                <a:srgbClr val="0070C0"/>
              </a:solidFill>
            </a:endParaRPr>
          </a:p>
          <a:p>
            <a:endParaRPr lang="nb-NO" sz="400" dirty="0"/>
          </a:p>
          <a:p>
            <a:r>
              <a:rPr lang="nb-NO" sz="1100" dirty="0"/>
              <a:t>Kopier koden i fila «hcsr04.py» over i ei ny fane (fil) i Python Mu og lagre henne som «hcsr04.py» ved å trykke på «Save» og lagre i katalogen som </a:t>
            </a:r>
            <a:r>
              <a:rPr lang="nb-NO" sz="1100" dirty="0" err="1"/>
              <a:t>dukkar</a:t>
            </a:r>
            <a:r>
              <a:rPr lang="nb-NO" sz="1100" dirty="0"/>
              <a:t> direkte opp.</a:t>
            </a:r>
          </a:p>
          <a:p>
            <a:endParaRPr lang="nb-NO" sz="400" dirty="0"/>
          </a:p>
          <a:p>
            <a:r>
              <a:rPr lang="nb-NO" sz="1100" dirty="0"/>
              <a:t>Deretter må denne fila </a:t>
            </a:r>
            <a:r>
              <a:rPr lang="nb-NO" sz="1100" dirty="0" err="1"/>
              <a:t>leggast</a:t>
            </a:r>
            <a:r>
              <a:rPr lang="nb-NO" sz="1100" dirty="0"/>
              <a:t> over på sjølve micro:biten, og det </a:t>
            </a:r>
            <a:r>
              <a:rPr lang="nb-NO" sz="1100" dirty="0" err="1"/>
              <a:t>gjerest</a:t>
            </a:r>
            <a:r>
              <a:rPr lang="nb-NO" sz="1100" dirty="0"/>
              <a:t> ved å kople micro:biten til datamaskinen, og trykke på «Files».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C00688-0D65-4D21-B731-F586A026D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66" y="3928631"/>
            <a:ext cx="4809067" cy="4477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B9307113-4ABE-4568-86E5-C8F1416BA5B4}"/>
              </a:ext>
            </a:extLst>
          </p:cNvPr>
          <p:cNvSpPr/>
          <p:nvPr/>
        </p:nvSpPr>
        <p:spPr>
          <a:xfrm>
            <a:off x="2310050" y="3965966"/>
            <a:ext cx="338216" cy="291914"/>
          </a:xfrm>
          <a:prstGeom prst="ellipse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2C393639-A2CB-408E-8302-00DDA1E19E66}"/>
              </a:ext>
            </a:extLst>
          </p:cNvPr>
          <p:cNvCxnSpPr>
            <a:cxnSpLocks/>
          </p:cNvCxnSpPr>
          <p:nvPr/>
        </p:nvCxnSpPr>
        <p:spPr>
          <a:xfrm>
            <a:off x="2411307" y="3594416"/>
            <a:ext cx="54186" cy="26638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483C67E-12A2-4706-8D35-D5199C6F8988}"/>
              </a:ext>
            </a:extLst>
          </p:cNvPr>
          <p:cNvSpPr txBox="1"/>
          <p:nvPr/>
        </p:nvSpPr>
        <p:spPr>
          <a:xfrm>
            <a:off x="528320" y="4565229"/>
            <a:ext cx="57615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kjem denne menyen opp i Mu, og du må leite i feltet på høgre side til du finn fila som du nett lagra: «hcsr04.py». Når du finn henne, dreg du henne over i det venstre feltet. Da vil lyset på baksida av micro:biten blinke til programmet er overført.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D1D7089-4661-4A61-87F8-55A3C4C93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11" y="5354202"/>
            <a:ext cx="5761577" cy="1223631"/>
          </a:xfrm>
          <a:prstGeom prst="rect">
            <a:avLst/>
          </a:prstGeom>
        </p:spPr>
      </p:pic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07BD7EAF-44E6-4636-AD79-1B65B42CA6E0}"/>
              </a:ext>
            </a:extLst>
          </p:cNvPr>
          <p:cNvCxnSpPr>
            <a:cxnSpLocks/>
          </p:cNvCxnSpPr>
          <p:nvPr/>
        </p:nvCxnSpPr>
        <p:spPr>
          <a:xfrm flipH="1" flipV="1">
            <a:off x="1231226" y="5902631"/>
            <a:ext cx="2150790" cy="410116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F4EB74E5-253B-44AA-8E4F-7A8A908469E4}"/>
              </a:ext>
            </a:extLst>
          </p:cNvPr>
          <p:cNvSpPr/>
          <p:nvPr/>
        </p:nvSpPr>
        <p:spPr>
          <a:xfrm>
            <a:off x="3382016" y="6177279"/>
            <a:ext cx="756491" cy="264161"/>
          </a:xfrm>
          <a:prstGeom prst="ellipse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14E9FF2-BCD3-473A-8E41-5E037F179099}"/>
              </a:ext>
            </a:extLst>
          </p:cNvPr>
          <p:cNvSpPr txBox="1"/>
          <p:nvPr/>
        </p:nvSpPr>
        <p:spPr>
          <a:xfrm>
            <a:off x="528320" y="6766642"/>
            <a:ext cx="57615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står det att å lage sjølve programmet som bruker sonaren til å måle </a:t>
            </a:r>
            <a:r>
              <a:rPr lang="nb-NO" sz="1100" dirty="0" err="1"/>
              <a:t>avstandar</a:t>
            </a:r>
            <a:r>
              <a:rPr lang="nb-NO" sz="1100" dirty="0"/>
              <a:t> med. Under er det ei </a:t>
            </a:r>
            <a:r>
              <a:rPr lang="nb-NO" sz="1100" dirty="0" err="1"/>
              <a:t>puslespel-oppgåve</a:t>
            </a:r>
            <a:r>
              <a:rPr lang="nb-NO" sz="1100" dirty="0"/>
              <a:t> der </a:t>
            </a:r>
            <a:r>
              <a:rPr lang="nb-NO" sz="1100" dirty="0" err="1"/>
              <a:t>kodelinene</a:t>
            </a:r>
            <a:r>
              <a:rPr lang="nb-NO" sz="1100" dirty="0"/>
              <a:t> må </a:t>
            </a:r>
            <a:r>
              <a:rPr lang="nb-NO" sz="1100" dirty="0" err="1"/>
              <a:t>ryddast</a:t>
            </a:r>
            <a:r>
              <a:rPr lang="nb-NO" sz="1100" dirty="0"/>
              <a:t> i rett rekkefølge for å lage dette programmet.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69EF66D3-8293-4539-BC49-7D5DEA3AFD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653" y="8493800"/>
            <a:ext cx="1897884" cy="150766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A80D9718-2429-49CD-A7B4-2B626D7F6D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863" y="9198984"/>
            <a:ext cx="1676169" cy="159635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22C6A8AA-CFFD-4F2F-97F4-0AF9351FDB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863" y="8965235"/>
            <a:ext cx="855822" cy="150767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11CAB67A-07F2-4F0C-A9A6-666B4A9966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4378" y="8722866"/>
            <a:ext cx="824781" cy="164069"/>
          </a:xfrm>
          <a:prstGeom prst="rect">
            <a:avLst/>
          </a:prstGeom>
        </p:spPr>
      </p:pic>
      <p:sp>
        <p:nvSpPr>
          <p:cNvPr id="28" name="Rektangel 27">
            <a:extLst>
              <a:ext uri="{FF2B5EF4-FFF2-40B4-BE49-F238E27FC236}">
                <a16:creationId xmlns:a16="http://schemas.microsoft.com/office/drawing/2014/main" id="{DF71CB12-56E3-47C2-A587-85BE00AAC438}"/>
              </a:ext>
            </a:extLst>
          </p:cNvPr>
          <p:cNvSpPr/>
          <p:nvPr/>
        </p:nvSpPr>
        <p:spPr>
          <a:xfrm>
            <a:off x="941497" y="7809652"/>
            <a:ext cx="2345696" cy="16410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C9F8EBB9-B735-4EDF-9A96-21854081543F}"/>
              </a:ext>
            </a:extLst>
          </p:cNvPr>
          <p:cNvSpPr txBox="1"/>
          <p:nvPr/>
        </p:nvSpPr>
        <p:spPr>
          <a:xfrm>
            <a:off x="941497" y="7828476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Puslespel-oppgåve</a:t>
            </a:r>
            <a:endParaRPr lang="nb-NO" sz="1100" b="1" dirty="0"/>
          </a:p>
        </p:txBody>
      </p:sp>
      <p:pic>
        <p:nvPicPr>
          <p:cNvPr id="30" name="Bilde 29">
            <a:extLst>
              <a:ext uri="{FF2B5EF4-FFF2-40B4-BE49-F238E27FC236}">
                <a16:creationId xmlns:a16="http://schemas.microsoft.com/office/drawing/2014/main" id="{F96FCB56-6A77-4791-AC42-81DF404872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3682" y="8251678"/>
            <a:ext cx="1309589" cy="156812"/>
          </a:xfrm>
          <a:prstGeom prst="rect">
            <a:avLst/>
          </a:prstGeom>
        </p:spPr>
      </p:pic>
      <p:sp>
        <p:nvSpPr>
          <p:cNvPr id="5120" name="Stjerne: 8 tagger 5119">
            <a:extLst>
              <a:ext uri="{FF2B5EF4-FFF2-40B4-BE49-F238E27FC236}">
                <a16:creationId xmlns:a16="http://schemas.microsoft.com/office/drawing/2014/main" id="{22869DBD-2ED4-4ED1-B37C-7B7C92F7CA25}"/>
              </a:ext>
            </a:extLst>
          </p:cNvPr>
          <p:cNvSpPr/>
          <p:nvPr/>
        </p:nvSpPr>
        <p:spPr>
          <a:xfrm>
            <a:off x="5183375" y="5116225"/>
            <a:ext cx="1570579" cy="1394712"/>
          </a:xfrm>
          <a:prstGeom prst="star8">
            <a:avLst/>
          </a:prstGeom>
          <a:gradFill>
            <a:gsLst>
              <a:gs pos="0">
                <a:srgbClr val="7030A0"/>
              </a:gs>
              <a:gs pos="100000">
                <a:schemeClr val="bg1"/>
              </a:gs>
              <a:gs pos="59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dirty="0">
                <a:solidFill>
                  <a:schemeClr val="tx1"/>
                </a:solidFill>
              </a:rPr>
              <a:t>Dersom fil-menyen </a:t>
            </a:r>
            <a:r>
              <a:rPr lang="nb-NO" sz="1100" dirty="0" err="1">
                <a:solidFill>
                  <a:schemeClr val="tx1"/>
                </a:solidFill>
              </a:rPr>
              <a:t>ikkje</a:t>
            </a:r>
            <a:r>
              <a:rPr lang="nb-NO" sz="1100" dirty="0">
                <a:solidFill>
                  <a:schemeClr val="tx1"/>
                </a:solidFill>
              </a:rPr>
              <a:t> viser </a:t>
            </a:r>
            <a:r>
              <a:rPr lang="nb-NO" sz="1100" dirty="0" err="1">
                <a:solidFill>
                  <a:schemeClr val="tx1"/>
                </a:solidFill>
              </a:rPr>
              <a:t>noko</a:t>
            </a:r>
            <a:r>
              <a:rPr lang="nb-NO" sz="1100" dirty="0">
                <a:solidFill>
                  <a:schemeClr val="tx1"/>
                </a:solidFill>
              </a:rPr>
              <a:t>, flash over ei tom fil først.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68E19D9-D74B-43FC-8B2E-063BFF90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BF560D5-CD34-41CC-9228-F90931BCB2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52" y="7445436"/>
            <a:ext cx="1924811" cy="2005265"/>
          </a:xfrm>
          <a:prstGeom prst="rect">
            <a:avLst/>
          </a:prstGeom>
        </p:spPr>
      </p:pic>
      <p:sp>
        <p:nvSpPr>
          <p:cNvPr id="26" name="TekstSylinder 25">
            <a:extLst>
              <a:ext uri="{FF2B5EF4-FFF2-40B4-BE49-F238E27FC236}">
                <a16:creationId xmlns:a16="http://schemas.microsoft.com/office/drawing/2014/main" id="{5C92B43C-D0A7-554B-AE47-8990F06D5CE3}"/>
              </a:ext>
            </a:extLst>
          </p:cNvPr>
          <p:cNvSpPr txBox="1"/>
          <p:nvPr/>
        </p:nvSpPr>
        <p:spPr>
          <a:xfrm>
            <a:off x="5841920" y="117153"/>
            <a:ext cx="8950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E. Flø</a:t>
            </a:r>
          </a:p>
        </p:txBody>
      </p:sp>
    </p:spTree>
    <p:extLst>
      <p:ext uri="{BB962C8B-B14F-4D97-AF65-F5344CB8AC3E}">
        <p14:creationId xmlns:p14="http://schemas.microsoft.com/office/powerpoint/2010/main" val="1968077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C4CFF43D-90A0-DA96-8135-E8AAE536866A}"/>
              </a:ext>
            </a:extLst>
          </p:cNvPr>
          <p:cNvSpPr txBox="1"/>
          <p:nvPr/>
        </p:nvSpPr>
        <p:spPr>
          <a:xfrm>
            <a:off x="258960" y="6768174"/>
            <a:ext cx="6428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_____________________________________________________</a:t>
            </a:r>
          </a:p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895E3E0-1D7D-456B-A906-3178AEB5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10903"/>
            <a:ext cx="5915025" cy="700894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/>
              <a:t>Lag </a:t>
            </a:r>
            <a:r>
              <a:rPr lang="nb-NO" dirty="0" err="1"/>
              <a:t>eit</a:t>
            </a:r>
            <a:r>
              <a:rPr lang="nb-NO" dirty="0"/>
              <a:t> speedometer med micro:bit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568FC18-5943-46E3-A2AF-B291E4606176}"/>
              </a:ext>
            </a:extLst>
          </p:cNvPr>
          <p:cNvSpPr txBox="1"/>
          <p:nvPr/>
        </p:nvSpPr>
        <p:spPr>
          <a:xfrm>
            <a:off x="357503" y="4057269"/>
            <a:ext cx="611435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3: Gjennomføring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Lag speedometeret.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L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 programmet for å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måle avstanden med hjelp av sonaren. Hugs at resultatet av kalibreringa må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inkluderast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 programmet.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Utvid programmet slik at det kan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berekne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momentanfarten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frå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kalibrerte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avstandsmålingane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CDD0B3B-501B-408A-AC08-E9F2230BE099}"/>
              </a:ext>
            </a:extLst>
          </p:cNvPr>
          <p:cNvSpPr txBox="1"/>
          <p:nvPr/>
        </p:nvSpPr>
        <p:spPr>
          <a:xfrm>
            <a:off x="888334" y="1130521"/>
            <a:ext cx="492745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Bruk </a:t>
            </a:r>
            <a:r>
              <a:rPr lang="nb-NO" sz="1100" dirty="0" err="1"/>
              <a:t>ein</a:t>
            </a:r>
            <a:r>
              <a:rPr lang="nb-NO" sz="1100" dirty="0"/>
              <a:t> micro:bit med </a:t>
            </a:r>
            <a:r>
              <a:rPr lang="nb-NO" sz="1100" dirty="0" err="1"/>
              <a:t>ein</a:t>
            </a:r>
            <a:r>
              <a:rPr lang="nb-NO" sz="1100" dirty="0"/>
              <a:t> tilkopla sonar til å lage </a:t>
            </a:r>
            <a:r>
              <a:rPr lang="nb-NO" sz="1100" dirty="0" err="1"/>
              <a:t>eit</a:t>
            </a:r>
            <a:r>
              <a:rPr lang="nb-NO" sz="1100" dirty="0"/>
              <a:t> speedometer. For å få til dette må de kalibrere </a:t>
            </a:r>
            <a:r>
              <a:rPr lang="nb-NO" sz="1100" dirty="0" err="1"/>
              <a:t>avstandsmålingane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sonaren slik at de får oppgitt avstanden i meter. Sjå tips </a:t>
            </a:r>
            <a:r>
              <a:rPr lang="nb-NO" sz="1100" dirty="0" err="1"/>
              <a:t>nedst</a:t>
            </a:r>
            <a:r>
              <a:rPr lang="nb-NO" sz="1100" dirty="0"/>
              <a:t> på sida for kalibrering.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565BD78-A200-4C9B-9246-C6B65A4842E4}"/>
              </a:ext>
            </a:extLst>
          </p:cNvPr>
          <p:cNvSpPr txBox="1"/>
          <p:nvPr/>
        </p:nvSpPr>
        <p:spPr>
          <a:xfrm>
            <a:off x="357502" y="2189470"/>
            <a:ext cx="36326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1: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 informasjonsinnhenting for å få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idéar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. Kva slags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tilkoplingar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trengs?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0C6C2C2-644E-458E-8A74-C24B3FF849FA}"/>
              </a:ext>
            </a:extLst>
          </p:cNvPr>
          <p:cNvSpPr/>
          <p:nvPr/>
        </p:nvSpPr>
        <p:spPr>
          <a:xfrm>
            <a:off x="357503" y="2674305"/>
            <a:ext cx="363260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2: Idémyldre og planlegge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er viktig at de 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alle slags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ikkje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for kritiske, da kan nyttige framlegg bli kutta ut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tidleg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Tenk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sjølv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først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teikn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gjerne skisser.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Forklar ideen din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på gruppa.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Heile gruppa diskuterer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ulike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felles plan for bygging.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A64511C-30E6-4F43-9999-2CC71B75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6522" y="9212093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DE63BD2-40A6-7A4F-E6B7-817EE8F14907}"/>
              </a:ext>
            </a:extLst>
          </p:cNvPr>
          <p:cNvSpPr txBox="1"/>
          <p:nvPr/>
        </p:nvSpPr>
        <p:spPr>
          <a:xfrm>
            <a:off x="357502" y="5040124"/>
            <a:ext cx="321697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om speedometeret, inkludert programmeringa,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som planlagt.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5: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Samanlikn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resultata med andre i klassen.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Verkar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svara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deira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fornuftige?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Gå attende til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eventuelle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forbetringar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Dokumenter prosjektet på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valfri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måte.</a:t>
            </a:r>
            <a:endParaRPr lang="nb-NO" sz="1100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78BA420B-1EEB-E369-6B4D-23136E14DCDE}"/>
              </a:ext>
            </a:extLst>
          </p:cNvPr>
          <p:cNvSpPr/>
          <p:nvPr/>
        </p:nvSpPr>
        <p:spPr>
          <a:xfrm>
            <a:off x="357502" y="7283713"/>
            <a:ext cx="3504304" cy="21236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Kalibreringsoppgåve</a:t>
            </a: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 – regresjon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Plott alle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micro:biten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sine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avstandsmålingar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og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tilhøyrande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målingane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de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gjer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med linjal eller metermål 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Geogebra.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Finn en matematisk modell med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føreta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regresjon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dataene.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/>
              <a:t>Korleis ser funksjonen ut?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1100" dirty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 err="1"/>
              <a:t>Passar</a:t>
            </a:r>
            <a:r>
              <a:rPr lang="nb-NO" sz="1100" dirty="0"/>
              <a:t> han bra med datapunkta </a:t>
            </a:r>
            <a:r>
              <a:rPr lang="nb-NO" sz="1100"/>
              <a:t>dykkar?</a:t>
            </a:r>
            <a:endParaRPr lang="nb-NO" sz="1100" dirty="0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8513AA3D-19B6-D1F6-3623-FE9D7A3C7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072" y="7283713"/>
            <a:ext cx="1979400" cy="1524138"/>
          </a:xfrm>
          <a:prstGeom prst="rect">
            <a:avLst/>
          </a:prstGeom>
        </p:spPr>
      </p:pic>
      <p:pic>
        <p:nvPicPr>
          <p:cNvPr id="7" name="Bilde 6" descr="Et bilde som inneholder enhet, svart, måler&#10;&#10;Automatisk generert beskrivelse">
            <a:extLst>
              <a:ext uri="{FF2B5EF4-FFF2-40B4-BE49-F238E27FC236}">
                <a16:creationId xmlns:a16="http://schemas.microsoft.com/office/drawing/2014/main" id="{ED67A92A-A399-4010-3DE1-2516A76A0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59" y="2422785"/>
            <a:ext cx="1742371" cy="1742371"/>
          </a:xfrm>
          <a:prstGeom prst="rect">
            <a:avLst/>
          </a:prstGeom>
        </p:spPr>
      </p:pic>
      <p:pic>
        <p:nvPicPr>
          <p:cNvPr id="15" name="Bilde 14" descr="Et bilde som inneholder person, bakke, utendørs, ridning&#10;&#10;Automatisk generert beskrivelse">
            <a:extLst>
              <a:ext uri="{FF2B5EF4-FFF2-40B4-BE49-F238E27FC236}">
                <a16:creationId xmlns:a16="http://schemas.microsoft.com/office/drawing/2014/main" id="{5B501F84-B342-F139-26E7-D8B82D91B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041" y="5135340"/>
            <a:ext cx="2633472" cy="17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C89ECD-2AE4-4BD2-9042-B2381D099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72" y="266540"/>
            <a:ext cx="5915025" cy="745233"/>
          </a:xfrm>
        </p:spPr>
        <p:txBody>
          <a:bodyPr>
            <a:normAutofit/>
          </a:bodyPr>
          <a:lstStyle/>
          <a:p>
            <a:r>
              <a:rPr lang="nb-NO" dirty="0"/>
              <a:t>Momentan </a:t>
            </a:r>
            <a:r>
              <a:rPr lang="nb-NO" dirty="0" err="1"/>
              <a:t>vekstfart</a:t>
            </a:r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07020D7-E9D6-81B2-72DB-1A3EC1EFC9A3}"/>
              </a:ext>
            </a:extLst>
          </p:cNvPr>
          <p:cNvSpPr txBox="1"/>
          <p:nvPr/>
        </p:nvSpPr>
        <p:spPr>
          <a:xfrm>
            <a:off x="452172" y="1078448"/>
            <a:ext cx="5629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To former for </a:t>
            </a:r>
            <a:r>
              <a:rPr lang="nb-NO" sz="1100" b="1" dirty="0" err="1"/>
              <a:t>vekstfart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Vi </a:t>
            </a:r>
            <a:r>
              <a:rPr lang="nb-NO" sz="1100" dirty="0" err="1"/>
              <a:t>skil</a:t>
            </a:r>
            <a:r>
              <a:rPr lang="nb-NO" sz="1100" dirty="0"/>
              <a:t> mellom </a:t>
            </a:r>
            <a:r>
              <a:rPr lang="nb-NO" sz="1100" dirty="0" err="1"/>
              <a:t>gjennomsnittleg</a:t>
            </a:r>
            <a:r>
              <a:rPr lang="nb-NO" sz="1100" dirty="0"/>
              <a:t> og momentan </a:t>
            </a:r>
            <a:r>
              <a:rPr lang="nb-NO" sz="1100" dirty="0" err="1"/>
              <a:t>vekstfart</a:t>
            </a:r>
            <a:r>
              <a:rPr lang="nb-NO" sz="1100" dirty="0"/>
              <a:t>. Den </a:t>
            </a:r>
            <a:r>
              <a:rPr lang="nb-NO" sz="1100" dirty="0" err="1"/>
              <a:t>gjennomsnittlege</a:t>
            </a:r>
            <a:r>
              <a:rPr lang="nb-NO" sz="1100" dirty="0"/>
              <a:t> </a:t>
            </a:r>
            <a:r>
              <a:rPr lang="nb-NO" sz="1100" dirty="0" err="1"/>
              <a:t>vekstfarten</a:t>
            </a:r>
            <a:r>
              <a:rPr lang="nb-NO" sz="1100" dirty="0"/>
              <a:t> </a:t>
            </a:r>
            <a:r>
              <a:rPr lang="nb-NO" sz="1100" dirty="0" err="1"/>
              <a:t>fortel</a:t>
            </a:r>
            <a:r>
              <a:rPr lang="nb-NO" sz="1100" dirty="0"/>
              <a:t> oss kor raskt </a:t>
            </a:r>
            <a:r>
              <a:rPr lang="nb-NO" sz="1100" dirty="0" err="1"/>
              <a:t>noko</a:t>
            </a:r>
            <a:r>
              <a:rPr lang="nb-NO" sz="1100" dirty="0"/>
              <a:t> </a:t>
            </a:r>
            <a:r>
              <a:rPr lang="nb-NO" sz="1100" dirty="0" err="1"/>
              <a:t>aukar</a:t>
            </a:r>
            <a:r>
              <a:rPr lang="nb-NO" sz="1100" dirty="0"/>
              <a:t> mellom to x-</a:t>
            </a:r>
            <a:r>
              <a:rPr lang="nb-NO" sz="1100" dirty="0" err="1"/>
              <a:t>verdiar</a:t>
            </a:r>
            <a:r>
              <a:rPr lang="nb-NO" sz="1100" dirty="0"/>
              <a:t>, </a:t>
            </a:r>
            <a:r>
              <a:rPr lang="nb-NO" sz="1100" dirty="0" err="1"/>
              <a:t>medan</a:t>
            </a:r>
            <a:r>
              <a:rPr lang="nb-NO" sz="1100" dirty="0"/>
              <a:t> den momentane </a:t>
            </a:r>
            <a:r>
              <a:rPr lang="nb-NO" sz="1100" dirty="0" err="1"/>
              <a:t>vekstfarten</a:t>
            </a:r>
            <a:r>
              <a:rPr lang="nb-NO" sz="1100" dirty="0"/>
              <a:t> </a:t>
            </a:r>
            <a:r>
              <a:rPr lang="nb-NO" sz="1100" dirty="0" err="1"/>
              <a:t>fortel</a:t>
            </a:r>
            <a:r>
              <a:rPr lang="nb-NO" sz="1100" dirty="0"/>
              <a:t> oss kor rask aukinga er i </a:t>
            </a:r>
            <a:r>
              <a:rPr lang="nb-NO" sz="1100" dirty="0" err="1"/>
              <a:t>eit</a:t>
            </a:r>
            <a:r>
              <a:rPr lang="nb-NO" sz="1100" dirty="0"/>
              <a:t> visst punkt. Vi </a:t>
            </a:r>
            <a:r>
              <a:rPr lang="nb-NO" sz="1100" dirty="0" err="1"/>
              <a:t>byrjar</a:t>
            </a:r>
            <a:r>
              <a:rPr lang="nb-NO" sz="1100" dirty="0"/>
              <a:t> med den </a:t>
            </a:r>
            <a:r>
              <a:rPr lang="nb-NO" sz="1100" dirty="0" err="1"/>
              <a:t>gjennomsnittlege</a:t>
            </a:r>
            <a:r>
              <a:rPr lang="nb-NO" sz="1100" dirty="0"/>
              <a:t>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4F2A8A6-761C-EF92-334F-150A3BA4F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235" y="1909446"/>
            <a:ext cx="3499356" cy="2342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9BB55259-AE89-5099-0966-FE947A94F9F8}"/>
                  </a:ext>
                </a:extLst>
              </p:cNvPr>
              <p:cNvSpPr txBox="1"/>
              <p:nvPr/>
            </p:nvSpPr>
            <p:spPr>
              <a:xfrm>
                <a:off x="452173" y="1976120"/>
                <a:ext cx="2572364" cy="1941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/>
                  <a:t>Gjennomsnittleg</a:t>
                </a:r>
                <a:r>
                  <a:rPr lang="nb-NO" sz="1100" b="1" dirty="0"/>
                  <a:t> </a:t>
                </a:r>
                <a:r>
                  <a:rPr lang="nb-NO" sz="1100" b="1" dirty="0" err="1"/>
                  <a:t>vekstfart</a:t>
                </a:r>
                <a:endParaRPr lang="nb-NO" sz="1100" b="1" dirty="0"/>
              </a:p>
              <a:p>
                <a:endParaRPr lang="nb-NO" sz="400" b="1" dirty="0"/>
              </a:p>
              <a:p>
                <a:r>
                  <a:rPr lang="nb-NO" sz="1100" dirty="0"/>
                  <a:t>I </a:t>
                </a:r>
                <a:r>
                  <a:rPr lang="nb-NO" sz="1100" dirty="0" err="1"/>
                  <a:t>følgande</a:t>
                </a:r>
                <a:r>
                  <a:rPr lang="nb-NO" sz="1100" dirty="0"/>
                  <a:t> kode går vi ut </a:t>
                </a:r>
                <a:r>
                  <a:rPr lang="nb-NO" sz="1100" dirty="0" err="1"/>
                  <a:t>frå</a:t>
                </a:r>
                <a:r>
                  <a:rPr lang="nb-NO" sz="1100" dirty="0"/>
                  <a:t> at vi alt har importert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datasett med x- og y-</a:t>
                </a:r>
                <a:r>
                  <a:rPr lang="nb-NO" sz="1100" dirty="0" err="1"/>
                  <a:t>verdiar</a:t>
                </a:r>
                <a:r>
                  <a:rPr lang="nb-NO" sz="1100" dirty="0"/>
                  <a:t>. Vi </a:t>
                </a:r>
                <a:r>
                  <a:rPr lang="nb-NO" sz="1100" dirty="0" err="1"/>
                  <a:t>startar</a:t>
                </a:r>
                <a:r>
                  <a:rPr lang="nb-NO" sz="1100" dirty="0"/>
                  <a:t> med å plotte punkta. Deretter </a:t>
                </a:r>
                <a:r>
                  <a:rPr lang="nb-NO" sz="1100" dirty="0" err="1"/>
                  <a:t>bereknar</a:t>
                </a:r>
                <a:r>
                  <a:rPr lang="nb-NO" sz="1100" dirty="0"/>
                  <a:t> vi den </a:t>
                </a:r>
                <a:r>
                  <a:rPr lang="nb-NO" sz="1100" dirty="0" err="1"/>
                  <a:t>gjennomsnittlege</a:t>
                </a:r>
                <a:r>
                  <a:rPr lang="nb-NO" sz="1100" dirty="0"/>
                  <a:t> akselerasjonen med å bruke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nb-NO" sz="1100" dirty="0"/>
                  <a:t>. I figuren vår var N = 30, og vi ønsker å </a:t>
                </a:r>
                <a:r>
                  <a:rPr lang="nb-NO" sz="1100" dirty="0" err="1"/>
                  <a:t>berekne</a:t>
                </a:r>
                <a:r>
                  <a:rPr lang="nb-NO" sz="1100" dirty="0"/>
                  <a:t> den </a:t>
                </a:r>
                <a:r>
                  <a:rPr lang="nb-NO" sz="1100" dirty="0" err="1"/>
                  <a:t>gjennomsnittlege</a:t>
                </a:r>
                <a:r>
                  <a:rPr lang="nb-NO" sz="1100" dirty="0"/>
                  <a:t> </a:t>
                </a:r>
                <a:r>
                  <a:rPr lang="nb-NO" sz="1100" dirty="0" err="1"/>
                  <a:t>vekstfarten</a:t>
                </a:r>
                <a:r>
                  <a:rPr lang="nb-NO" sz="1100" dirty="0"/>
                  <a:t> for </a:t>
                </a:r>
                <a:r>
                  <a:rPr lang="nb-NO" sz="1100" dirty="0" err="1"/>
                  <a:t>indeksverdiar</a:t>
                </a:r>
                <a:r>
                  <a:rPr lang="nb-NO" sz="1100" dirty="0"/>
                  <a:t> mellom 10 og 20.</a:t>
                </a:r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9BB55259-AE89-5099-0966-FE947A94F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173" y="1976120"/>
                <a:ext cx="2572364" cy="1941429"/>
              </a:xfrm>
              <a:prstGeom prst="rect">
                <a:avLst/>
              </a:prstGeom>
              <a:blipFill>
                <a:blip r:embed="rId3"/>
                <a:stretch>
                  <a:fillRect t="-313" b="-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kstSylinder 16">
            <a:extLst>
              <a:ext uri="{FF2B5EF4-FFF2-40B4-BE49-F238E27FC236}">
                <a16:creationId xmlns:a16="http://schemas.microsoft.com/office/drawing/2014/main" id="{68C01098-9DE7-0E25-6D6B-7E30D25EAD10}"/>
              </a:ext>
            </a:extLst>
          </p:cNvPr>
          <p:cNvSpPr txBox="1"/>
          <p:nvPr/>
        </p:nvSpPr>
        <p:spPr>
          <a:xfrm>
            <a:off x="385672" y="5981635"/>
            <a:ext cx="2451097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Momentan </a:t>
            </a:r>
            <a:r>
              <a:rPr lang="nb-NO" sz="1100" b="1" dirty="0" err="1"/>
              <a:t>vekstfart</a:t>
            </a:r>
            <a:endParaRPr lang="nb-NO" sz="1100" b="1" dirty="0"/>
          </a:p>
          <a:p>
            <a:r>
              <a:rPr lang="nb-NO" sz="1100" dirty="0"/>
              <a:t>Dersom vi vil finne den momentane </a:t>
            </a:r>
            <a:r>
              <a:rPr lang="nb-NO" sz="1100" dirty="0" err="1"/>
              <a:t>vekstfarten</a:t>
            </a:r>
            <a:r>
              <a:rPr lang="nb-NO" sz="1100" dirty="0"/>
              <a:t>, </a:t>
            </a:r>
            <a:r>
              <a:rPr lang="nb-NO" sz="1100" dirty="0" err="1"/>
              <a:t>gjer</a:t>
            </a:r>
            <a:r>
              <a:rPr lang="nb-NO" sz="1100" dirty="0"/>
              <a:t> vi akkurat som for den </a:t>
            </a:r>
            <a:r>
              <a:rPr lang="nb-NO" sz="1100" dirty="0" err="1"/>
              <a:t>gjennomsnittlege</a:t>
            </a:r>
            <a:r>
              <a:rPr lang="nb-NO" sz="1100" dirty="0"/>
              <a:t>, men vi vel </a:t>
            </a:r>
            <a:r>
              <a:rPr lang="nb-NO" sz="1100" dirty="0" err="1"/>
              <a:t>berre</a:t>
            </a:r>
            <a:r>
              <a:rPr lang="nb-NO" sz="1100" dirty="0"/>
              <a:t> to punkt som ligg rett i nærleiken av </a:t>
            </a:r>
            <a:r>
              <a:rPr lang="nb-NO" sz="1100" dirty="0" err="1"/>
              <a:t>kvarandre</a:t>
            </a:r>
            <a:r>
              <a:rPr lang="nb-NO" sz="1100" dirty="0"/>
              <a:t>. Dermed får vi </a:t>
            </a:r>
            <a:r>
              <a:rPr lang="nb-NO" sz="1100" dirty="0" err="1"/>
              <a:t>eit</a:t>
            </a:r>
            <a:r>
              <a:rPr lang="nb-NO" sz="1100" dirty="0"/>
              <a:t> uttrykk for korleis </a:t>
            </a:r>
            <a:r>
              <a:rPr lang="nb-NO" sz="1100" dirty="0" err="1"/>
              <a:t>funksjonsverdiane</a:t>
            </a:r>
            <a:r>
              <a:rPr lang="nb-NO" sz="1100" dirty="0"/>
              <a:t> er i ferd med å endre seg akkurat der. I dømet </a:t>
            </a:r>
            <a:r>
              <a:rPr lang="nb-NO" sz="1100" dirty="0" err="1"/>
              <a:t>nedanfor</a:t>
            </a:r>
            <a:r>
              <a:rPr lang="nb-NO" sz="1100" dirty="0"/>
              <a:t> har vi valt </a:t>
            </a:r>
            <a:r>
              <a:rPr lang="nb-NO" sz="1100" dirty="0" err="1"/>
              <a:t>indeksverdiar</a:t>
            </a:r>
            <a:r>
              <a:rPr lang="nb-NO" sz="1100" dirty="0"/>
              <a:t> 19 og 21 for å sjå på veksten rundt i=20, altså x=2,0.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7D86C63C-78C9-F173-54B3-8CBB6B6D5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933" y="5798705"/>
            <a:ext cx="3599840" cy="250048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ED3E04B9-7B04-6336-17A0-8441762F6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72" y="3970474"/>
            <a:ext cx="2505425" cy="79068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B274C55F-0525-E86D-47F9-BA3482F36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172" y="4951689"/>
            <a:ext cx="1876687" cy="952633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CCD1518-91E1-072D-9D7B-8DD58D20C5D0}"/>
              </a:ext>
            </a:extLst>
          </p:cNvPr>
          <p:cNvSpPr txBox="1"/>
          <p:nvPr/>
        </p:nvSpPr>
        <p:spPr>
          <a:xfrm>
            <a:off x="3597252" y="4252406"/>
            <a:ext cx="2703005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Plottar</a:t>
            </a:r>
            <a:r>
              <a:rPr lang="nb-NO" sz="1100" dirty="0"/>
              <a:t> x- og y-</a:t>
            </a:r>
            <a:r>
              <a:rPr lang="nb-NO" sz="1100" dirty="0" err="1"/>
              <a:t>verdiane</a:t>
            </a:r>
            <a:r>
              <a:rPr lang="nb-NO" sz="1100" dirty="0"/>
              <a:t>. </a:t>
            </a:r>
            <a:r>
              <a:rPr lang="nb-NO" sz="1100" dirty="0" err="1"/>
              <a:t>Berekner</a:t>
            </a:r>
            <a:r>
              <a:rPr lang="nb-NO" sz="1100" dirty="0"/>
              <a:t> deretter den </a:t>
            </a:r>
            <a:r>
              <a:rPr lang="nb-NO" sz="1100" dirty="0" err="1"/>
              <a:t>gjennomsnittlege</a:t>
            </a:r>
            <a:r>
              <a:rPr lang="nb-NO" sz="1100" dirty="0"/>
              <a:t> akselerasjonen.</a:t>
            </a:r>
          </a:p>
        </p:txBody>
      </p:sp>
      <p:cxnSp>
        <p:nvCxnSpPr>
          <p:cNvPr id="20" name="Rett pilkobling 19">
            <a:extLst>
              <a:ext uri="{FF2B5EF4-FFF2-40B4-BE49-F238E27FC236}">
                <a16:creationId xmlns:a16="http://schemas.microsoft.com/office/drawing/2014/main" id="{44ACD272-319B-F596-35A9-DD57AD9D6BB3}"/>
              </a:ext>
            </a:extLst>
          </p:cNvPr>
          <p:cNvCxnSpPr>
            <a:cxnSpLocks/>
          </p:cNvCxnSpPr>
          <p:nvPr/>
        </p:nvCxnSpPr>
        <p:spPr>
          <a:xfrm>
            <a:off x="2930712" y="4459575"/>
            <a:ext cx="4789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347F3DB-9377-45D3-4320-2A0D69FFD9E9}"/>
              </a:ext>
            </a:extLst>
          </p:cNvPr>
          <p:cNvSpPr txBox="1"/>
          <p:nvPr/>
        </p:nvSpPr>
        <p:spPr>
          <a:xfrm>
            <a:off x="3597252" y="5152293"/>
            <a:ext cx="270300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Bruker </a:t>
            </a:r>
            <a:r>
              <a:rPr lang="nb-NO" sz="1100" dirty="0" err="1"/>
              <a:t>eittpunktsformelen</a:t>
            </a:r>
            <a:r>
              <a:rPr lang="nb-NO" sz="1100" dirty="0"/>
              <a:t> til å finne funksjonsuttrykket til den </a:t>
            </a:r>
            <a:r>
              <a:rPr lang="nb-NO" sz="1100" dirty="0" err="1"/>
              <a:t>raude</a:t>
            </a:r>
            <a:r>
              <a:rPr lang="nb-NO" sz="1100" dirty="0"/>
              <a:t> lina på figuren. Til sist plotter vi lina.</a:t>
            </a:r>
          </a:p>
        </p:txBody>
      </p:sp>
      <p:cxnSp>
        <p:nvCxnSpPr>
          <p:cNvPr id="22" name="Rett pilkobling 21">
            <a:extLst>
              <a:ext uri="{FF2B5EF4-FFF2-40B4-BE49-F238E27FC236}">
                <a16:creationId xmlns:a16="http://schemas.microsoft.com/office/drawing/2014/main" id="{A3C016C9-263E-31B4-C5FB-4DA8ABD7E9CB}"/>
              </a:ext>
            </a:extLst>
          </p:cNvPr>
          <p:cNvCxnSpPr>
            <a:cxnSpLocks/>
          </p:cNvCxnSpPr>
          <p:nvPr/>
        </p:nvCxnSpPr>
        <p:spPr>
          <a:xfrm>
            <a:off x="2446808" y="5416315"/>
            <a:ext cx="989761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98842A2D-988C-4C24-41D3-046EBC8FA74D}"/>
              </a:ext>
            </a:extLst>
          </p:cNvPr>
          <p:cNvSpPr txBox="1"/>
          <p:nvPr/>
        </p:nvSpPr>
        <p:spPr>
          <a:xfrm>
            <a:off x="425295" y="7928280"/>
            <a:ext cx="236013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Plottar</a:t>
            </a:r>
            <a:r>
              <a:rPr lang="nb-NO" sz="1100" dirty="0"/>
              <a:t> grafen og </a:t>
            </a:r>
            <a:r>
              <a:rPr lang="nb-NO" sz="1100" dirty="0" err="1"/>
              <a:t>bereknar</a:t>
            </a:r>
            <a:r>
              <a:rPr lang="nb-NO" sz="1100" dirty="0"/>
              <a:t> </a:t>
            </a:r>
            <a:r>
              <a:rPr lang="nb-NO" sz="1100" dirty="0" err="1"/>
              <a:t>gjennomsnittleg</a:t>
            </a:r>
            <a:r>
              <a:rPr lang="nb-NO" sz="1100" dirty="0"/>
              <a:t> akselerasjon for x-</a:t>
            </a:r>
            <a:r>
              <a:rPr lang="nb-NO" sz="1100" dirty="0" err="1"/>
              <a:t>verdiar</a:t>
            </a:r>
            <a:r>
              <a:rPr lang="nb-NO" sz="1100" dirty="0"/>
              <a:t> i nærleiken av </a:t>
            </a:r>
            <a:r>
              <a:rPr lang="nb-NO" sz="1100" dirty="0" err="1"/>
              <a:t>kvarandre</a:t>
            </a:r>
            <a:r>
              <a:rPr lang="nb-NO" sz="1100" dirty="0"/>
              <a:t>.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4464AAEF-08BC-DA5B-E8F7-1450BAE9659B}"/>
              </a:ext>
            </a:extLst>
          </p:cNvPr>
          <p:cNvSpPr txBox="1"/>
          <p:nvPr/>
        </p:nvSpPr>
        <p:spPr>
          <a:xfrm>
            <a:off x="3060734" y="8455163"/>
            <a:ext cx="914180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Bruker </a:t>
            </a:r>
            <a:r>
              <a:rPr lang="nb-NO" sz="1100" dirty="0" err="1"/>
              <a:t>eittpunkts</a:t>
            </a:r>
            <a:r>
              <a:rPr lang="nb-NO" sz="1100" dirty="0"/>
              <a:t>- formelen og </a:t>
            </a:r>
            <a:r>
              <a:rPr lang="nb-NO" sz="1100" dirty="0" err="1"/>
              <a:t>plottar</a:t>
            </a:r>
            <a:r>
              <a:rPr lang="nb-NO" sz="1100" dirty="0"/>
              <a:t> den </a:t>
            </a:r>
            <a:r>
              <a:rPr lang="nb-NO" sz="1100" dirty="0" err="1"/>
              <a:t>raude</a:t>
            </a:r>
            <a:r>
              <a:rPr lang="nb-NO" sz="1100" dirty="0"/>
              <a:t> linja.</a:t>
            </a:r>
          </a:p>
        </p:txBody>
      </p: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62874A66-C6FD-7C61-E6F9-1FE952ABB025}"/>
              </a:ext>
            </a:extLst>
          </p:cNvPr>
          <p:cNvCxnSpPr>
            <a:cxnSpLocks/>
          </p:cNvCxnSpPr>
          <p:nvPr/>
        </p:nvCxnSpPr>
        <p:spPr>
          <a:xfrm>
            <a:off x="4063444" y="8679507"/>
            <a:ext cx="375206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Bilde 30">
            <a:extLst>
              <a:ext uri="{FF2B5EF4-FFF2-40B4-BE49-F238E27FC236}">
                <a16:creationId xmlns:a16="http://schemas.microsoft.com/office/drawing/2014/main" id="{4F29F7D7-DA6D-5E69-A229-915667FF33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95" y="8755618"/>
            <a:ext cx="2457793" cy="638264"/>
          </a:xfrm>
          <a:prstGeom prst="rect">
            <a:avLst/>
          </a:prstGeom>
        </p:spPr>
      </p:pic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4B4D6CDC-50A8-63CF-E5AD-BFB8D2ED83C3}"/>
              </a:ext>
            </a:extLst>
          </p:cNvPr>
          <p:cNvCxnSpPr>
            <a:cxnSpLocks/>
          </p:cNvCxnSpPr>
          <p:nvPr/>
        </p:nvCxnSpPr>
        <p:spPr>
          <a:xfrm>
            <a:off x="1704884" y="8607025"/>
            <a:ext cx="0" cy="29718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Bilde 35">
            <a:extLst>
              <a:ext uri="{FF2B5EF4-FFF2-40B4-BE49-F238E27FC236}">
                <a16:creationId xmlns:a16="http://schemas.microsoft.com/office/drawing/2014/main" id="{93542D21-C2FE-20DD-34C1-FE410F578F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8257" y="8495036"/>
            <a:ext cx="1829055" cy="7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458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</TotalTime>
  <Words>845</Words>
  <Application>Microsoft Office PowerPoint</Application>
  <PresentationFormat>A4 (210 x 297 mm)</PresentationFormat>
  <Paragraphs>61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Office-tema</vt:lpstr>
      <vt:lpstr>Opplegg 12 – Momentan vekstfart og speedometer</vt:lpstr>
      <vt:lpstr>Lag eit speedometer med micro:bit</vt:lpstr>
      <vt:lpstr>Momentan vekstfart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Opplegg 12 – Momentan vekstfart</dc:title>
  <dc:creator>Ellen Egeland Flø</dc:creator>
  <cp:lastModifiedBy>Ellen Egeland Flø</cp:lastModifiedBy>
  <cp:revision>4</cp:revision>
  <dcterms:created xsi:type="dcterms:W3CDTF">2022-04-28T08:08:02Z</dcterms:created>
  <dcterms:modified xsi:type="dcterms:W3CDTF">2022-09-06T14:07:02Z</dcterms:modified>
</cp:coreProperties>
</file>