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33" r:id="rId2"/>
    <p:sldId id="489" r:id="rId3"/>
    <p:sldId id="593" r:id="rId4"/>
    <p:sldId id="579" r:id="rId5"/>
    <p:sldId id="467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BECDE0-637D-4C58-A9FB-D4CF1832BB62}" v="2" dt="2022-09-06T14:01:57.3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39C2B-5887-421E-B3B8-A7398CDCBC9E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89D4-C22A-4464-8B43-95A6B615CC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498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39C2B-5887-421E-B3B8-A7398CDCBC9E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89D4-C22A-4464-8B43-95A6B615CC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2454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39C2B-5887-421E-B3B8-A7398CDCBC9E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89D4-C22A-4464-8B43-95A6B615CC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3943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39C2B-5887-421E-B3B8-A7398CDCBC9E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89D4-C22A-4464-8B43-95A6B615CC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998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39C2B-5887-421E-B3B8-A7398CDCBC9E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89D4-C22A-4464-8B43-95A6B615CC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2193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39C2B-5887-421E-B3B8-A7398CDCBC9E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89D4-C22A-4464-8B43-95A6B615CC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4564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39C2B-5887-421E-B3B8-A7398CDCBC9E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89D4-C22A-4464-8B43-95A6B615CC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1517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39C2B-5887-421E-B3B8-A7398CDCBC9E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89D4-C22A-4464-8B43-95A6B615CC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765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39C2B-5887-421E-B3B8-A7398CDCBC9E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89D4-C22A-4464-8B43-95A6B615CC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892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39C2B-5887-421E-B3B8-A7398CDCBC9E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89D4-C22A-4464-8B43-95A6B615CC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0209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39C2B-5887-421E-B3B8-A7398CDCBC9E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89D4-C22A-4464-8B43-95A6B615CC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717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39C2B-5887-421E-B3B8-A7398CDCBC9E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689D4-C22A-4464-8B43-95A6B615CC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179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jp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D76430-BD3E-4C34-A6C7-5803812CD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64" y="102905"/>
            <a:ext cx="6295072" cy="895897"/>
          </a:xfrm>
        </p:spPr>
        <p:txBody>
          <a:bodyPr>
            <a:noAutofit/>
          </a:bodyPr>
          <a:lstStyle/>
          <a:p>
            <a:r>
              <a:rPr lang="nb-NO" sz="2800" dirty="0"/>
              <a:t>Opplegg 11 – Temperaturendring i </a:t>
            </a:r>
            <a:r>
              <a:rPr lang="nb-NO" sz="2800" dirty="0" err="1"/>
              <a:t>solfangar</a:t>
            </a:r>
            <a:r>
              <a:rPr lang="nb-NO" sz="2800" dirty="0"/>
              <a:t> og regresjon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EFCD9FE-CFAF-411D-A523-4CECAFB1D620}"/>
              </a:ext>
            </a:extLst>
          </p:cNvPr>
          <p:cNvSpPr txBox="1"/>
          <p:nvPr/>
        </p:nvSpPr>
        <p:spPr>
          <a:xfrm>
            <a:off x="439409" y="5150344"/>
            <a:ext cx="6038231" cy="18466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Regresjon i Python er samansett av seks deler:</a:t>
            </a:r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Importere </a:t>
            </a:r>
            <a:r>
              <a:rPr lang="nb-NO" sz="1100" dirty="0" err="1"/>
              <a:t>dei</a:t>
            </a:r>
            <a:r>
              <a:rPr lang="nb-NO" sz="1100" dirty="0"/>
              <a:t> biblioteka som trengs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Importere data </a:t>
            </a:r>
            <a:r>
              <a:rPr lang="nb-NO" sz="1100" dirty="0" err="1"/>
              <a:t>frå</a:t>
            </a:r>
            <a:r>
              <a:rPr lang="nb-NO" sz="1100" dirty="0"/>
              <a:t> ei .txt-fil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Legge dataene i </a:t>
            </a:r>
            <a:r>
              <a:rPr lang="nb-NO" sz="1100" dirty="0" err="1"/>
              <a:t>ein</a:t>
            </a:r>
            <a:r>
              <a:rPr lang="nb-NO" sz="1100" dirty="0"/>
              <a:t> tabell for x-</a:t>
            </a:r>
            <a:r>
              <a:rPr lang="nb-NO" sz="1100" dirty="0" err="1"/>
              <a:t>verdiane</a:t>
            </a:r>
            <a:r>
              <a:rPr lang="nb-NO" sz="1100" dirty="0"/>
              <a:t> og </a:t>
            </a:r>
            <a:r>
              <a:rPr lang="nb-NO" sz="1100" dirty="0" err="1"/>
              <a:t>ein</a:t>
            </a:r>
            <a:r>
              <a:rPr lang="nb-NO" sz="1100" dirty="0"/>
              <a:t> for y-</a:t>
            </a:r>
            <a:r>
              <a:rPr lang="nb-NO" sz="1100" dirty="0" err="1"/>
              <a:t>verdiane</a:t>
            </a: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Lage </a:t>
            </a:r>
            <a:r>
              <a:rPr lang="nb-NO" sz="1100" dirty="0" err="1"/>
              <a:t>ein</a:t>
            </a:r>
            <a:r>
              <a:rPr lang="nb-NO" sz="1100" dirty="0"/>
              <a:t> programmeringsfunksjon som seier at vi skal bruke </a:t>
            </a:r>
            <a:r>
              <a:rPr lang="nb-NO" sz="1100" dirty="0" err="1"/>
              <a:t>ein</a:t>
            </a:r>
            <a:r>
              <a:rPr lang="nb-NO" sz="1100" dirty="0"/>
              <a:t> lineær modell i regresjonen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Utføre regresjonen, og vise på skjermen kva den matematiske modellen blir, </a:t>
            </a:r>
            <a:r>
              <a:rPr lang="nb-NO" sz="1100" dirty="0" err="1"/>
              <a:t>stigningstalet</a:t>
            </a:r>
            <a:r>
              <a:rPr lang="nb-NO" sz="1100" dirty="0"/>
              <a:t> (a) og skjæringspunktet med y-aksen (b)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err="1"/>
              <a:t>Teikne</a:t>
            </a:r>
            <a:r>
              <a:rPr lang="nb-NO" sz="1100" dirty="0"/>
              <a:t> grafen med resultatet – tilpass koden for plotting av graf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Plotte punkta med </a:t>
            </a:r>
            <a:r>
              <a:rPr lang="nb-NO" sz="1100" dirty="0" err="1"/>
              <a:t>eit</a:t>
            </a:r>
            <a:r>
              <a:rPr lang="nb-NO" sz="1100" dirty="0"/>
              <a:t> scatterplot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Plotte regresjonsgrafen – korleis få programmet til å </a:t>
            </a:r>
            <a:r>
              <a:rPr lang="nb-NO" sz="1100" dirty="0" err="1"/>
              <a:t>rekne</a:t>
            </a:r>
            <a:r>
              <a:rPr lang="nb-NO" sz="1100" dirty="0"/>
              <a:t> ut y-</a:t>
            </a:r>
            <a:r>
              <a:rPr lang="nb-NO" sz="1100" dirty="0" err="1"/>
              <a:t>verdiane</a:t>
            </a:r>
            <a:r>
              <a:rPr lang="nb-NO" sz="1100" dirty="0"/>
              <a:t> for modellen?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31C6415-CCC1-4DC8-88E7-83F0BB67EC5E}"/>
              </a:ext>
            </a:extLst>
          </p:cNvPr>
          <p:cNvSpPr txBox="1"/>
          <p:nvPr/>
        </p:nvSpPr>
        <p:spPr>
          <a:xfrm>
            <a:off x="336164" y="6985925"/>
            <a:ext cx="624037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Puslespeloppgåve</a:t>
            </a:r>
            <a:endParaRPr lang="nb-NO" sz="1100" b="1" dirty="0"/>
          </a:p>
          <a:p>
            <a:endParaRPr lang="nb-NO" sz="400" dirty="0"/>
          </a:p>
          <a:p>
            <a:r>
              <a:rPr lang="nb-NO" sz="1100" dirty="0"/>
              <a:t>Sorter </a:t>
            </a:r>
            <a:r>
              <a:rPr lang="nb-NO" sz="1100" dirty="0" err="1"/>
              <a:t>kodelinene</a:t>
            </a:r>
            <a:r>
              <a:rPr lang="nb-NO" sz="1100" dirty="0"/>
              <a:t> etter </a:t>
            </a:r>
            <a:r>
              <a:rPr lang="nb-NO" sz="1100" dirty="0" err="1"/>
              <a:t>nummera</a:t>
            </a:r>
            <a:r>
              <a:rPr lang="nb-NO" sz="1100" dirty="0"/>
              <a:t> i tekstboksen over, om regresjon i Python. Da vil du få den rette rekkefølgen i programmet ditt.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5F05C52-955B-418F-82C2-54AE4B3DA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36" y="7955254"/>
            <a:ext cx="2285542" cy="274265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7D3FB84-C535-4E03-BB0A-C07E80E1D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36" y="7719591"/>
            <a:ext cx="2216976" cy="14856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AB719BCF-A8C6-4A82-94F5-C30AD3F84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6327" y="7719591"/>
            <a:ext cx="1531313" cy="274265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DE6F1215-3845-4135-B02A-1F6F7E21AA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6160" y="8121707"/>
            <a:ext cx="1417036" cy="291407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E5B20D45-1086-404B-BA27-17AA24DF6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8292" y="1251027"/>
            <a:ext cx="3184904" cy="2308325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A8A610D-24CD-45C1-8BA6-73D9EEA22519}"/>
              </a:ext>
            </a:extLst>
          </p:cNvPr>
          <p:cNvSpPr txBox="1"/>
          <p:nvPr/>
        </p:nvSpPr>
        <p:spPr>
          <a:xfrm>
            <a:off x="3241723" y="961530"/>
            <a:ext cx="31532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b="1" dirty="0"/>
              <a:t>Samla klimagassutslepp for </a:t>
            </a:r>
            <a:r>
              <a:rPr lang="nb-NO" sz="1100" b="1" dirty="0" err="1"/>
              <a:t>Noreg</a:t>
            </a:r>
            <a:r>
              <a:rPr lang="nb-NO" sz="1100" b="1" dirty="0"/>
              <a:t> 1990 – 2018 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6FA4A35-C8D2-469A-B05B-F6FFB40DE6C2}"/>
              </a:ext>
            </a:extLst>
          </p:cNvPr>
          <p:cNvSpPr txBox="1"/>
          <p:nvPr/>
        </p:nvSpPr>
        <p:spPr>
          <a:xfrm>
            <a:off x="333764" y="3692476"/>
            <a:ext cx="627072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Python kan du bruke data som ligg i ferdige filer. Du slepp å skrive </a:t>
            </a:r>
            <a:r>
              <a:rPr lang="nb-NO" sz="1100" dirty="0" err="1"/>
              <a:t>dei</a:t>
            </a:r>
            <a:r>
              <a:rPr lang="nb-NO" sz="1100" dirty="0"/>
              <a:t> inn! Det som er viktig, er at filene er rett type. Slik som med plotting av </a:t>
            </a:r>
            <a:r>
              <a:rPr lang="nb-NO" sz="1100" dirty="0" err="1"/>
              <a:t>grafar</a:t>
            </a:r>
            <a:r>
              <a:rPr lang="nb-NO" sz="1100" dirty="0"/>
              <a:t> i Python.</a:t>
            </a:r>
          </a:p>
          <a:p>
            <a:endParaRPr lang="nb-NO" sz="400" dirty="0"/>
          </a:p>
          <a:p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 dirty="0"/>
              <a:t> </a:t>
            </a:r>
            <a:r>
              <a:rPr lang="nb-NO" sz="1100" dirty="0" err="1"/>
              <a:t>føremon</a:t>
            </a:r>
            <a:r>
              <a:rPr lang="nb-NO" sz="1100" dirty="0"/>
              <a:t> med å bruke Python, er at det er </a:t>
            </a:r>
            <a:r>
              <a:rPr lang="nb-NO" sz="1100" dirty="0" err="1"/>
              <a:t>eit</a:t>
            </a:r>
            <a:r>
              <a:rPr lang="nb-NO" sz="1100" dirty="0"/>
              <a:t> programmeringsspråk som blir brukt av </a:t>
            </a:r>
            <a:r>
              <a:rPr lang="nb-NO" sz="1100" dirty="0" err="1"/>
              <a:t>forskarar</a:t>
            </a:r>
            <a:r>
              <a:rPr lang="nb-NO" sz="1100" dirty="0"/>
              <a:t> som jobbar med modellering. Andre </a:t>
            </a:r>
            <a:r>
              <a:rPr lang="nb-NO" sz="1100" dirty="0" err="1"/>
              <a:t>forskarar</a:t>
            </a:r>
            <a:r>
              <a:rPr lang="nb-NO" sz="1100" dirty="0"/>
              <a:t> kan bruke andre programmeringsspråk som er spesialtilpassa akkurat den modelleringa </a:t>
            </a:r>
            <a:r>
              <a:rPr lang="nb-NO" sz="1100" dirty="0" err="1"/>
              <a:t>dei</a:t>
            </a:r>
            <a:r>
              <a:rPr lang="nb-NO" sz="1100" dirty="0"/>
              <a:t> jobbar med, men </a:t>
            </a:r>
            <a:r>
              <a:rPr lang="nb-NO" sz="1100" dirty="0" err="1"/>
              <a:t>dei</a:t>
            </a:r>
            <a:r>
              <a:rPr lang="nb-NO" sz="1100" dirty="0"/>
              <a:t> følger </a:t>
            </a:r>
            <a:r>
              <a:rPr lang="nb-NO" sz="1100" dirty="0" err="1"/>
              <a:t>dei</a:t>
            </a:r>
            <a:r>
              <a:rPr lang="nb-NO" sz="1100" dirty="0"/>
              <a:t> same prinsippa som Python. Så dersom du kan modellere med Python, er det </a:t>
            </a:r>
            <a:r>
              <a:rPr lang="nb-NO" sz="1100" dirty="0" err="1"/>
              <a:t>enklare</a:t>
            </a:r>
            <a:r>
              <a:rPr lang="nb-NO" sz="1100" dirty="0"/>
              <a:t> å modellere i </a:t>
            </a:r>
            <a:r>
              <a:rPr lang="nb-NO" sz="1100" dirty="0" err="1"/>
              <a:t>eit</a:t>
            </a:r>
            <a:r>
              <a:rPr lang="nb-NO" sz="1100" dirty="0"/>
              <a:t> anna programmeringsspråk enn om du </a:t>
            </a:r>
            <a:r>
              <a:rPr lang="nb-NO" sz="1100" dirty="0" err="1"/>
              <a:t>berre</a:t>
            </a:r>
            <a:r>
              <a:rPr lang="nb-NO" sz="1100" dirty="0"/>
              <a:t> har brukt </a:t>
            </a:r>
            <a:r>
              <a:rPr lang="nb-NO" sz="1100" dirty="0" err="1"/>
              <a:t>Geogebra</a:t>
            </a:r>
            <a:r>
              <a:rPr lang="nb-NO" sz="1100" dirty="0"/>
              <a:t> </a:t>
            </a:r>
            <a:r>
              <a:rPr lang="nb-NO" sz="1100" dirty="0" err="1"/>
              <a:t>tidlegare</a:t>
            </a:r>
            <a:r>
              <a:rPr lang="nb-NO" sz="1100" dirty="0"/>
              <a:t>.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1D026E0-F3DB-4FA4-BF2E-4382D0DDEFC4}"/>
              </a:ext>
            </a:extLst>
          </p:cNvPr>
          <p:cNvSpPr txBox="1"/>
          <p:nvPr/>
        </p:nvSpPr>
        <p:spPr>
          <a:xfrm>
            <a:off x="333764" y="961530"/>
            <a:ext cx="2612571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Lineær regresjon med Python</a:t>
            </a:r>
          </a:p>
          <a:p>
            <a:endParaRPr lang="nb-NO" sz="400" b="1" dirty="0"/>
          </a:p>
          <a:p>
            <a:r>
              <a:rPr lang="nb-NO" sz="1100" dirty="0"/>
              <a:t>De har alt utført mange lineære </a:t>
            </a:r>
            <a:r>
              <a:rPr lang="nb-NO" sz="1100" dirty="0" err="1"/>
              <a:t>regresjonar</a:t>
            </a:r>
            <a:r>
              <a:rPr lang="nb-NO" sz="1100" dirty="0"/>
              <a:t> med Geogebra, så kva er poenget med å nytte Python i staden?</a:t>
            </a:r>
          </a:p>
          <a:p>
            <a:endParaRPr lang="nb-NO" sz="400" dirty="0"/>
          </a:p>
          <a:p>
            <a:r>
              <a:rPr lang="nb-NO" sz="1100" dirty="0"/>
              <a:t>I Geogebra må vi skrive inn alle </a:t>
            </a:r>
            <a:r>
              <a:rPr lang="nb-NO" sz="1100" dirty="0" err="1"/>
              <a:t>målingane</a:t>
            </a:r>
            <a:r>
              <a:rPr lang="nb-NO" sz="1100" dirty="0"/>
              <a:t> våre for hand, eller kopiere </a:t>
            </a:r>
            <a:r>
              <a:rPr lang="nb-NO" sz="1100" dirty="0" err="1"/>
              <a:t>frå</a:t>
            </a:r>
            <a:r>
              <a:rPr lang="nb-NO" sz="1100" dirty="0"/>
              <a:t> t.d. Excel, og da kan det </a:t>
            </a:r>
            <a:r>
              <a:rPr lang="nb-NO" sz="1100" dirty="0" err="1"/>
              <a:t>vere</a:t>
            </a:r>
            <a:r>
              <a:rPr lang="nb-NO" sz="1100" dirty="0"/>
              <a:t> </a:t>
            </a:r>
            <a:r>
              <a:rPr lang="nb-NO" sz="1100" dirty="0" err="1"/>
              <a:t>vanskeleg</a:t>
            </a:r>
            <a:r>
              <a:rPr lang="nb-NO" sz="1100" dirty="0"/>
              <a:t> å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regresjon dersom vi har </a:t>
            </a:r>
            <a:r>
              <a:rPr lang="nb-NO" sz="1100" dirty="0" err="1"/>
              <a:t>mykje</a:t>
            </a:r>
            <a:r>
              <a:rPr lang="nb-NO" sz="1100" dirty="0"/>
              <a:t> data. Tenk deg at du har 100 </a:t>
            </a:r>
            <a:r>
              <a:rPr lang="nb-NO" sz="1100" dirty="0" err="1"/>
              <a:t>målingar</a:t>
            </a:r>
            <a:r>
              <a:rPr lang="nb-NO" sz="1100" dirty="0"/>
              <a:t>, da tek det veldig lang tid å skrive inn alle </a:t>
            </a:r>
            <a:r>
              <a:rPr lang="nb-NO" sz="1100" dirty="0" err="1"/>
              <a:t>målingane</a:t>
            </a:r>
            <a:r>
              <a:rPr lang="nb-NO" sz="1100" dirty="0"/>
              <a:t> i </a:t>
            </a:r>
            <a:r>
              <a:rPr lang="nb-NO" sz="1100" dirty="0" err="1"/>
              <a:t>reknearket</a:t>
            </a:r>
            <a:r>
              <a:rPr lang="nb-NO" sz="1100" dirty="0"/>
              <a:t> i Geogebra. Det kan fort bli </a:t>
            </a:r>
            <a:r>
              <a:rPr lang="nb-NO" sz="1100" dirty="0" err="1"/>
              <a:t>ein</a:t>
            </a:r>
            <a:r>
              <a:rPr lang="nb-NO" sz="1100" dirty="0"/>
              <a:t> feil eller to undervegs og. Tenk om du har </a:t>
            </a:r>
            <a:r>
              <a:rPr lang="nb-NO" sz="1100" dirty="0" err="1"/>
              <a:t>endå</a:t>
            </a:r>
            <a:r>
              <a:rPr lang="nb-NO" sz="1100" dirty="0"/>
              <a:t> </a:t>
            </a:r>
            <a:r>
              <a:rPr lang="nb-NO" sz="1100" dirty="0" err="1"/>
              <a:t>fleire</a:t>
            </a:r>
            <a:r>
              <a:rPr lang="nb-NO" sz="1100" dirty="0"/>
              <a:t> </a:t>
            </a:r>
            <a:r>
              <a:rPr lang="nb-NO" sz="1100" dirty="0" err="1"/>
              <a:t>målingar</a:t>
            </a:r>
            <a:r>
              <a:rPr lang="nb-NO" sz="1100" dirty="0"/>
              <a:t>, kanskje </a:t>
            </a:r>
            <a:r>
              <a:rPr lang="nb-NO" sz="1100" dirty="0" err="1"/>
              <a:t>fleire</a:t>
            </a:r>
            <a:r>
              <a:rPr lang="nb-NO" sz="1100" dirty="0"/>
              <a:t> enn 1000! Da blir det ganske keisamt å skrive inn alle </a:t>
            </a:r>
            <a:r>
              <a:rPr lang="nb-NO" sz="1100" dirty="0" err="1"/>
              <a:t>tala</a:t>
            </a:r>
            <a:r>
              <a:rPr lang="nb-NO" sz="1100" dirty="0"/>
              <a:t>.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BC5A2925-431B-405B-BE8F-197563829A2B}"/>
              </a:ext>
            </a:extLst>
          </p:cNvPr>
          <p:cNvSpPr txBox="1"/>
          <p:nvPr/>
        </p:nvSpPr>
        <p:spPr>
          <a:xfrm>
            <a:off x="366411" y="7647645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1.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C008250B-1CDE-4D22-8DF0-9EEB771B4CEA}"/>
              </a:ext>
            </a:extLst>
          </p:cNvPr>
          <p:cNvSpPr txBox="1"/>
          <p:nvPr/>
        </p:nvSpPr>
        <p:spPr>
          <a:xfrm>
            <a:off x="366410" y="7888493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2.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CE56C7DF-0151-4177-9A0A-0D85F4824B29}"/>
              </a:ext>
            </a:extLst>
          </p:cNvPr>
          <p:cNvSpPr txBox="1"/>
          <p:nvPr/>
        </p:nvSpPr>
        <p:spPr>
          <a:xfrm>
            <a:off x="366409" y="8227065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3.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438785E5-8B3D-4D94-B855-B3493170A704}"/>
              </a:ext>
            </a:extLst>
          </p:cNvPr>
          <p:cNvSpPr txBox="1"/>
          <p:nvPr/>
        </p:nvSpPr>
        <p:spPr>
          <a:xfrm>
            <a:off x="366408" y="9070464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4.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7C5DE9B6-2B97-406A-8170-B269A52FE0FF}"/>
              </a:ext>
            </a:extLst>
          </p:cNvPr>
          <p:cNvSpPr txBox="1"/>
          <p:nvPr/>
        </p:nvSpPr>
        <p:spPr>
          <a:xfrm>
            <a:off x="4633938" y="7647645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5.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9695EE5A-C73F-4746-B6BE-3D4B39882F90}"/>
              </a:ext>
            </a:extLst>
          </p:cNvPr>
          <p:cNvSpPr txBox="1"/>
          <p:nvPr/>
        </p:nvSpPr>
        <p:spPr>
          <a:xfrm>
            <a:off x="4633937" y="8092386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6.</a:t>
            </a:r>
          </a:p>
        </p:txBody>
      </p:sp>
      <p:pic>
        <p:nvPicPr>
          <p:cNvPr id="27" name="Bilde 26">
            <a:extLst>
              <a:ext uri="{FF2B5EF4-FFF2-40B4-BE49-F238E27FC236}">
                <a16:creationId xmlns:a16="http://schemas.microsoft.com/office/drawing/2014/main" id="{E6E5E68E-F0E0-4E6A-8CD9-346D33A854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148" y="9141444"/>
            <a:ext cx="4702786" cy="452191"/>
          </a:xfrm>
          <a:prstGeom prst="rect">
            <a:avLst/>
          </a:prstGeom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235AA4ED-C9BE-4F01-86E0-9C7663E64F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147" y="8298287"/>
            <a:ext cx="3418187" cy="787524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A586A56-FD41-46C9-97DE-E1B196113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344F25AF-A4EB-4FA5-9BB8-2C1F700ECA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313" y="-16617"/>
            <a:ext cx="1053839" cy="105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89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4DE2BCB3-0504-4E8C-B3E0-DED9E130E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906" y="-16616"/>
            <a:ext cx="833246" cy="83324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DD76430-BD3E-4C34-A6C7-5803812CD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68" y="132442"/>
            <a:ext cx="6295072" cy="788209"/>
          </a:xfrm>
        </p:spPr>
        <p:txBody>
          <a:bodyPr>
            <a:normAutofit/>
          </a:bodyPr>
          <a:lstStyle/>
          <a:p>
            <a:r>
              <a:rPr lang="nb-NO" dirty="0" err="1"/>
              <a:t>Ikkje</a:t>
            </a:r>
            <a:r>
              <a:rPr lang="nb-NO" dirty="0"/>
              <a:t>-lineær regresjon med Python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DE6F1215-3845-4135-B02A-1F6F7E21A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49" y="5258628"/>
            <a:ext cx="1659475" cy="341263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A8A610D-24CD-45C1-8BA6-73D9EEA22519}"/>
              </a:ext>
            </a:extLst>
          </p:cNvPr>
          <p:cNvSpPr txBox="1"/>
          <p:nvPr/>
        </p:nvSpPr>
        <p:spPr>
          <a:xfrm>
            <a:off x="3241723" y="1128795"/>
            <a:ext cx="31532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b="1" dirty="0"/>
              <a:t>Samla klimagassutslepp for </a:t>
            </a:r>
            <a:r>
              <a:rPr lang="nb-NO" sz="1100" b="1" dirty="0" err="1"/>
              <a:t>Noreg</a:t>
            </a:r>
            <a:r>
              <a:rPr lang="nb-NO" sz="1100" b="1" dirty="0"/>
              <a:t> 1990 – 2018 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6FA4A35-C8D2-469A-B05B-F6FFB40DE6C2}"/>
              </a:ext>
            </a:extLst>
          </p:cNvPr>
          <p:cNvSpPr txBox="1"/>
          <p:nvPr/>
        </p:nvSpPr>
        <p:spPr>
          <a:xfrm>
            <a:off x="328699" y="4310970"/>
            <a:ext cx="62707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Programmeringa er veldig lik for lineær og </a:t>
            </a:r>
            <a:r>
              <a:rPr lang="nb-NO" sz="1100" dirty="0" err="1"/>
              <a:t>ikkje</a:t>
            </a:r>
            <a:r>
              <a:rPr lang="nb-NO" sz="1100" dirty="0"/>
              <a:t>-lineær regresjon. Vi må </a:t>
            </a:r>
            <a:r>
              <a:rPr lang="nb-NO" sz="1100" dirty="0" err="1"/>
              <a:t>berre</a:t>
            </a:r>
            <a:r>
              <a:rPr lang="nb-NO" sz="1100" dirty="0"/>
              <a:t> endre den lineære funksjonen til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-lineær funksjon. Da vil modellen vår tilpasse seg datasettet vårt best </a:t>
            </a:r>
            <a:r>
              <a:rPr lang="nb-NO" sz="1100" dirty="0" err="1"/>
              <a:t>mogleg</a:t>
            </a:r>
            <a:r>
              <a:rPr lang="nb-NO" sz="1100" dirty="0"/>
              <a:t>, og vi får vite </a:t>
            </a:r>
            <a:r>
              <a:rPr lang="nb-NO" sz="1100" dirty="0" err="1"/>
              <a:t>koeffisientane</a:t>
            </a:r>
            <a:r>
              <a:rPr lang="nb-NO" sz="1100" dirty="0"/>
              <a:t> som </a:t>
            </a:r>
            <a:r>
              <a:rPr lang="nb-NO" sz="1100" dirty="0" err="1"/>
              <a:t>avgjer</a:t>
            </a:r>
            <a:r>
              <a:rPr lang="nb-NO" sz="1100" dirty="0"/>
              <a:t> funksjonen for modellen vår. I tillegg må vi endre til rett tal på </a:t>
            </a:r>
            <a:r>
              <a:rPr lang="nb-NO" sz="1100" dirty="0" err="1"/>
              <a:t>koeffisientar</a:t>
            </a:r>
            <a:r>
              <a:rPr lang="nb-NO" sz="1100" dirty="0"/>
              <a:t> i programmet vårt. Sjå dømet under på kva som må </a:t>
            </a:r>
            <a:r>
              <a:rPr lang="nb-NO" sz="1100" dirty="0" err="1"/>
              <a:t>endrast</a:t>
            </a:r>
            <a:r>
              <a:rPr lang="nb-NO" sz="1100" dirty="0"/>
              <a:t>. 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1D026E0-F3DB-4FA4-BF2E-4382D0DDEFC4}"/>
              </a:ext>
            </a:extLst>
          </p:cNvPr>
          <p:cNvSpPr txBox="1"/>
          <p:nvPr/>
        </p:nvSpPr>
        <p:spPr>
          <a:xfrm>
            <a:off x="333764" y="1128795"/>
            <a:ext cx="26125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Skilnad på lineær og </a:t>
            </a:r>
            <a:r>
              <a:rPr lang="nb-NO" sz="1100" b="1" dirty="0" err="1"/>
              <a:t>ikkje</a:t>
            </a:r>
            <a:r>
              <a:rPr lang="nb-NO" sz="1100" b="1" dirty="0"/>
              <a:t>-lineær regresjon i Python</a:t>
            </a:r>
          </a:p>
          <a:p>
            <a:endParaRPr lang="nb-NO" sz="400" b="1" dirty="0"/>
          </a:p>
          <a:p>
            <a:r>
              <a:rPr lang="nb-NO" sz="1100" dirty="0"/>
              <a:t>Det er liten skilnad på korleis programma for lineær og </a:t>
            </a:r>
            <a:r>
              <a:rPr lang="nb-NO" sz="1100" dirty="0" err="1"/>
              <a:t>ikkje</a:t>
            </a:r>
            <a:r>
              <a:rPr lang="nb-NO" sz="1100" dirty="0"/>
              <a:t>-lineær regresjon ser ut. Den </a:t>
            </a:r>
            <a:r>
              <a:rPr lang="nb-NO" sz="1100" dirty="0" err="1"/>
              <a:t>viktigaste</a:t>
            </a:r>
            <a:r>
              <a:rPr lang="nb-NO" sz="1100" dirty="0"/>
              <a:t> skilnaden er å endre på kva for </a:t>
            </a:r>
            <a:r>
              <a:rPr lang="nb-NO" sz="1100" dirty="0" err="1"/>
              <a:t>ein</a:t>
            </a:r>
            <a:r>
              <a:rPr lang="nb-NO" sz="1100" dirty="0"/>
              <a:t> funksjonstype datasettet skal </a:t>
            </a:r>
            <a:r>
              <a:rPr lang="nb-NO" sz="1100" dirty="0" err="1"/>
              <a:t>tilpassast</a:t>
            </a:r>
            <a:r>
              <a:rPr lang="nb-NO" sz="1100" dirty="0"/>
              <a:t>. Det står </a:t>
            </a:r>
            <a:r>
              <a:rPr lang="nb-NO" sz="1100" dirty="0" err="1"/>
              <a:t>eit</a:t>
            </a:r>
            <a:r>
              <a:rPr lang="nb-NO" sz="1100" dirty="0"/>
              <a:t> oversyn over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funksjonstypar</a:t>
            </a:r>
            <a:r>
              <a:rPr lang="nb-NO" sz="1100" dirty="0"/>
              <a:t>, og korleis </a:t>
            </a:r>
            <a:r>
              <a:rPr lang="nb-NO" sz="1100" dirty="0" err="1"/>
              <a:t>ein</a:t>
            </a:r>
            <a:r>
              <a:rPr lang="nb-NO" sz="1100" dirty="0"/>
              <a:t> skriv </a:t>
            </a:r>
            <a:r>
              <a:rPr lang="nb-NO" sz="1100" dirty="0" err="1"/>
              <a:t>dei</a:t>
            </a:r>
            <a:r>
              <a:rPr lang="nb-NO" sz="1100" dirty="0"/>
              <a:t> i </a:t>
            </a:r>
            <a:r>
              <a:rPr lang="nb-NO" sz="1100" dirty="0" err="1"/>
              <a:t>python</a:t>
            </a:r>
            <a:r>
              <a:rPr lang="nb-NO" sz="1100" dirty="0"/>
              <a:t>, på </a:t>
            </a:r>
            <a:r>
              <a:rPr lang="nb-NO" sz="1100" dirty="0" err="1"/>
              <a:t>dei</a:t>
            </a:r>
            <a:r>
              <a:rPr lang="nb-NO" sz="1100" dirty="0"/>
              <a:t> to neste sidene.</a:t>
            </a:r>
          </a:p>
          <a:p>
            <a:endParaRPr lang="nb-NO" sz="400" dirty="0"/>
          </a:p>
          <a:p>
            <a:r>
              <a:rPr lang="nb-NO" sz="1100" dirty="0"/>
              <a:t>Men korleis skal vi vite kva for </a:t>
            </a:r>
            <a:r>
              <a:rPr lang="nb-NO" sz="1100" dirty="0" err="1"/>
              <a:t>ein</a:t>
            </a:r>
            <a:r>
              <a:rPr lang="nb-NO" sz="1100" dirty="0"/>
              <a:t> funksjonstype som </a:t>
            </a:r>
            <a:r>
              <a:rPr lang="nb-NO" sz="1100" dirty="0" err="1"/>
              <a:t>passar</a:t>
            </a:r>
            <a:r>
              <a:rPr lang="nb-NO" sz="1100" dirty="0"/>
              <a:t> til datasettet vårt? Går det an å finne det ut på førehand? Svaret på det spørsmålet avheng av datasettet ditt. Du kan lage </a:t>
            </a:r>
            <a:r>
              <a:rPr lang="nb-NO" sz="1100" dirty="0" err="1"/>
              <a:t>eit</a:t>
            </a:r>
            <a:endParaRPr lang="nb-NO" sz="1100" dirty="0"/>
          </a:p>
        </p:txBody>
      </p:sp>
      <p:pic>
        <p:nvPicPr>
          <p:cNvPr id="27" name="Bilde 26">
            <a:extLst>
              <a:ext uri="{FF2B5EF4-FFF2-40B4-BE49-F238E27FC236}">
                <a16:creationId xmlns:a16="http://schemas.microsoft.com/office/drawing/2014/main" id="{E6E5E68E-F0E0-4E6A-8CD9-346D33A85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249" y="5907857"/>
            <a:ext cx="5270080" cy="506739"/>
          </a:xfrm>
          <a:prstGeom prst="rect">
            <a:avLst/>
          </a:prstGeom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4850A2E1-6BC7-4DEC-9204-F807E8A5CD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8037" y="1374275"/>
            <a:ext cx="3606452" cy="2368682"/>
          </a:xfrm>
          <a:prstGeom prst="rect">
            <a:avLst/>
          </a:prstGeom>
        </p:spPr>
      </p:pic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3A14DCD7-2199-4867-8465-DE981222CA42}"/>
              </a:ext>
            </a:extLst>
          </p:cNvPr>
          <p:cNvCxnSpPr>
            <a:cxnSpLocks/>
          </p:cNvCxnSpPr>
          <p:nvPr/>
        </p:nvCxnSpPr>
        <p:spPr>
          <a:xfrm flipV="1">
            <a:off x="2205352" y="5410647"/>
            <a:ext cx="455859" cy="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789D7FD1-09DD-476D-A81C-D641086901DA}"/>
              </a:ext>
            </a:extLst>
          </p:cNvPr>
          <p:cNvCxnSpPr>
            <a:cxnSpLocks/>
          </p:cNvCxnSpPr>
          <p:nvPr/>
        </p:nvCxnSpPr>
        <p:spPr>
          <a:xfrm>
            <a:off x="959344" y="6414596"/>
            <a:ext cx="0" cy="28903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de 11">
            <a:extLst>
              <a:ext uri="{FF2B5EF4-FFF2-40B4-BE49-F238E27FC236}">
                <a16:creationId xmlns:a16="http://schemas.microsoft.com/office/drawing/2014/main" id="{6884D672-EB33-40CA-95CB-CD67093930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8674" y="5273088"/>
            <a:ext cx="2694910" cy="358402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79256925-C28C-477E-BECD-4DCA491E97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249" y="6744832"/>
            <a:ext cx="5209321" cy="511509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88F089BE-5EDC-498B-8FC8-EE01A2AE4583}"/>
              </a:ext>
            </a:extLst>
          </p:cNvPr>
          <p:cNvSpPr/>
          <p:nvPr/>
        </p:nvSpPr>
        <p:spPr>
          <a:xfrm>
            <a:off x="4365600" y="5297436"/>
            <a:ext cx="467657" cy="187602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5DC2214D-01DB-45FB-AF55-A7A27E711058}"/>
              </a:ext>
            </a:extLst>
          </p:cNvPr>
          <p:cNvSpPr/>
          <p:nvPr/>
        </p:nvSpPr>
        <p:spPr>
          <a:xfrm>
            <a:off x="859657" y="6916108"/>
            <a:ext cx="467657" cy="187602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29F57FE5-2BC9-440B-95BE-19C1E74F90C3}"/>
              </a:ext>
            </a:extLst>
          </p:cNvPr>
          <p:cNvSpPr/>
          <p:nvPr/>
        </p:nvSpPr>
        <p:spPr>
          <a:xfrm>
            <a:off x="1158799" y="7068739"/>
            <a:ext cx="351594" cy="177767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8" name="Bilde 37">
            <a:extLst>
              <a:ext uri="{FF2B5EF4-FFF2-40B4-BE49-F238E27FC236}">
                <a16:creationId xmlns:a16="http://schemas.microsoft.com/office/drawing/2014/main" id="{78652CC7-43F8-476B-A935-8FDD91EA7A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249" y="7511449"/>
            <a:ext cx="3966565" cy="913866"/>
          </a:xfrm>
          <a:prstGeom prst="rect">
            <a:avLst/>
          </a:prstGeom>
        </p:spPr>
      </p:pic>
      <p:cxnSp>
        <p:nvCxnSpPr>
          <p:cNvPr id="36" name="Rett pilkobling 35">
            <a:extLst>
              <a:ext uri="{FF2B5EF4-FFF2-40B4-BE49-F238E27FC236}">
                <a16:creationId xmlns:a16="http://schemas.microsoft.com/office/drawing/2014/main" id="{36812345-CF32-4270-9FA3-5D4079C2ED95}"/>
              </a:ext>
            </a:extLst>
          </p:cNvPr>
          <p:cNvCxnSpPr>
            <a:cxnSpLocks/>
          </p:cNvCxnSpPr>
          <p:nvPr/>
        </p:nvCxnSpPr>
        <p:spPr>
          <a:xfrm>
            <a:off x="1123049" y="8314355"/>
            <a:ext cx="0" cy="28903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Bilde 38">
            <a:extLst>
              <a:ext uri="{FF2B5EF4-FFF2-40B4-BE49-F238E27FC236}">
                <a16:creationId xmlns:a16="http://schemas.microsoft.com/office/drawing/2014/main" id="{07E59414-D879-4824-812C-BDDA933B4D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249" y="8680423"/>
            <a:ext cx="4294859" cy="885735"/>
          </a:xfrm>
          <a:prstGeom prst="rect">
            <a:avLst/>
          </a:prstGeom>
        </p:spPr>
      </p:pic>
      <p:sp>
        <p:nvSpPr>
          <p:cNvPr id="37" name="Ellipse 36">
            <a:extLst>
              <a:ext uri="{FF2B5EF4-FFF2-40B4-BE49-F238E27FC236}">
                <a16:creationId xmlns:a16="http://schemas.microsoft.com/office/drawing/2014/main" id="{2DE2CE35-E527-417F-AB17-BE5581A17398}"/>
              </a:ext>
            </a:extLst>
          </p:cNvPr>
          <p:cNvSpPr/>
          <p:nvPr/>
        </p:nvSpPr>
        <p:spPr>
          <a:xfrm>
            <a:off x="3332938" y="8793983"/>
            <a:ext cx="467657" cy="187602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9D9DB9A1-6ED1-4FDA-96D5-D7F568C19634}"/>
              </a:ext>
            </a:extLst>
          </p:cNvPr>
          <p:cNvSpPr txBox="1"/>
          <p:nvPr/>
        </p:nvSpPr>
        <p:spPr>
          <a:xfrm>
            <a:off x="328700" y="3764229"/>
            <a:ext cx="6270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scatterplot av datasettet ditt, og sjå om du kjenner att </a:t>
            </a:r>
            <a:r>
              <a:rPr lang="nb-NO" sz="1100" dirty="0" err="1"/>
              <a:t>ein</a:t>
            </a:r>
            <a:r>
              <a:rPr lang="nb-NO" sz="1100" dirty="0"/>
              <a:t> av </a:t>
            </a:r>
            <a:r>
              <a:rPr lang="nb-NO" sz="1100" dirty="0" err="1"/>
              <a:t>funksjonstypane</a:t>
            </a:r>
            <a:r>
              <a:rPr lang="nb-NO" sz="1100" dirty="0"/>
              <a:t>. Som regel er det likevel </a:t>
            </a:r>
            <a:r>
              <a:rPr lang="nb-NO" sz="1100" dirty="0" err="1"/>
              <a:t>vanskeleg</a:t>
            </a:r>
            <a:r>
              <a:rPr lang="nb-NO" sz="1100" dirty="0"/>
              <a:t> å gjette seg til </a:t>
            </a:r>
            <a:r>
              <a:rPr lang="nb-NO" sz="1100" dirty="0" err="1"/>
              <a:t>ein</a:t>
            </a:r>
            <a:r>
              <a:rPr lang="nb-NO" sz="1100" dirty="0"/>
              <a:t> funksjonstype på førehand, og vi kan prøve oss fram med ulike </a:t>
            </a:r>
            <a:r>
              <a:rPr lang="nb-NO" sz="1100" dirty="0" err="1"/>
              <a:t>funksjonstypar</a:t>
            </a:r>
            <a:r>
              <a:rPr lang="nb-NO" sz="1100" dirty="0"/>
              <a:t>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2CD9E76-BFD2-4264-B2C3-F1CCA4C96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8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FFCF92-8D56-4568-AB37-B1A22106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22" y="163430"/>
            <a:ext cx="5915025" cy="782780"/>
          </a:xfrm>
        </p:spPr>
        <p:txBody>
          <a:bodyPr>
            <a:normAutofit/>
          </a:bodyPr>
          <a:lstStyle/>
          <a:p>
            <a:r>
              <a:rPr lang="nb-NO" dirty="0"/>
              <a:t>Lag </a:t>
            </a:r>
            <a:r>
              <a:rPr lang="nb-NO" dirty="0" err="1"/>
              <a:t>ein</a:t>
            </a:r>
            <a:r>
              <a:rPr lang="nb-NO" dirty="0"/>
              <a:t> </a:t>
            </a:r>
            <a:r>
              <a:rPr lang="nb-NO" dirty="0" err="1"/>
              <a:t>solfangar</a:t>
            </a:r>
            <a:br>
              <a:rPr lang="nb-NO" dirty="0"/>
            </a:br>
            <a:r>
              <a:rPr lang="nb-NO" sz="1400" dirty="0"/>
              <a:t>- mål tid og temperatur med micro:bit og lagre til fil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B025384-BE2D-42A8-A7EE-9C946187E21E}"/>
              </a:ext>
            </a:extLst>
          </p:cNvPr>
          <p:cNvSpPr txBox="1"/>
          <p:nvPr/>
        </p:nvSpPr>
        <p:spPr>
          <a:xfrm>
            <a:off x="480722" y="3928692"/>
            <a:ext cx="1519991" cy="2616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Gjennomfør fase 4 – 7.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98CAB480-F830-485A-87BD-645F07E11710}"/>
              </a:ext>
            </a:extLst>
          </p:cNvPr>
          <p:cNvSpPr txBox="1"/>
          <p:nvPr/>
        </p:nvSpPr>
        <p:spPr>
          <a:xfrm>
            <a:off x="355109" y="3992730"/>
            <a:ext cx="654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_____________________________________________________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91876C61-7EFC-4561-AA1D-DEAF61BCAC82}"/>
              </a:ext>
            </a:extLst>
          </p:cNvPr>
          <p:cNvSpPr/>
          <p:nvPr/>
        </p:nvSpPr>
        <p:spPr>
          <a:xfrm>
            <a:off x="450852" y="2019646"/>
            <a:ext cx="4245737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1: </a:t>
            </a:r>
            <a:r>
              <a:rPr lang="nb-NO" sz="1100" dirty="0">
                <a:solidFill>
                  <a:prstClr val="black"/>
                </a:solidFill>
              </a:rPr>
              <a:t>Kva er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solfangar</a:t>
            </a:r>
            <a:r>
              <a:rPr lang="nb-NO" sz="1100" dirty="0">
                <a:solidFill>
                  <a:prstClr val="black"/>
                </a:solidFill>
              </a:rPr>
              <a:t> og kva kan han </a:t>
            </a:r>
            <a:r>
              <a:rPr lang="nb-NO" sz="1100" dirty="0" err="1">
                <a:solidFill>
                  <a:prstClr val="black"/>
                </a:solidFill>
              </a:rPr>
              <a:t>lagast</a:t>
            </a:r>
            <a:r>
              <a:rPr lang="nb-NO" sz="1100" dirty="0">
                <a:solidFill>
                  <a:prstClr val="black"/>
                </a:solidFill>
              </a:rPr>
              <a:t> av?</a:t>
            </a:r>
          </a:p>
          <a:p>
            <a:pPr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nb-NO" sz="1100" b="1" dirty="0">
                <a:solidFill>
                  <a:prstClr val="black"/>
                </a:solidFill>
              </a:rPr>
              <a:t>Fase 2: </a:t>
            </a:r>
            <a:r>
              <a:rPr lang="nb-NO" sz="1100" dirty="0">
                <a:solidFill>
                  <a:prstClr val="black"/>
                </a:solidFill>
              </a:rPr>
              <a:t>Planlegg design og gjennomføring</a:t>
            </a:r>
            <a:endParaRPr lang="nb-NO" sz="400" dirty="0">
              <a:solidFill>
                <a:prstClr val="black"/>
              </a:solidFill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Tenk </a:t>
            </a:r>
            <a:r>
              <a:rPr lang="nb-NO" sz="1100" dirty="0" err="1">
                <a:solidFill>
                  <a:prstClr val="black"/>
                </a:solidFill>
              </a:rPr>
              <a:t>sjølv</a:t>
            </a:r>
            <a:r>
              <a:rPr lang="nb-NO" sz="1100" dirty="0">
                <a:solidFill>
                  <a:prstClr val="black"/>
                </a:solidFill>
              </a:rPr>
              <a:t> først og </a:t>
            </a:r>
            <a:r>
              <a:rPr lang="nb-NO" sz="1100" dirty="0" err="1">
                <a:solidFill>
                  <a:prstClr val="black"/>
                </a:solidFill>
              </a:rPr>
              <a:t>teikn</a:t>
            </a:r>
            <a:r>
              <a:rPr lang="nb-NO" sz="1100" dirty="0">
                <a:solidFill>
                  <a:prstClr val="black"/>
                </a:solidFill>
              </a:rPr>
              <a:t> gjerne skisser </a:t>
            </a:r>
            <a:r>
              <a:rPr lang="nb-NO" sz="1100" dirty="0" err="1">
                <a:solidFill>
                  <a:prstClr val="black"/>
                </a:solidFill>
              </a:rPr>
              <a:t>frå</a:t>
            </a:r>
            <a:r>
              <a:rPr lang="nb-NO" sz="1100" dirty="0">
                <a:solidFill>
                  <a:prstClr val="black"/>
                </a:solidFill>
              </a:rPr>
              <a:t> ulike </a:t>
            </a:r>
            <a:r>
              <a:rPr lang="nb-NO" sz="1100" dirty="0" err="1">
                <a:solidFill>
                  <a:prstClr val="black"/>
                </a:solidFill>
              </a:rPr>
              <a:t>vinklar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Forklar ideen din for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andre på gruppa. Bruk gjerne skissene i forklaringa.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Heile gruppa diskuterer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ulike </a:t>
            </a:r>
            <a:r>
              <a:rPr lang="nb-NO" sz="1100" dirty="0" err="1">
                <a:solidFill>
                  <a:prstClr val="black"/>
                </a:solidFill>
              </a:rPr>
              <a:t>ideane</a:t>
            </a:r>
            <a:r>
              <a:rPr lang="nb-NO" sz="1100" dirty="0">
                <a:solidFill>
                  <a:prstClr val="black"/>
                </a:solidFill>
              </a:rPr>
              <a:t> og </a:t>
            </a:r>
            <a:r>
              <a:rPr lang="nb-NO" sz="1100" dirty="0" err="1">
                <a:solidFill>
                  <a:prstClr val="black"/>
                </a:solidFill>
              </a:rPr>
              <a:t>lagar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felles plan for bygginga.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nb-NO" sz="1100" b="1" dirty="0"/>
              <a:t>Fase 3: </a:t>
            </a:r>
            <a:r>
              <a:rPr lang="nb-NO" sz="1100" dirty="0"/>
              <a:t>Gjennomfør planen </a:t>
            </a:r>
            <a:r>
              <a:rPr lang="nb-NO" sz="1100" dirty="0" err="1"/>
              <a:t>dykkar</a:t>
            </a:r>
            <a:r>
              <a:rPr lang="nb-NO" sz="1100" dirty="0"/>
              <a:t> for å lage </a:t>
            </a:r>
            <a:r>
              <a:rPr lang="nb-NO" sz="1100" dirty="0" err="1"/>
              <a:t>solfangaren</a:t>
            </a:r>
            <a:r>
              <a:rPr lang="nb-NO" sz="1100" dirty="0"/>
              <a:t> og lag programmet for å måle tid og temperatur og lagre på micro:biten. Sjå tips på side 3 og 4.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E36EB0E9-599F-4063-8D6C-A35F3CCEC847}"/>
              </a:ext>
            </a:extLst>
          </p:cNvPr>
          <p:cNvSpPr txBox="1"/>
          <p:nvPr/>
        </p:nvSpPr>
        <p:spPr>
          <a:xfrm>
            <a:off x="450852" y="954857"/>
            <a:ext cx="5865750" cy="10002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endParaRPr lang="nb-NO" sz="200" b="1" dirty="0"/>
          </a:p>
          <a:p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solfangar</a:t>
            </a:r>
            <a:r>
              <a:rPr lang="nb-NO" sz="1100" dirty="0"/>
              <a:t> som skal varme opp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begerglas</a:t>
            </a:r>
            <a:r>
              <a:rPr lang="nb-NO" sz="1100" dirty="0"/>
              <a:t> med 100 ml vatn. Mål tida og temperaturen </a:t>
            </a:r>
            <a:r>
              <a:rPr lang="nb-NO" sz="1100" dirty="0" err="1"/>
              <a:t>medan</a:t>
            </a:r>
            <a:r>
              <a:rPr lang="nb-NO" sz="1100" dirty="0"/>
              <a:t> </a:t>
            </a:r>
            <a:r>
              <a:rPr lang="nb-NO" sz="1100" dirty="0" err="1"/>
              <a:t>solfangaren</a:t>
            </a:r>
            <a:r>
              <a:rPr lang="nb-NO" sz="1100" dirty="0"/>
              <a:t> står ute i sola, med å legge en micro:bit som </a:t>
            </a:r>
            <a:r>
              <a:rPr lang="nb-NO" sz="1100" dirty="0" err="1"/>
              <a:t>lagrar</a:t>
            </a:r>
            <a:r>
              <a:rPr lang="nb-NO" sz="1100" dirty="0"/>
              <a:t> data til ei fil, i </a:t>
            </a:r>
            <a:r>
              <a:rPr lang="nb-NO" sz="1100" dirty="0" err="1"/>
              <a:t>ein</a:t>
            </a:r>
            <a:r>
              <a:rPr lang="nb-NO" sz="1100" dirty="0"/>
              <a:t> frysepose og senk ned i </a:t>
            </a:r>
            <a:r>
              <a:rPr lang="nb-NO" sz="1100" dirty="0" err="1"/>
              <a:t>begerglaset</a:t>
            </a:r>
            <a:r>
              <a:rPr lang="nb-NO" sz="1100" dirty="0"/>
              <a:t> med vatn. Dette datasettet med tid og temperatur skal de bruke for å modellere temperaturendringa med programmering.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C3DFD62C-1109-4AD6-9B8B-9E7F85DC7D6E}"/>
              </a:ext>
            </a:extLst>
          </p:cNvPr>
          <p:cNvSpPr/>
          <p:nvPr/>
        </p:nvSpPr>
        <p:spPr>
          <a:xfrm>
            <a:off x="511525" y="7779161"/>
            <a:ext cx="5951417" cy="20159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 err="1">
                <a:solidFill>
                  <a:prstClr val="black"/>
                </a:solidFill>
                <a:latin typeface="Calibri" panose="020F0502020204030204"/>
              </a:rPr>
              <a:t>Programmeringsoppgåver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indent="-342900">
              <a:buFontTx/>
              <a:buAutoNum type="arabicPeriod"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regresjonsmodell for temperaturen som funksjon av tida og lag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eit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plott. Diskuter kva som kan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gyldigheitsområde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modellen.</a:t>
            </a:r>
          </a:p>
          <a:p>
            <a:pPr marL="342900" indent="-342900">
              <a:buFontTx/>
              <a:buAutoNum type="arabicPeriod"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Deriver modellen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frå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1. og plott resultatet. Korleis vil du beskrive temperaturendringa ifølge denne modellen?</a:t>
            </a:r>
          </a:p>
          <a:p>
            <a:pPr marL="342900" indent="-342900">
              <a:buFontTx/>
              <a:buAutoNum type="arabicPeriod"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Bruk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verdiane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tid og temperatur, og lag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eit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program som finn momentan vekstfart numerisk. Lag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graf av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temperaturendringa som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funksjon av tida. Sjå tips på side 4.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Ser grafen ut slik de forventa? Kva tid er endringa størst?</a:t>
            </a:r>
          </a:p>
          <a:p>
            <a:pPr marL="342900" indent="-342900">
              <a:buFontTx/>
              <a:buAutoNum type="arabicPeriod"/>
              <a:defRPr/>
            </a:pP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Samanlikn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grafen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frå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3. med den deriverte regresjonsmodellen. Kva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mest nøyaktig?</a:t>
            </a:r>
            <a:endParaRPr lang="nb-NO" sz="11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Ser det ut til at temperaturendringa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minkar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med tida? Korleis heng dette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saman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med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eventuell strålingsbalanse?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68DF09B-A1A0-433E-929F-EF06FED7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96825" y="9426870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3</a:t>
            </a:fld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D4E2F4C0-AFA6-175F-654E-D31E8764413F}"/>
                  </a:ext>
                </a:extLst>
              </p:cNvPr>
              <p:cNvSpPr/>
              <p:nvPr/>
            </p:nvSpPr>
            <p:spPr>
              <a:xfrm>
                <a:off x="511526" y="4346152"/>
                <a:ext cx="5951417" cy="337015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Oppgåver</a:t>
                </a:r>
                <a:endParaRPr kumimoji="0" lang="nb-NO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Bruk sola sin strålingstettleik for å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berekne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kor stor strålingseffekt sola sender ut.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Tenk at denne effekten blir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spreidd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utover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eit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kuleskal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. Når strålinga når jorda, vil dette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kuleskalet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ha en radius som er lik avstanden mellom jorda og sola. Finn strålingstettleiken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frå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sola når den når jorda.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Bruk denne strålingstettleiken for å estimere kor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mykje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varme som kan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overførast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til vatnet i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solfangaren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dykkar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per sekund. Finn total overført varme i løpet av den perioden de målte temperaturendringen med micro:biten.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Bruk formelen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1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1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𝑚𝑐</m:t>
                    </m:r>
                    <m:d>
                      <m:dPr>
                        <m:ctrlP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der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er vatnet sin spesifikke varmekapasitet for å finne ut kor stor temperaturendringa til vatnet skulle ha blitt.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Samanlikn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svaret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dykkar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med den målte verdien for sluttemperaturen.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Kvifor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er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verdiane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ulike? (Kva for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nokre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tilnærmingar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blir gjort i denne utrekninga?)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Anta at det etter kvart blir strålingsbalanse mellom solinnstrålinga og varmeutstrålinga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frå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vatnet i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solfangaren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.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Gjer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dei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berekningane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de treng for å finne vatnet sitt overflateareal og bruk dette for å finne vatnet sin temperatur når det er strålingsbalanse.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Kva skjer med denne temperaturen dersom de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festar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plastfolie over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opninga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på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solfangaren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, og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pustar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inn mest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mogleg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CO</a:t>
                </a:r>
                <a:r>
                  <a:rPr lang="nb-NO" sz="1100" baseline="-25000" dirty="0">
                    <a:solidFill>
                      <a:prstClr val="black"/>
                    </a:solidFill>
                    <a:latin typeface="Calibri" panose="020F0502020204030204"/>
                  </a:rPr>
                  <a:t>2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?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Korleis trur de at det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solfangaren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dykkar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er laga av, vil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påverke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denne temperaturen?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Korleis ville denne temperaturen endra seg dersom sola hadde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vore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meir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raud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/blå?</a:t>
                </a:r>
              </a:p>
            </p:txBody>
          </p:sp>
        </mc:Choice>
        <mc:Fallback xmlns=""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D4E2F4C0-AFA6-175F-654E-D31E876441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26" y="4346152"/>
                <a:ext cx="5951417" cy="337015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Bilde 10">
            <a:extLst>
              <a:ext uri="{FF2B5EF4-FFF2-40B4-BE49-F238E27FC236}">
                <a16:creationId xmlns:a16="http://schemas.microsoft.com/office/drawing/2014/main" id="{87226441-9C0B-D53B-ABBE-BC3B8039E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957" y="2061124"/>
            <a:ext cx="1503645" cy="175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034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C89ECD-2AE4-4BD2-9042-B2381D099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72" y="432798"/>
            <a:ext cx="5915025" cy="745233"/>
          </a:xfrm>
        </p:spPr>
        <p:txBody>
          <a:bodyPr>
            <a:normAutofit/>
          </a:bodyPr>
          <a:lstStyle/>
          <a:p>
            <a:r>
              <a:rPr lang="nb-NO" dirty="0"/>
              <a:t>Momentan </a:t>
            </a:r>
            <a:r>
              <a:rPr lang="nb-NO" dirty="0" err="1"/>
              <a:t>vekstfart</a:t>
            </a:r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07020D7-E9D6-81B2-72DB-1A3EC1EFC9A3}"/>
              </a:ext>
            </a:extLst>
          </p:cNvPr>
          <p:cNvSpPr txBox="1"/>
          <p:nvPr/>
        </p:nvSpPr>
        <p:spPr>
          <a:xfrm>
            <a:off x="452172" y="1244706"/>
            <a:ext cx="5629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To former for </a:t>
            </a:r>
            <a:r>
              <a:rPr lang="nb-NO" sz="1100" b="1" dirty="0" err="1"/>
              <a:t>vekstfart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dirty="0"/>
              <a:t>Vi </a:t>
            </a:r>
            <a:r>
              <a:rPr lang="nb-NO" sz="1100" dirty="0" err="1"/>
              <a:t>skil</a:t>
            </a:r>
            <a:r>
              <a:rPr lang="nb-NO" sz="1100" dirty="0"/>
              <a:t> mellom </a:t>
            </a:r>
            <a:r>
              <a:rPr lang="nb-NO" sz="1100" dirty="0" err="1"/>
              <a:t>gjennomsnittleg</a:t>
            </a:r>
            <a:r>
              <a:rPr lang="nb-NO" sz="1100" dirty="0"/>
              <a:t> og momentan </a:t>
            </a:r>
            <a:r>
              <a:rPr lang="nb-NO" sz="1100" dirty="0" err="1"/>
              <a:t>vekstfart</a:t>
            </a:r>
            <a:r>
              <a:rPr lang="nb-NO" sz="1100" dirty="0"/>
              <a:t>. Den </a:t>
            </a:r>
            <a:r>
              <a:rPr lang="nb-NO" sz="1100" dirty="0" err="1"/>
              <a:t>gjennomsnittlege</a:t>
            </a:r>
            <a:r>
              <a:rPr lang="nb-NO" sz="1100" dirty="0"/>
              <a:t> </a:t>
            </a:r>
            <a:r>
              <a:rPr lang="nb-NO" sz="1100" dirty="0" err="1"/>
              <a:t>vekstfarten</a:t>
            </a:r>
            <a:r>
              <a:rPr lang="nb-NO" sz="1100" dirty="0"/>
              <a:t> </a:t>
            </a:r>
            <a:r>
              <a:rPr lang="nb-NO" sz="1100" dirty="0" err="1"/>
              <a:t>fortel</a:t>
            </a:r>
            <a:r>
              <a:rPr lang="nb-NO" sz="1100" dirty="0"/>
              <a:t> oss kor raskt </a:t>
            </a:r>
            <a:r>
              <a:rPr lang="nb-NO" sz="1100" dirty="0" err="1"/>
              <a:t>noko</a:t>
            </a:r>
            <a:r>
              <a:rPr lang="nb-NO" sz="1100" dirty="0"/>
              <a:t> </a:t>
            </a:r>
            <a:r>
              <a:rPr lang="nb-NO" sz="1100" dirty="0" err="1"/>
              <a:t>auker</a:t>
            </a:r>
            <a:r>
              <a:rPr lang="nb-NO" sz="1100" dirty="0"/>
              <a:t> mellom to x-</a:t>
            </a:r>
            <a:r>
              <a:rPr lang="nb-NO" sz="1100" dirty="0" err="1"/>
              <a:t>verdiar</a:t>
            </a:r>
            <a:r>
              <a:rPr lang="nb-NO" sz="1100" dirty="0"/>
              <a:t>, </a:t>
            </a:r>
            <a:r>
              <a:rPr lang="nb-NO" sz="1100" dirty="0" err="1"/>
              <a:t>medan</a:t>
            </a:r>
            <a:r>
              <a:rPr lang="nb-NO" sz="1100" dirty="0"/>
              <a:t> den momentane </a:t>
            </a:r>
            <a:r>
              <a:rPr lang="nb-NO" sz="1100" dirty="0" err="1"/>
              <a:t>vekstfarten</a:t>
            </a:r>
            <a:r>
              <a:rPr lang="nb-NO" sz="1100" dirty="0"/>
              <a:t> </a:t>
            </a:r>
            <a:r>
              <a:rPr lang="nb-NO" sz="1100" dirty="0" err="1"/>
              <a:t>fortel</a:t>
            </a:r>
            <a:r>
              <a:rPr lang="nb-NO" sz="1100" dirty="0"/>
              <a:t> oss kor rask </a:t>
            </a:r>
            <a:r>
              <a:rPr lang="nb-NO" sz="1100" dirty="0" err="1"/>
              <a:t>auken</a:t>
            </a:r>
            <a:r>
              <a:rPr lang="nb-NO" sz="1100" dirty="0"/>
              <a:t> er i et visst punkt. Vi tek til med den </a:t>
            </a:r>
            <a:r>
              <a:rPr lang="nb-NO" sz="1100" dirty="0" err="1"/>
              <a:t>gjennomsnittlege</a:t>
            </a:r>
            <a:r>
              <a:rPr lang="nb-NO" sz="1100" dirty="0"/>
              <a:t>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4F2A8A6-761C-EF92-334F-150A3BA4F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7011" y="2075704"/>
            <a:ext cx="3499356" cy="23429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9BB55259-AE89-5099-0966-FE947A94F9F8}"/>
                  </a:ext>
                </a:extLst>
              </p:cNvPr>
              <p:cNvSpPr txBox="1"/>
              <p:nvPr/>
            </p:nvSpPr>
            <p:spPr>
              <a:xfrm>
                <a:off x="452173" y="2142378"/>
                <a:ext cx="2572364" cy="1941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 err="1"/>
                  <a:t>Gjennomsnittleg</a:t>
                </a:r>
                <a:r>
                  <a:rPr lang="nb-NO" sz="1100" b="1" dirty="0"/>
                  <a:t> </a:t>
                </a:r>
                <a:r>
                  <a:rPr lang="nb-NO" sz="1100" b="1" dirty="0" err="1"/>
                  <a:t>vekstfart</a:t>
                </a:r>
                <a:endParaRPr lang="nb-NO" sz="1100" b="1" dirty="0"/>
              </a:p>
              <a:p>
                <a:endParaRPr lang="nb-NO" sz="400" b="1" dirty="0"/>
              </a:p>
              <a:p>
                <a:r>
                  <a:rPr lang="nb-NO" sz="1100" dirty="0"/>
                  <a:t>I </a:t>
                </a:r>
                <a:r>
                  <a:rPr lang="nb-NO" sz="1100" dirty="0" err="1"/>
                  <a:t>følgande</a:t>
                </a:r>
                <a:r>
                  <a:rPr lang="nb-NO" sz="1100" dirty="0"/>
                  <a:t> kode </a:t>
                </a:r>
                <a:r>
                  <a:rPr lang="nb-NO" sz="1100" dirty="0" err="1"/>
                  <a:t>forutset</a:t>
                </a:r>
                <a:r>
                  <a:rPr lang="nb-NO" sz="1100" dirty="0"/>
                  <a:t> vi at vi alt har importert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datasett med x- og y-</a:t>
                </a:r>
                <a:r>
                  <a:rPr lang="nb-NO" sz="1100" dirty="0" err="1"/>
                  <a:t>verdiar</a:t>
                </a:r>
                <a:r>
                  <a:rPr lang="nb-NO" sz="1100" dirty="0"/>
                  <a:t>. Vi </a:t>
                </a:r>
                <a:r>
                  <a:rPr lang="nb-NO" sz="1100" dirty="0" err="1"/>
                  <a:t>startar</a:t>
                </a:r>
                <a:r>
                  <a:rPr lang="nb-NO" sz="1100" dirty="0"/>
                  <a:t> med å plotte punkta. Deretter </a:t>
                </a:r>
                <a:r>
                  <a:rPr lang="nb-NO" sz="1100" dirty="0" err="1"/>
                  <a:t>berekner</a:t>
                </a:r>
                <a:r>
                  <a:rPr lang="nb-NO" sz="1100" dirty="0"/>
                  <a:t> vi den </a:t>
                </a:r>
                <a:r>
                  <a:rPr lang="nb-NO" sz="1100" dirty="0" err="1"/>
                  <a:t>gjennomsnittege</a:t>
                </a:r>
                <a:r>
                  <a:rPr lang="nb-NO" sz="1100" dirty="0"/>
                  <a:t> akselerasjonen med å bruke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nb-NO" sz="11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nb-NO" sz="11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nb-NO" sz="1100" dirty="0"/>
                  <a:t>. I vår figur var N = 30, og vi ønsker å </a:t>
                </a:r>
                <a:r>
                  <a:rPr lang="nb-NO" sz="1100" dirty="0" err="1"/>
                  <a:t>berekne</a:t>
                </a:r>
                <a:r>
                  <a:rPr lang="nb-NO" sz="1100" dirty="0"/>
                  <a:t> den </a:t>
                </a:r>
                <a:r>
                  <a:rPr lang="nb-NO" sz="1100" dirty="0" err="1"/>
                  <a:t>gjennomsnittlege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vekstfarten</a:t>
                </a:r>
                <a:r>
                  <a:rPr lang="nb-NO" sz="1100" dirty="0"/>
                  <a:t> for indeksverdier mellom 10 og 20.</a:t>
                </a:r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9BB55259-AE89-5099-0966-FE947A94F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173" y="2142378"/>
                <a:ext cx="2572364" cy="1941429"/>
              </a:xfrm>
              <a:prstGeom prst="rect">
                <a:avLst/>
              </a:prstGeom>
              <a:blipFill>
                <a:blip r:embed="rId3"/>
                <a:stretch>
                  <a:fillRect t="-313" b="-9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kstSylinder 16">
            <a:extLst>
              <a:ext uri="{FF2B5EF4-FFF2-40B4-BE49-F238E27FC236}">
                <a16:creationId xmlns:a16="http://schemas.microsoft.com/office/drawing/2014/main" id="{68C01098-9DE7-0E25-6D6B-7E30D25EAD10}"/>
              </a:ext>
            </a:extLst>
          </p:cNvPr>
          <p:cNvSpPr txBox="1"/>
          <p:nvPr/>
        </p:nvSpPr>
        <p:spPr>
          <a:xfrm>
            <a:off x="385672" y="6147893"/>
            <a:ext cx="2451097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Momentan </a:t>
            </a:r>
            <a:r>
              <a:rPr lang="nb-NO" sz="1100" b="1" dirty="0" err="1"/>
              <a:t>vekstfart</a:t>
            </a:r>
            <a:endParaRPr lang="nb-NO" sz="1100" b="1" dirty="0"/>
          </a:p>
          <a:p>
            <a:r>
              <a:rPr lang="nb-NO" sz="1100" dirty="0"/>
              <a:t>Dersom vi vil finne den momentane </a:t>
            </a:r>
            <a:r>
              <a:rPr lang="nb-NO" sz="1100" dirty="0" err="1"/>
              <a:t>vekstfarten</a:t>
            </a:r>
            <a:r>
              <a:rPr lang="nb-NO" sz="1100" dirty="0"/>
              <a:t>, </a:t>
            </a:r>
            <a:r>
              <a:rPr lang="nb-NO" sz="1100" dirty="0" err="1"/>
              <a:t>gjer</a:t>
            </a:r>
            <a:r>
              <a:rPr lang="nb-NO" sz="1100" dirty="0"/>
              <a:t> vi akkurat som for den </a:t>
            </a:r>
            <a:r>
              <a:rPr lang="nb-NO" sz="1100" dirty="0" err="1"/>
              <a:t>gjennomsnittlege</a:t>
            </a:r>
            <a:r>
              <a:rPr lang="nb-NO" sz="1100" dirty="0"/>
              <a:t>, men vi vel </a:t>
            </a:r>
            <a:r>
              <a:rPr lang="nb-NO" sz="1100" dirty="0" err="1"/>
              <a:t>berre</a:t>
            </a:r>
            <a:r>
              <a:rPr lang="nb-NO" sz="1100" dirty="0"/>
              <a:t> to punkt som ligg rett i nærleiken av </a:t>
            </a:r>
            <a:r>
              <a:rPr lang="nb-NO" sz="1100" dirty="0" err="1"/>
              <a:t>kvarandre</a:t>
            </a:r>
            <a:r>
              <a:rPr lang="nb-NO" sz="1100" dirty="0"/>
              <a:t>. Dermed får vi </a:t>
            </a:r>
            <a:r>
              <a:rPr lang="nb-NO" sz="1100" dirty="0" err="1"/>
              <a:t>eit</a:t>
            </a:r>
            <a:r>
              <a:rPr lang="nb-NO" sz="1100" dirty="0"/>
              <a:t> uttrykk for korleis </a:t>
            </a:r>
            <a:r>
              <a:rPr lang="nb-NO" sz="1100" dirty="0" err="1"/>
              <a:t>funksjonsverdiane</a:t>
            </a:r>
            <a:r>
              <a:rPr lang="nb-NO" sz="1100" dirty="0"/>
              <a:t> er i ferd med å endre seg akkurat der. I dømet </a:t>
            </a:r>
            <a:r>
              <a:rPr lang="nb-NO" sz="1100" dirty="0" err="1"/>
              <a:t>nedanfor</a:t>
            </a:r>
            <a:r>
              <a:rPr lang="nb-NO" sz="1100" dirty="0"/>
              <a:t> har vi valt </a:t>
            </a:r>
            <a:r>
              <a:rPr lang="nb-NO" sz="1100" dirty="0" err="1"/>
              <a:t>indeksverdiar</a:t>
            </a:r>
            <a:r>
              <a:rPr lang="nb-NO" sz="1100" dirty="0"/>
              <a:t> 19 og 21 for å sjå på veksten rundt i=20, altså x=2,0.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7D86C63C-78C9-F173-54B3-8CBB6B6D5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6769" y="5964963"/>
            <a:ext cx="3599840" cy="250048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ED3E04B9-7B04-6336-17A0-8441762F66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72" y="4136732"/>
            <a:ext cx="2505425" cy="79068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B274C55F-0525-E86D-47F9-BA3482F36E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172" y="5117947"/>
            <a:ext cx="1876687" cy="952633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9CCD1518-91E1-072D-9D7B-8DD58D20C5D0}"/>
              </a:ext>
            </a:extLst>
          </p:cNvPr>
          <p:cNvSpPr txBox="1"/>
          <p:nvPr/>
        </p:nvSpPr>
        <p:spPr>
          <a:xfrm>
            <a:off x="3597252" y="4418664"/>
            <a:ext cx="2703005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Plottar</a:t>
            </a:r>
            <a:r>
              <a:rPr lang="nb-NO" sz="1100" dirty="0"/>
              <a:t> x- og y-</a:t>
            </a:r>
            <a:r>
              <a:rPr lang="nb-NO" sz="1100" dirty="0" err="1"/>
              <a:t>verdiane</a:t>
            </a:r>
            <a:r>
              <a:rPr lang="nb-NO" sz="1100" dirty="0"/>
              <a:t>. </a:t>
            </a:r>
            <a:r>
              <a:rPr lang="nb-NO" sz="1100" dirty="0" err="1"/>
              <a:t>Berekner</a:t>
            </a:r>
            <a:r>
              <a:rPr lang="nb-NO" sz="1100" dirty="0"/>
              <a:t> deretter den gjennomsnitteige akselerasjonen.</a:t>
            </a:r>
          </a:p>
        </p:txBody>
      </p:sp>
      <p:cxnSp>
        <p:nvCxnSpPr>
          <p:cNvPr id="20" name="Rett pilkobling 19">
            <a:extLst>
              <a:ext uri="{FF2B5EF4-FFF2-40B4-BE49-F238E27FC236}">
                <a16:creationId xmlns:a16="http://schemas.microsoft.com/office/drawing/2014/main" id="{44ACD272-319B-F596-35A9-DD57AD9D6BB3}"/>
              </a:ext>
            </a:extLst>
          </p:cNvPr>
          <p:cNvCxnSpPr>
            <a:cxnSpLocks/>
          </p:cNvCxnSpPr>
          <p:nvPr/>
        </p:nvCxnSpPr>
        <p:spPr>
          <a:xfrm>
            <a:off x="2937823" y="4547104"/>
            <a:ext cx="4789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8347F3DB-9377-45D3-4320-2A0D69FFD9E9}"/>
              </a:ext>
            </a:extLst>
          </p:cNvPr>
          <p:cNvSpPr txBox="1"/>
          <p:nvPr/>
        </p:nvSpPr>
        <p:spPr>
          <a:xfrm>
            <a:off x="3597252" y="5318551"/>
            <a:ext cx="270300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Bruker </a:t>
            </a:r>
            <a:r>
              <a:rPr lang="nb-NO" sz="1100" dirty="0" err="1"/>
              <a:t>eittpunktsformelen</a:t>
            </a:r>
            <a:r>
              <a:rPr lang="nb-NO" sz="1100" dirty="0"/>
              <a:t> til å finne funksjonsuttrykket til den </a:t>
            </a:r>
            <a:r>
              <a:rPr lang="nb-NO" sz="1100" dirty="0" err="1"/>
              <a:t>raude</a:t>
            </a:r>
            <a:r>
              <a:rPr lang="nb-NO" sz="1100" dirty="0"/>
              <a:t> lina på figuren. Til sist plotter vi lina.</a:t>
            </a:r>
          </a:p>
        </p:txBody>
      </p:sp>
      <p:cxnSp>
        <p:nvCxnSpPr>
          <p:cNvPr id="22" name="Rett pilkobling 21">
            <a:extLst>
              <a:ext uri="{FF2B5EF4-FFF2-40B4-BE49-F238E27FC236}">
                <a16:creationId xmlns:a16="http://schemas.microsoft.com/office/drawing/2014/main" id="{A3C016C9-263E-31B4-C5FB-4DA8ABD7E9CB}"/>
              </a:ext>
            </a:extLst>
          </p:cNvPr>
          <p:cNvCxnSpPr>
            <a:cxnSpLocks/>
          </p:cNvCxnSpPr>
          <p:nvPr/>
        </p:nvCxnSpPr>
        <p:spPr>
          <a:xfrm>
            <a:off x="2883088" y="5508538"/>
            <a:ext cx="4789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98842A2D-988C-4C24-41D3-046EBC8FA74D}"/>
              </a:ext>
            </a:extLst>
          </p:cNvPr>
          <p:cNvSpPr txBox="1"/>
          <p:nvPr/>
        </p:nvSpPr>
        <p:spPr>
          <a:xfrm>
            <a:off x="425295" y="8094538"/>
            <a:ext cx="236013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Plottar</a:t>
            </a:r>
            <a:r>
              <a:rPr lang="nb-NO" sz="1100" dirty="0"/>
              <a:t> grafen og </a:t>
            </a:r>
            <a:r>
              <a:rPr lang="nb-NO" sz="1100" dirty="0" err="1"/>
              <a:t>berekner</a:t>
            </a:r>
            <a:r>
              <a:rPr lang="nb-NO" sz="1100" dirty="0"/>
              <a:t> </a:t>
            </a:r>
            <a:r>
              <a:rPr lang="nb-NO" sz="1100" dirty="0" err="1"/>
              <a:t>gjennomsnittleg</a:t>
            </a:r>
            <a:r>
              <a:rPr lang="nb-NO" sz="1100" dirty="0"/>
              <a:t> akselerasjon for x-</a:t>
            </a:r>
            <a:r>
              <a:rPr lang="nb-NO" sz="1100" dirty="0" err="1"/>
              <a:t>verdiar</a:t>
            </a:r>
            <a:r>
              <a:rPr lang="nb-NO" sz="1100" dirty="0"/>
              <a:t> i nærleiken av </a:t>
            </a:r>
            <a:r>
              <a:rPr lang="nb-NO" sz="1100" dirty="0" err="1"/>
              <a:t>kvarandre</a:t>
            </a:r>
            <a:r>
              <a:rPr lang="nb-NO" sz="1100" dirty="0"/>
              <a:t>.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4464AAEF-08BC-DA5B-E8F7-1450BAE9659B}"/>
              </a:ext>
            </a:extLst>
          </p:cNvPr>
          <p:cNvSpPr txBox="1"/>
          <p:nvPr/>
        </p:nvSpPr>
        <p:spPr>
          <a:xfrm>
            <a:off x="3060734" y="8621421"/>
            <a:ext cx="914180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Bruker </a:t>
            </a:r>
            <a:r>
              <a:rPr lang="nb-NO" sz="1100" dirty="0" err="1"/>
              <a:t>eittpunktsformelen</a:t>
            </a:r>
            <a:r>
              <a:rPr lang="nb-NO" sz="1100" dirty="0"/>
              <a:t> og plotter den </a:t>
            </a:r>
            <a:r>
              <a:rPr lang="nb-NO" sz="1100" dirty="0" err="1"/>
              <a:t>raude</a:t>
            </a:r>
            <a:r>
              <a:rPr lang="nb-NO" sz="1100" dirty="0"/>
              <a:t> linja.</a:t>
            </a:r>
          </a:p>
        </p:txBody>
      </p:sp>
      <p:cxnSp>
        <p:nvCxnSpPr>
          <p:cNvPr id="29" name="Rett pilkobling 28">
            <a:extLst>
              <a:ext uri="{FF2B5EF4-FFF2-40B4-BE49-F238E27FC236}">
                <a16:creationId xmlns:a16="http://schemas.microsoft.com/office/drawing/2014/main" id="{62874A66-C6FD-7C61-E6F9-1FE952ABB025}"/>
              </a:ext>
            </a:extLst>
          </p:cNvPr>
          <p:cNvCxnSpPr>
            <a:cxnSpLocks/>
          </p:cNvCxnSpPr>
          <p:nvPr/>
        </p:nvCxnSpPr>
        <p:spPr>
          <a:xfrm>
            <a:off x="4063444" y="8845765"/>
            <a:ext cx="375206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Bilde 30">
            <a:extLst>
              <a:ext uri="{FF2B5EF4-FFF2-40B4-BE49-F238E27FC236}">
                <a16:creationId xmlns:a16="http://schemas.microsoft.com/office/drawing/2014/main" id="{4F29F7D7-DA6D-5E69-A229-915667FF33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95" y="8921876"/>
            <a:ext cx="2457793" cy="638264"/>
          </a:xfrm>
          <a:prstGeom prst="rect">
            <a:avLst/>
          </a:prstGeom>
        </p:spPr>
      </p:pic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4B4D6CDC-50A8-63CF-E5AD-BFB8D2ED83C3}"/>
              </a:ext>
            </a:extLst>
          </p:cNvPr>
          <p:cNvCxnSpPr>
            <a:cxnSpLocks/>
          </p:cNvCxnSpPr>
          <p:nvPr/>
        </p:nvCxnSpPr>
        <p:spPr>
          <a:xfrm>
            <a:off x="1704884" y="8773283"/>
            <a:ext cx="0" cy="29718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Bilde 35">
            <a:extLst>
              <a:ext uri="{FF2B5EF4-FFF2-40B4-BE49-F238E27FC236}">
                <a16:creationId xmlns:a16="http://schemas.microsoft.com/office/drawing/2014/main" id="{93542D21-C2FE-20DD-34C1-FE410F578F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8257" y="8661294"/>
            <a:ext cx="1829055" cy="77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20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DF93C7FF-6DC8-4EF7-8952-B80747ABBDDF}"/>
              </a:ext>
            </a:extLst>
          </p:cNvPr>
          <p:cNvSpPr txBox="1"/>
          <p:nvPr/>
        </p:nvSpPr>
        <p:spPr>
          <a:xfrm>
            <a:off x="471486" y="1090503"/>
            <a:ext cx="5644833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slutten av kapittel 9 brukte vi datasett i form av tekstfiler for å lage matematiske </a:t>
            </a:r>
            <a:r>
              <a:rPr lang="nb-NO" sz="1100" dirty="0" err="1"/>
              <a:t>modellar</a:t>
            </a:r>
            <a:r>
              <a:rPr lang="nb-NO" sz="1100" dirty="0"/>
              <a:t>. Hadde det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vore</a:t>
            </a:r>
            <a:r>
              <a:rPr lang="nb-NO" sz="1100" dirty="0"/>
              <a:t> kult om vi kunne fått micro:biten til å lage slike filer av </a:t>
            </a:r>
            <a:r>
              <a:rPr lang="nb-NO" sz="1100" dirty="0" err="1"/>
              <a:t>målingane</a:t>
            </a:r>
            <a:r>
              <a:rPr lang="nb-NO" sz="1100" dirty="0"/>
              <a:t> sine? Da kan vi bruke micro:biten til å samle inn data over </a:t>
            </a:r>
            <a:r>
              <a:rPr lang="nb-NO" sz="1100" dirty="0" err="1"/>
              <a:t>ein</a:t>
            </a:r>
            <a:r>
              <a:rPr lang="nb-NO" sz="1100" dirty="0"/>
              <a:t> viss periode, </a:t>
            </a:r>
            <a:r>
              <a:rPr lang="nb-NO" sz="1100" dirty="0" err="1"/>
              <a:t>utan</a:t>
            </a:r>
            <a:r>
              <a:rPr lang="nb-NO" sz="1100" dirty="0"/>
              <a:t> å </a:t>
            </a:r>
            <a:r>
              <a:rPr lang="nb-NO" sz="1100" dirty="0" err="1"/>
              <a:t>vere</a:t>
            </a:r>
            <a:r>
              <a:rPr lang="nb-NO" sz="1100" dirty="0"/>
              <a:t> kopla til </a:t>
            </a:r>
            <a:r>
              <a:rPr lang="nb-NO" sz="1100" dirty="0" err="1"/>
              <a:t>ein</a:t>
            </a:r>
            <a:r>
              <a:rPr lang="nb-NO" sz="1100" dirty="0"/>
              <a:t> datamaskin. Datasettet blir lagra i micro:biten som ei .txt-fil, og vi kan legge henne over i datamaskinen, før vi </a:t>
            </a:r>
            <a:r>
              <a:rPr lang="nb-NO" sz="1100" dirty="0" err="1"/>
              <a:t>plottar</a:t>
            </a:r>
            <a:r>
              <a:rPr lang="nb-NO" sz="1100" dirty="0"/>
              <a:t> resultata eller lager </a:t>
            </a:r>
            <a:r>
              <a:rPr lang="nb-NO" sz="1100" dirty="0" err="1"/>
              <a:t>ein</a:t>
            </a:r>
            <a:r>
              <a:rPr lang="nb-NO" sz="1100" dirty="0"/>
              <a:t> matematisk modell med Python.</a:t>
            </a:r>
          </a:p>
          <a:p>
            <a:endParaRPr lang="nb-NO" sz="400" dirty="0"/>
          </a:p>
          <a:p>
            <a:r>
              <a:rPr lang="nb-NO" sz="1100" dirty="0"/>
              <a:t>Det aller første vi må </a:t>
            </a:r>
            <a:r>
              <a:rPr lang="nb-NO" sz="1100" dirty="0" err="1"/>
              <a:t>gjere</a:t>
            </a:r>
            <a:r>
              <a:rPr lang="nb-NO" sz="1100" dirty="0"/>
              <a:t>, er å opprette ei tekstfil, det vil </a:t>
            </a:r>
            <a:r>
              <a:rPr lang="nb-NO" sz="1100" dirty="0" err="1"/>
              <a:t>seie</a:t>
            </a:r>
            <a:r>
              <a:rPr lang="nb-NO" sz="1100" dirty="0"/>
              <a:t> ei fil som </a:t>
            </a:r>
            <a:r>
              <a:rPr lang="nb-NO" sz="1100" dirty="0" err="1"/>
              <a:t>sluttar</a:t>
            </a:r>
            <a:r>
              <a:rPr lang="nb-NO" sz="1100" dirty="0"/>
              <a:t> på .txt, og det er </a:t>
            </a:r>
            <a:r>
              <a:rPr lang="nb-NO" sz="1100" dirty="0" err="1"/>
              <a:t>enklast</a:t>
            </a:r>
            <a:r>
              <a:rPr lang="nb-NO" sz="1100" dirty="0"/>
              <a:t> å </a:t>
            </a:r>
            <a:r>
              <a:rPr lang="nb-NO" sz="1100" dirty="0" err="1"/>
              <a:t>gjere</a:t>
            </a:r>
            <a:r>
              <a:rPr lang="nb-NO" sz="1100" dirty="0"/>
              <a:t> i Mu. Lagre fila i same mappe som resten av Python </a:t>
            </a:r>
            <a:r>
              <a:rPr lang="nb-NO" sz="1100" dirty="0" err="1"/>
              <a:t>Mu</a:t>
            </a:r>
            <a:r>
              <a:rPr lang="nb-NO" sz="1100" dirty="0"/>
              <a:t>-filene dine.</a:t>
            </a:r>
          </a:p>
          <a:p>
            <a:endParaRPr lang="nb-NO" sz="400" dirty="0"/>
          </a:p>
          <a:p>
            <a:r>
              <a:rPr lang="nb-NO" sz="1100" dirty="0"/>
              <a:t>Deretter må den fila du har laga, </a:t>
            </a:r>
            <a:r>
              <a:rPr lang="nb-NO" sz="1100" dirty="0" err="1"/>
              <a:t>kopierast</a:t>
            </a:r>
            <a:r>
              <a:rPr lang="nb-NO" sz="1100" dirty="0"/>
              <a:t> over på micro:biten. Dette </a:t>
            </a:r>
            <a:r>
              <a:rPr lang="nb-NO" sz="1100" dirty="0" err="1"/>
              <a:t>gjer</a:t>
            </a:r>
            <a:r>
              <a:rPr lang="nb-NO" sz="1100" dirty="0"/>
              <a:t> du på same måten som for sonaren.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211885E-802F-4444-A7C7-853CC3F7E034}"/>
              </a:ext>
            </a:extLst>
          </p:cNvPr>
          <p:cNvSpPr txBox="1"/>
          <p:nvPr/>
        </p:nvSpPr>
        <p:spPr>
          <a:xfrm>
            <a:off x="528320" y="6543124"/>
            <a:ext cx="57615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gjenstår det å lage sjølve programmet. Under er </a:t>
            </a:r>
            <a:r>
              <a:rPr lang="nb-NO" sz="1100" dirty="0" err="1"/>
              <a:t>eit</a:t>
            </a:r>
            <a:r>
              <a:rPr lang="nb-NO" sz="1100" dirty="0"/>
              <a:t> døme der micro:biten måler temperaturen og legg målinga i </a:t>
            </a:r>
            <a:r>
              <a:rPr lang="nb-NO" sz="1100" dirty="0" err="1"/>
              <a:t>ein</a:t>
            </a:r>
            <a:r>
              <a:rPr lang="nb-NO" sz="1100" dirty="0"/>
              <a:t> .</a:t>
            </a:r>
            <a:r>
              <a:rPr lang="nb-NO" sz="1100" dirty="0" err="1"/>
              <a:t>txt</a:t>
            </a:r>
            <a:r>
              <a:rPr lang="nb-NO" sz="1100" dirty="0"/>
              <a:t>-fil med </a:t>
            </a:r>
            <a:r>
              <a:rPr lang="nb-NO" sz="1100" dirty="0" err="1"/>
              <a:t>namn</a:t>
            </a:r>
            <a:r>
              <a:rPr lang="nb-NO" sz="1100" dirty="0"/>
              <a:t> datasett.txt. Det kan </a:t>
            </a:r>
            <a:r>
              <a:rPr lang="nb-NO" sz="1100" dirty="0" err="1"/>
              <a:t>vere</a:t>
            </a:r>
            <a:r>
              <a:rPr lang="nb-NO" sz="1100" dirty="0"/>
              <a:t> greit å kunne sjekke korleis datasett.txt-fila ser ut </a:t>
            </a:r>
            <a:r>
              <a:rPr lang="nb-NO" sz="1100" dirty="0" err="1"/>
              <a:t>utan</a:t>
            </a:r>
            <a:r>
              <a:rPr lang="nb-NO" sz="1100" dirty="0"/>
              <a:t> å overføre til datamaskinen og </a:t>
            </a:r>
            <a:r>
              <a:rPr lang="nb-NO" sz="1100" dirty="0" err="1"/>
              <a:t>opne</a:t>
            </a:r>
            <a:r>
              <a:rPr lang="nb-NO" sz="1100" dirty="0"/>
              <a:t> den, </a:t>
            </a:r>
            <a:r>
              <a:rPr lang="nb-NO" sz="1100" dirty="0" err="1"/>
              <a:t>difor</a:t>
            </a:r>
            <a:r>
              <a:rPr lang="nb-NO" sz="1100" dirty="0"/>
              <a:t> er dette og med i </a:t>
            </a:r>
            <a:r>
              <a:rPr lang="nb-NO" sz="1100" dirty="0" err="1"/>
              <a:t>puslespel-oppgåva</a:t>
            </a:r>
            <a:r>
              <a:rPr lang="nb-NO" sz="1100" dirty="0"/>
              <a:t>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F66D4C0-E21B-44C5-9DAB-53B8E083C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9146175"/>
            <a:ext cx="1676169" cy="15963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DB96F57-DCB2-4C9B-A1E2-DA2F43804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41" y="8366807"/>
            <a:ext cx="824781" cy="164069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4D338670-4487-480E-87A2-13B3F4CD9A02}"/>
              </a:ext>
            </a:extLst>
          </p:cNvPr>
          <p:cNvSpPr/>
          <p:nvPr/>
        </p:nvSpPr>
        <p:spPr>
          <a:xfrm>
            <a:off x="528320" y="7437121"/>
            <a:ext cx="3752423" cy="2003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D624D6E-2687-4CAF-BCC3-EACBB59F4574}"/>
              </a:ext>
            </a:extLst>
          </p:cNvPr>
          <p:cNvSpPr txBox="1"/>
          <p:nvPr/>
        </p:nvSpPr>
        <p:spPr>
          <a:xfrm>
            <a:off x="524103" y="7453907"/>
            <a:ext cx="2071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Puslespel-oppgåve</a:t>
            </a:r>
            <a:endParaRPr lang="nb-NO" sz="1100" b="1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BC14CE2-8254-4299-994A-048F6C41F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20" y="3283141"/>
            <a:ext cx="2741201" cy="143386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6220CFF7-B1B2-4E55-B102-E681DFFC3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03" y="3768792"/>
            <a:ext cx="2745418" cy="13073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BCEA7357-DFCE-4786-BD38-1644D242AC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092" y="4799403"/>
            <a:ext cx="742233" cy="143386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428B5928-896E-49FD-9427-5D6872C96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320" y="4112371"/>
            <a:ext cx="1239866" cy="150648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4C9FEBBC-E6AF-4712-BCBA-C0197C4368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320" y="5546006"/>
            <a:ext cx="1024787" cy="156038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07CE54DF-3917-471B-B767-BDCBD0D75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6092" y="5594561"/>
            <a:ext cx="581978" cy="147603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55475A19-E57E-462C-A9CF-C4CE4F838B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441" y="8910086"/>
            <a:ext cx="2817917" cy="138728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31175185-9B80-473F-AA35-58E9F4883E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441" y="8096648"/>
            <a:ext cx="2384391" cy="160404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23983DD7-0F12-47C7-AC08-1628909BA1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0270" y="7851201"/>
            <a:ext cx="1270230" cy="147399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D3AE6120-2A02-4FBF-9CD3-9C2FDC70B0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29729" y="8362185"/>
            <a:ext cx="1643062" cy="164740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C0C898AA-D750-4284-A126-71B98983886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0441" y="8632058"/>
            <a:ext cx="2436414" cy="143063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5039B92-22C9-453F-872D-79C6462F01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8942" y="9150126"/>
            <a:ext cx="1491328" cy="151734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B57C2C45-F833-4E44-B51F-97C46B10E52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0443" y="7851201"/>
            <a:ext cx="1036126" cy="138728"/>
          </a:xfrm>
          <a:prstGeom prst="rect">
            <a:avLst/>
          </a:prstGeom>
        </p:spPr>
      </p:pic>
      <p:sp>
        <p:nvSpPr>
          <p:cNvPr id="28" name="Plassholder for innhold 3">
            <a:extLst>
              <a:ext uri="{FF2B5EF4-FFF2-40B4-BE49-F238E27FC236}">
                <a16:creationId xmlns:a16="http://schemas.microsoft.com/office/drawing/2014/main" id="{47DC521C-356B-4E4B-9822-3B62F2AC6D31}"/>
              </a:ext>
            </a:extLst>
          </p:cNvPr>
          <p:cNvSpPr txBox="1">
            <a:spLocks/>
          </p:cNvSpPr>
          <p:nvPr/>
        </p:nvSpPr>
        <p:spPr>
          <a:xfrm>
            <a:off x="4513770" y="7453907"/>
            <a:ext cx="2002892" cy="19733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 err="1"/>
              <a:t>Ekstraoppgåve</a:t>
            </a:r>
            <a:endParaRPr lang="nb-NO" sz="11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program som bruker </a:t>
            </a:r>
            <a:r>
              <a:rPr lang="nb-NO" sz="1100" dirty="0" err="1"/>
              <a:t>ein</a:t>
            </a:r>
            <a:r>
              <a:rPr lang="nb-NO" sz="1100" dirty="0"/>
              <a:t> sensor du </a:t>
            </a:r>
            <a:r>
              <a:rPr lang="nb-NO" sz="1100" dirty="0" err="1"/>
              <a:t>koplar</a:t>
            </a:r>
            <a:r>
              <a:rPr lang="nb-NO" sz="1100" dirty="0"/>
              <a:t> på micro:biten for å samle inn data som du </a:t>
            </a:r>
            <a:r>
              <a:rPr lang="nb-NO" sz="1100" dirty="0" err="1"/>
              <a:t>lagrar</a:t>
            </a:r>
            <a:r>
              <a:rPr lang="nb-NO" sz="1100" dirty="0"/>
              <a:t> i ei fil på micro:biten. Kva må du </a:t>
            </a:r>
            <a:r>
              <a:rPr lang="nb-NO" sz="1100" dirty="0" err="1"/>
              <a:t>gjere</a:t>
            </a:r>
            <a:r>
              <a:rPr lang="nb-NO" sz="1100" dirty="0"/>
              <a:t> annleis?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Kva må du forandre i programmet for å lage ei fil med to </a:t>
            </a:r>
            <a:r>
              <a:rPr lang="nb-NO" sz="1100" dirty="0" err="1"/>
              <a:t>kolonnar</a:t>
            </a:r>
            <a:r>
              <a:rPr lang="nb-NO" sz="1100" dirty="0"/>
              <a:t> der den første kolonnen er kor lang tid det har gått før målinga er gjort?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9DEC13EE-E7B9-4DF4-90C7-903D000D24F1}"/>
              </a:ext>
            </a:extLst>
          </p:cNvPr>
          <p:cNvSpPr txBox="1"/>
          <p:nvPr/>
        </p:nvSpPr>
        <p:spPr>
          <a:xfrm>
            <a:off x="3506092" y="2826363"/>
            <a:ext cx="294815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Opnar</a:t>
            </a:r>
            <a:r>
              <a:rPr lang="nb-NO" sz="1100" dirty="0"/>
              <a:t> fila som </a:t>
            </a:r>
            <a:r>
              <a:rPr lang="nb-NO" sz="1100" dirty="0" err="1"/>
              <a:t>heiter</a:t>
            </a:r>
            <a:r>
              <a:rPr lang="nb-NO" sz="1100" dirty="0"/>
              <a:t> filnavn.txt og tildeler den til </a:t>
            </a:r>
            <a:r>
              <a:rPr lang="nb-NO" sz="1100" dirty="0" err="1"/>
              <a:t>eit</a:t>
            </a:r>
            <a:r>
              <a:rPr lang="nb-NO" sz="1100" dirty="0"/>
              <a:t> objekt som vi </a:t>
            </a:r>
            <a:r>
              <a:rPr lang="nb-NO" sz="1100" dirty="0" err="1"/>
              <a:t>kallar</a:t>
            </a:r>
            <a:r>
              <a:rPr lang="nb-NO" sz="1100" dirty="0"/>
              <a:t> fil. </a:t>
            </a:r>
            <a:r>
              <a:rPr lang="nb-NO" sz="1100" dirty="0" err="1"/>
              <a:t>Sidan</a:t>
            </a:r>
            <a:r>
              <a:rPr lang="nb-NO" sz="1100" dirty="0"/>
              <a:t> vi har ‘w’ (write) i kommandoen </a:t>
            </a:r>
            <a:r>
              <a:rPr lang="nb-NO" sz="1100" dirty="0" err="1"/>
              <a:t>gjerest</a:t>
            </a:r>
            <a:r>
              <a:rPr lang="nb-NO" sz="1100" dirty="0"/>
              <a:t> det klar til å skrive inn i fila.</a:t>
            </a:r>
          </a:p>
        </p:txBody>
      </p: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63C8F4CF-C689-4E47-BDD4-CDE2B565E647}"/>
              </a:ext>
            </a:extLst>
          </p:cNvPr>
          <p:cNvCxnSpPr>
            <a:cxnSpLocks/>
          </p:cNvCxnSpPr>
          <p:nvPr/>
        </p:nvCxnSpPr>
        <p:spPr>
          <a:xfrm flipV="1">
            <a:off x="3185588" y="3121347"/>
            <a:ext cx="223520" cy="10071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643E117B-B690-45E0-83FC-7149CF834C0F}"/>
              </a:ext>
            </a:extLst>
          </p:cNvPr>
          <p:cNvSpPr txBox="1"/>
          <p:nvPr/>
        </p:nvSpPr>
        <p:spPr>
          <a:xfrm>
            <a:off x="3506092" y="3677776"/>
            <a:ext cx="294815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Tilsvarande</a:t>
            </a:r>
            <a:r>
              <a:rPr lang="nb-NO" sz="1100" dirty="0"/>
              <a:t> som lina over, men </a:t>
            </a:r>
            <a:r>
              <a:rPr lang="nb-NO" sz="1100" dirty="0" err="1"/>
              <a:t>sidan</a:t>
            </a:r>
            <a:r>
              <a:rPr lang="nb-NO" sz="1100" dirty="0"/>
              <a:t> vi har ‘r’ (read) i kommandoen </a:t>
            </a:r>
            <a:r>
              <a:rPr lang="nb-NO" sz="1100" dirty="0" err="1"/>
              <a:t>gjerest</a:t>
            </a:r>
            <a:r>
              <a:rPr lang="nb-NO" sz="1100" dirty="0"/>
              <a:t> det klar til å lese fila. Det er </a:t>
            </a:r>
            <a:r>
              <a:rPr lang="nb-NO" sz="1100" dirty="0" err="1"/>
              <a:t>valfritt</a:t>
            </a:r>
            <a:r>
              <a:rPr lang="nb-NO" sz="1100" dirty="0"/>
              <a:t> å ta med ‘r’.</a:t>
            </a:r>
          </a:p>
        </p:txBody>
      </p: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FE9060B3-ECDC-4FE6-B0AD-033EE0F79F20}"/>
              </a:ext>
            </a:extLst>
          </p:cNvPr>
          <p:cNvCxnSpPr>
            <a:cxnSpLocks/>
          </p:cNvCxnSpPr>
          <p:nvPr/>
        </p:nvCxnSpPr>
        <p:spPr>
          <a:xfrm>
            <a:off x="3232867" y="3924752"/>
            <a:ext cx="196132" cy="16302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5A2C9D89-9429-46FA-B84B-8FD261794DFB}"/>
              </a:ext>
            </a:extLst>
          </p:cNvPr>
          <p:cNvSpPr txBox="1"/>
          <p:nvPr/>
        </p:nvSpPr>
        <p:spPr>
          <a:xfrm>
            <a:off x="4896171" y="4572719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Gjer</a:t>
            </a:r>
            <a:r>
              <a:rPr lang="nb-NO" sz="1100" dirty="0"/>
              <a:t> om variabelen x til </a:t>
            </a:r>
            <a:r>
              <a:rPr lang="nb-NO" sz="1100" dirty="0" err="1"/>
              <a:t>ein</a:t>
            </a:r>
            <a:r>
              <a:rPr lang="nb-NO" sz="1100" dirty="0"/>
              <a:t> streng (tekstverdi). Må stå med innrykk.</a:t>
            </a:r>
          </a:p>
        </p:txBody>
      </p:sp>
      <p:cxnSp>
        <p:nvCxnSpPr>
          <p:cNvPr id="37" name="Rett pilkobling 36">
            <a:extLst>
              <a:ext uri="{FF2B5EF4-FFF2-40B4-BE49-F238E27FC236}">
                <a16:creationId xmlns:a16="http://schemas.microsoft.com/office/drawing/2014/main" id="{5795CF91-4403-4335-BE4A-AD8BB130D9E5}"/>
              </a:ext>
            </a:extLst>
          </p:cNvPr>
          <p:cNvCxnSpPr>
            <a:cxnSpLocks/>
          </p:cNvCxnSpPr>
          <p:nvPr/>
        </p:nvCxnSpPr>
        <p:spPr>
          <a:xfrm>
            <a:off x="4363736" y="4871096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7186FBB4-9955-4219-9566-CB8DCCC084D1}"/>
              </a:ext>
            </a:extLst>
          </p:cNvPr>
          <p:cNvSpPr txBox="1"/>
          <p:nvPr/>
        </p:nvSpPr>
        <p:spPr>
          <a:xfrm>
            <a:off x="4896171" y="5368281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 variabelen z til skjermen på PC. Må IKKJE stå med innrykk.</a:t>
            </a:r>
          </a:p>
        </p:txBody>
      </p: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F654F6E5-8578-48AB-9EEA-279971D92B5A}"/>
              </a:ext>
            </a:extLst>
          </p:cNvPr>
          <p:cNvCxnSpPr>
            <a:cxnSpLocks/>
          </p:cNvCxnSpPr>
          <p:nvPr/>
        </p:nvCxnSpPr>
        <p:spPr>
          <a:xfrm>
            <a:off x="4261871" y="5668362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F457EF76-ABD4-486A-8D96-D271BF95C84D}"/>
              </a:ext>
            </a:extLst>
          </p:cNvPr>
          <p:cNvSpPr txBox="1"/>
          <p:nvPr/>
        </p:nvSpPr>
        <p:spPr>
          <a:xfrm>
            <a:off x="518573" y="4574127"/>
            <a:ext cx="27509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 variabelen y til fila vår. +’n’ </a:t>
            </a:r>
            <a:r>
              <a:rPr lang="nb-NO" sz="1100" dirty="0" err="1"/>
              <a:t>gjer</a:t>
            </a:r>
            <a:r>
              <a:rPr lang="nb-NO" sz="1100" dirty="0"/>
              <a:t> at det blir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lineskift</a:t>
            </a:r>
            <a:r>
              <a:rPr lang="nb-NO" sz="1100" dirty="0"/>
              <a:t> etter kvart tal, og det må vi ha for at python skal kunne lese filene. </a:t>
            </a:r>
          </a:p>
          <a:p>
            <a:r>
              <a:rPr lang="nb-NO" sz="1100" dirty="0"/>
              <a:t>Må stå med innrykk.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657CD188-C723-41F5-A6A2-A0637EB0BE39}"/>
              </a:ext>
            </a:extLst>
          </p:cNvPr>
          <p:cNvSpPr txBox="1"/>
          <p:nvPr/>
        </p:nvSpPr>
        <p:spPr>
          <a:xfrm>
            <a:off x="528320" y="6020323"/>
            <a:ext cx="2750948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Les det som står i fila vår, og legg det inn i variabel z. Må stå med innrykk.</a:t>
            </a:r>
          </a:p>
        </p:txBody>
      </p: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80477CCC-54D3-4CA3-AAB9-167FD283E029}"/>
              </a:ext>
            </a:extLst>
          </p:cNvPr>
          <p:cNvCxnSpPr>
            <a:cxnSpLocks/>
          </p:cNvCxnSpPr>
          <p:nvPr/>
        </p:nvCxnSpPr>
        <p:spPr>
          <a:xfrm>
            <a:off x="1134633" y="4315373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pilkobling 48">
            <a:extLst>
              <a:ext uri="{FF2B5EF4-FFF2-40B4-BE49-F238E27FC236}">
                <a16:creationId xmlns:a16="http://schemas.microsoft.com/office/drawing/2014/main" id="{19C9B474-BAAA-4E24-BB9B-5EB59A3BFB11}"/>
              </a:ext>
            </a:extLst>
          </p:cNvPr>
          <p:cNvCxnSpPr>
            <a:cxnSpLocks/>
          </p:cNvCxnSpPr>
          <p:nvPr/>
        </p:nvCxnSpPr>
        <p:spPr>
          <a:xfrm>
            <a:off x="1130760" y="5749078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E6A193B-CC13-40EF-9A77-C14D6A2B2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34774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5</a:t>
            </a:fld>
            <a:endParaRPr lang="nb-NO"/>
          </a:p>
        </p:txBody>
      </p:sp>
      <p:pic>
        <p:nvPicPr>
          <p:cNvPr id="9" name="Bilde 8" descr="Et bilde som inneholder brevhode&#10;&#10;Automatisk generert beskrivelse">
            <a:extLst>
              <a:ext uri="{FF2B5EF4-FFF2-40B4-BE49-F238E27FC236}">
                <a16:creationId xmlns:a16="http://schemas.microsoft.com/office/drawing/2014/main" id="{DC87E749-722E-47A4-BF96-0797A4D1162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016" y="61243"/>
            <a:ext cx="1065581" cy="106558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D53F047-352E-40EA-91B9-D62A74245D97}"/>
              </a:ext>
            </a:extLst>
          </p:cNvPr>
          <p:cNvSpPr txBox="1"/>
          <p:nvPr/>
        </p:nvSpPr>
        <p:spPr>
          <a:xfrm>
            <a:off x="461969" y="730641"/>
            <a:ext cx="4075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/>
              <a:t>Skrive til fil på micro:bit med Python </a:t>
            </a:r>
            <a:r>
              <a:rPr lang="nb-NO" sz="1600" b="1" dirty="0" err="1"/>
              <a:t>Mu</a:t>
            </a:r>
            <a:endParaRPr lang="nb-NO" sz="1600" b="1" dirty="0"/>
          </a:p>
        </p:txBody>
      </p:sp>
    </p:spTree>
    <p:extLst>
      <p:ext uri="{BB962C8B-B14F-4D97-AF65-F5344CB8AC3E}">
        <p14:creationId xmlns:p14="http://schemas.microsoft.com/office/powerpoint/2010/main" val="625470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5916</TotalTime>
  <Words>1860</Words>
  <Application>Microsoft Office PowerPoint</Application>
  <PresentationFormat>A4 (210 x 297 mm)</PresentationFormat>
  <Paragraphs>105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Office-tema</vt:lpstr>
      <vt:lpstr>Opplegg 11 – Temperaturendring i solfangar og regresjon</vt:lpstr>
      <vt:lpstr>Ikkje-lineær regresjon med Python</vt:lpstr>
      <vt:lpstr>Lag ein solfangar - mål tid og temperatur med micro:bit og lagre til fil</vt:lpstr>
      <vt:lpstr>Momentan vekstfart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Ellen Egeland Flø</dc:creator>
  <cp:lastModifiedBy>Ellen Egeland Flø</cp:lastModifiedBy>
  <cp:revision>3</cp:revision>
  <dcterms:created xsi:type="dcterms:W3CDTF">2022-04-28T07:58:07Z</dcterms:created>
  <dcterms:modified xsi:type="dcterms:W3CDTF">2022-09-06T14:02:53Z</dcterms:modified>
</cp:coreProperties>
</file>