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80" r:id="rId2"/>
    <p:sldId id="304" r:id="rId3"/>
    <p:sldId id="467" r:id="rId4"/>
    <p:sldId id="433" r:id="rId5"/>
    <p:sldId id="48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768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0320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000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880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5471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783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8506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8670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1346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8780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202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89289-F732-4CEF-B0F7-E92B18C8C00A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F4C59-33F5-4558-9D27-E085C7A254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580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jp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C89ECD-2AE4-4BD2-9042-B2381D099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72" y="266540"/>
            <a:ext cx="5915025" cy="745233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10 – Momentan </a:t>
            </a:r>
            <a:r>
              <a:rPr lang="nb-NO" dirty="0" err="1"/>
              <a:t>vekstfart</a:t>
            </a:r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07020D7-E9D6-81B2-72DB-1A3EC1EFC9A3}"/>
              </a:ext>
            </a:extLst>
          </p:cNvPr>
          <p:cNvSpPr txBox="1"/>
          <p:nvPr/>
        </p:nvSpPr>
        <p:spPr>
          <a:xfrm>
            <a:off x="452172" y="1078448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To former for </a:t>
            </a:r>
            <a:r>
              <a:rPr lang="nb-NO" sz="1100" b="1" dirty="0" err="1"/>
              <a:t>vekstfart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Vi </a:t>
            </a:r>
            <a:r>
              <a:rPr lang="nb-NO" sz="1100" dirty="0" err="1"/>
              <a:t>skil</a:t>
            </a:r>
            <a:r>
              <a:rPr lang="nb-NO" sz="1100" dirty="0"/>
              <a:t> mellom </a:t>
            </a:r>
            <a:r>
              <a:rPr lang="nb-NO" sz="1100" dirty="0" err="1"/>
              <a:t>gjennomsnittleg</a:t>
            </a:r>
            <a:r>
              <a:rPr lang="nb-NO" sz="1100" dirty="0"/>
              <a:t> og momentan </a:t>
            </a:r>
            <a:r>
              <a:rPr lang="nb-NO" sz="1100" dirty="0" err="1"/>
              <a:t>vekstfart</a:t>
            </a:r>
            <a:r>
              <a:rPr lang="nb-NO" sz="1100" dirty="0"/>
              <a:t>. Den </a:t>
            </a:r>
            <a:r>
              <a:rPr lang="nb-NO" sz="1100" dirty="0" err="1"/>
              <a:t>gjennomsnittlege</a:t>
            </a:r>
            <a:r>
              <a:rPr lang="nb-NO" sz="1100" dirty="0"/>
              <a:t> </a:t>
            </a:r>
            <a:r>
              <a:rPr lang="nb-NO" sz="1100" dirty="0" err="1"/>
              <a:t>vekstfarten</a:t>
            </a:r>
            <a:r>
              <a:rPr lang="nb-NO" sz="1100" dirty="0"/>
              <a:t> </a:t>
            </a:r>
            <a:r>
              <a:rPr lang="nb-NO" sz="1100" dirty="0" err="1"/>
              <a:t>fortel</a:t>
            </a:r>
            <a:r>
              <a:rPr lang="nb-NO" sz="1100" dirty="0"/>
              <a:t> oss kor raskt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aukar</a:t>
            </a:r>
            <a:r>
              <a:rPr lang="nb-NO" sz="1100" dirty="0"/>
              <a:t> mellom to x-</a:t>
            </a:r>
            <a:r>
              <a:rPr lang="nb-NO" sz="1100" dirty="0" err="1"/>
              <a:t>verdiar</a:t>
            </a:r>
            <a:r>
              <a:rPr lang="nb-NO" sz="1100" dirty="0"/>
              <a:t>, </a:t>
            </a:r>
            <a:r>
              <a:rPr lang="nb-NO" sz="1100" dirty="0" err="1"/>
              <a:t>medan</a:t>
            </a:r>
            <a:r>
              <a:rPr lang="nb-NO" sz="1100" dirty="0"/>
              <a:t> den momentane </a:t>
            </a:r>
            <a:r>
              <a:rPr lang="nb-NO" sz="1100" dirty="0" err="1"/>
              <a:t>vekstfarten</a:t>
            </a:r>
            <a:r>
              <a:rPr lang="nb-NO" sz="1100" dirty="0"/>
              <a:t> </a:t>
            </a:r>
            <a:r>
              <a:rPr lang="nb-NO" sz="1100" dirty="0" err="1"/>
              <a:t>fortel</a:t>
            </a:r>
            <a:r>
              <a:rPr lang="nb-NO" sz="1100" dirty="0"/>
              <a:t> oss kor rask aukinga er i </a:t>
            </a:r>
            <a:r>
              <a:rPr lang="nb-NO" sz="1100" dirty="0" err="1"/>
              <a:t>eit</a:t>
            </a:r>
            <a:r>
              <a:rPr lang="nb-NO" sz="1100" dirty="0"/>
              <a:t> visst punkt. Vi </a:t>
            </a:r>
            <a:r>
              <a:rPr lang="nb-NO" sz="1100" dirty="0" err="1"/>
              <a:t>byrjar</a:t>
            </a:r>
            <a:r>
              <a:rPr lang="nb-NO" sz="1100" dirty="0"/>
              <a:t> med den </a:t>
            </a:r>
            <a:r>
              <a:rPr lang="nb-NO" sz="1100" dirty="0" err="1"/>
              <a:t>gjennomsnittlege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4F2A8A6-761C-EF92-334F-150A3BA4F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235" y="1909446"/>
            <a:ext cx="3499356" cy="2342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9BB55259-AE89-5099-0966-FE947A94F9F8}"/>
                  </a:ext>
                </a:extLst>
              </p:cNvPr>
              <p:cNvSpPr txBox="1"/>
              <p:nvPr/>
            </p:nvSpPr>
            <p:spPr>
              <a:xfrm>
                <a:off x="452173" y="1976120"/>
                <a:ext cx="2572364" cy="1941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Gjennomsnittleg</a:t>
                </a:r>
                <a:r>
                  <a:rPr lang="nb-NO" sz="1100" b="1" dirty="0"/>
                  <a:t> </a:t>
                </a:r>
                <a:r>
                  <a:rPr lang="nb-NO" sz="1100" b="1" dirty="0" err="1"/>
                  <a:t>vekstfart</a:t>
                </a:r>
                <a:endParaRPr lang="nb-NO" sz="1100" b="1" dirty="0"/>
              </a:p>
              <a:p>
                <a:endParaRPr lang="nb-NO" sz="400" b="1" dirty="0"/>
              </a:p>
              <a:p>
                <a:r>
                  <a:rPr lang="nb-NO" sz="1100" dirty="0"/>
                  <a:t>I </a:t>
                </a:r>
                <a:r>
                  <a:rPr lang="nb-NO" sz="1100" dirty="0" err="1"/>
                  <a:t>følgande</a:t>
                </a:r>
                <a:r>
                  <a:rPr lang="nb-NO" sz="1100" dirty="0"/>
                  <a:t> kode går vi ut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at vi alt har importert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datasett med x- og y-</a:t>
                </a:r>
                <a:r>
                  <a:rPr lang="nb-NO" sz="1100" dirty="0" err="1"/>
                  <a:t>verdiar</a:t>
                </a:r>
                <a:r>
                  <a:rPr lang="nb-NO" sz="1100" dirty="0"/>
                  <a:t>. Vi </a:t>
                </a:r>
                <a:r>
                  <a:rPr lang="nb-NO" sz="1100" dirty="0" err="1"/>
                  <a:t>startar</a:t>
                </a:r>
                <a:r>
                  <a:rPr lang="nb-NO" sz="1100" dirty="0"/>
                  <a:t> med å plotte punkta. Deretter </a:t>
                </a:r>
                <a:r>
                  <a:rPr lang="nb-NO" sz="1100" dirty="0" err="1"/>
                  <a:t>bereknar</a:t>
                </a:r>
                <a:r>
                  <a:rPr lang="nb-NO" sz="1100" dirty="0"/>
                  <a:t> vi den </a:t>
                </a:r>
                <a:r>
                  <a:rPr lang="nb-NO" sz="1100" dirty="0" err="1"/>
                  <a:t>gjennomsnittlege</a:t>
                </a:r>
                <a:r>
                  <a:rPr lang="nb-NO" sz="1100" dirty="0"/>
                  <a:t> akselerasjonen med å bruke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nb-NO" sz="1100" dirty="0"/>
                  <a:t>. I figuren vår var N = 30, og vi ønsker å </a:t>
                </a:r>
                <a:r>
                  <a:rPr lang="nb-NO" sz="1100" dirty="0" err="1"/>
                  <a:t>berekne</a:t>
                </a:r>
                <a:r>
                  <a:rPr lang="nb-NO" sz="1100" dirty="0"/>
                  <a:t> den </a:t>
                </a:r>
                <a:r>
                  <a:rPr lang="nb-NO" sz="1100" dirty="0" err="1"/>
                  <a:t>gjennomsnittlege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vekstfarten</a:t>
                </a:r>
                <a:r>
                  <a:rPr lang="nb-NO" sz="1100" dirty="0"/>
                  <a:t> for </a:t>
                </a:r>
                <a:r>
                  <a:rPr lang="nb-NO" sz="1100" dirty="0" err="1"/>
                  <a:t>indeksverdiar</a:t>
                </a:r>
                <a:r>
                  <a:rPr lang="nb-NO" sz="1100" dirty="0"/>
                  <a:t> mellom 10 og 20.</a:t>
                </a:r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9BB55259-AE89-5099-0966-FE947A94F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73" y="1976120"/>
                <a:ext cx="2572364" cy="1941429"/>
              </a:xfrm>
              <a:prstGeom prst="rect">
                <a:avLst/>
              </a:prstGeom>
              <a:blipFill>
                <a:blip r:embed="rId3"/>
                <a:stretch>
                  <a:fillRect t="-313" b="-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kstSylinder 16">
            <a:extLst>
              <a:ext uri="{FF2B5EF4-FFF2-40B4-BE49-F238E27FC236}">
                <a16:creationId xmlns:a16="http://schemas.microsoft.com/office/drawing/2014/main" id="{68C01098-9DE7-0E25-6D6B-7E30D25EAD10}"/>
              </a:ext>
            </a:extLst>
          </p:cNvPr>
          <p:cNvSpPr txBox="1"/>
          <p:nvPr/>
        </p:nvSpPr>
        <p:spPr>
          <a:xfrm>
            <a:off x="385672" y="5981635"/>
            <a:ext cx="2451097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Momentan </a:t>
            </a:r>
            <a:r>
              <a:rPr lang="nb-NO" sz="1100" b="1" dirty="0" err="1"/>
              <a:t>vekstfart</a:t>
            </a:r>
            <a:endParaRPr lang="nb-NO" sz="1100" b="1" dirty="0"/>
          </a:p>
          <a:p>
            <a:r>
              <a:rPr lang="nb-NO" sz="1100" dirty="0"/>
              <a:t>Dersom vi vil finne den momentane </a:t>
            </a:r>
            <a:r>
              <a:rPr lang="nb-NO" sz="1100" dirty="0" err="1"/>
              <a:t>vekstfarten</a:t>
            </a:r>
            <a:r>
              <a:rPr lang="nb-NO" sz="1100" dirty="0"/>
              <a:t>, </a:t>
            </a:r>
            <a:r>
              <a:rPr lang="nb-NO" sz="1100" dirty="0" err="1"/>
              <a:t>gjer</a:t>
            </a:r>
            <a:r>
              <a:rPr lang="nb-NO" sz="1100" dirty="0"/>
              <a:t> vi akkurat som for den </a:t>
            </a:r>
            <a:r>
              <a:rPr lang="nb-NO" sz="1100" dirty="0" err="1"/>
              <a:t>gjennomsnittlege</a:t>
            </a:r>
            <a:r>
              <a:rPr lang="nb-NO" sz="1100" dirty="0"/>
              <a:t>, men vi vel </a:t>
            </a:r>
            <a:r>
              <a:rPr lang="nb-NO" sz="1100" dirty="0" err="1"/>
              <a:t>berre</a:t>
            </a:r>
            <a:r>
              <a:rPr lang="nb-NO" sz="1100" dirty="0"/>
              <a:t> to punkt som ligg rett i nærleiken av </a:t>
            </a:r>
            <a:r>
              <a:rPr lang="nb-NO" sz="1100" dirty="0" err="1"/>
              <a:t>kvarandre</a:t>
            </a:r>
            <a:r>
              <a:rPr lang="nb-NO" sz="1100" dirty="0"/>
              <a:t>. Dermed får vi </a:t>
            </a:r>
            <a:r>
              <a:rPr lang="nb-NO" sz="1100" dirty="0" err="1"/>
              <a:t>eit</a:t>
            </a:r>
            <a:r>
              <a:rPr lang="nb-NO" sz="1100" dirty="0"/>
              <a:t> uttrykk for korleis </a:t>
            </a:r>
            <a:r>
              <a:rPr lang="nb-NO" sz="1100" dirty="0" err="1"/>
              <a:t>funksjonsverdiane</a:t>
            </a:r>
            <a:r>
              <a:rPr lang="nb-NO" sz="1100" dirty="0"/>
              <a:t> er i ferd med å endre seg akkurat der. I dømet </a:t>
            </a:r>
            <a:r>
              <a:rPr lang="nb-NO" sz="1100" dirty="0" err="1"/>
              <a:t>nedanfor</a:t>
            </a:r>
            <a:r>
              <a:rPr lang="nb-NO" sz="1100" dirty="0"/>
              <a:t> har vi valt </a:t>
            </a:r>
            <a:r>
              <a:rPr lang="nb-NO" sz="1100" dirty="0" err="1"/>
              <a:t>indeksverdiar</a:t>
            </a:r>
            <a:r>
              <a:rPr lang="nb-NO" sz="1100" dirty="0"/>
              <a:t> 19 og 21 for å sjå på veksten rundt i=20, altså x=2,0.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7D86C63C-78C9-F173-54B3-8CBB6B6D5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933" y="5798705"/>
            <a:ext cx="3599840" cy="250048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D3E04B9-7B04-6336-17A0-8441762F6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72" y="3970474"/>
            <a:ext cx="2505425" cy="79068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274C55F-0525-E86D-47F9-BA3482F36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72" y="4951689"/>
            <a:ext cx="1876687" cy="952633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CCD1518-91E1-072D-9D7B-8DD58D20C5D0}"/>
              </a:ext>
            </a:extLst>
          </p:cNvPr>
          <p:cNvSpPr txBox="1"/>
          <p:nvPr/>
        </p:nvSpPr>
        <p:spPr>
          <a:xfrm>
            <a:off x="3597252" y="4252406"/>
            <a:ext cx="270300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x- og y-</a:t>
            </a:r>
            <a:r>
              <a:rPr lang="nb-NO" sz="1100" dirty="0" err="1"/>
              <a:t>verdiane</a:t>
            </a:r>
            <a:r>
              <a:rPr lang="nb-NO" sz="1100" dirty="0"/>
              <a:t>. </a:t>
            </a:r>
            <a:r>
              <a:rPr lang="nb-NO" sz="1100" dirty="0" err="1"/>
              <a:t>Berekner</a:t>
            </a:r>
            <a:r>
              <a:rPr lang="nb-NO" sz="1100" dirty="0"/>
              <a:t> deretter den </a:t>
            </a:r>
            <a:r>
              <a:rPr lang="nb-NO" sz="1100" dirty="0" err="1"/>
              <a:t>gjennomsnittlege</a:t>
            </a:r>
            <a:r>
              <a:rPr lang="nb-NO" sz="1100" dirty="0"/>
              <a:t> akselerasjonen.</a:t>
            </a:r>
          </a:p>
        </p:txBody>
      </p: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44ACD272-319B-F596-35A9-DD57AD9D6BB3}"/>
              </a:ext>
            </a:extLst>
          </p:cNvPr>
          <p:cNvCxnSpPr>
            <a:cxnSpLocks/>
          </p:cNvCxnSpPr>
          <p:nvPr/>
        </p:nvCxnSpPr>
        <p:spPr>
          <a:xfrm>
            <a:off x="2930712" y="4459575"/>
            <a:ext cx="4789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347F3DB-9377-45D3-4320-2A0D69FFD9E9}"/>
              </a:ext>
            </a:extLst>
          </p:cNvPr>
          <p:cNvSpPr txBox="1"/>
          <p:nvPr/>
        </p:nvSpPr>
        <p:spPr>
          <a:xfrm>
            <a:off x="3597252" y="5152293"/>
            <a:ext cx="270300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Bruker </a:t>
            </a:r>
            <a:r>
              <a:rPr lang="nb-NO" sz="1100" dirty="0" err="1"/>
              <a:t>eittpunktsformelen</a:t>
            </a:r>
            <a:r>
              <a:rPr lang="nb-NO" sz="1100" dirty="0"/>
              <a:t> til å finne funksjonsuttrykket til den </a:t>
            </a:r>
            <a:r>
              <a:rPr lang="nb-NO" sz="1100" dirty="0" err="1"/>
              <a:t>raude</a:t>
            </a:r>
            <a:r>
              <a:rPr lang="nb-NO" sz="1100" dirty="0"/>
              <a:t> lina på figuren. Til sist plotter vi lina.</a:t>
            </a:r>
          </a:p>
        </p:txBody>
      </p:sp>
      <p:cxnSp>
        <p:nvCxnSpPr>
          <p:cNvPr id="22" name="Rett pilkobling 21">
            <a:extLst>
              <a:ext uri="{FF2B5EF4-FFF2-40B4-BE49-F238E27FC236}">
                <a16:creationId xmlns:a16="http://schemas.microsoft.com/office/drawing/2014/main" id="{A3C016C9-263E-31B4-C5FB-4DA8ABD7E9CB}"/>
              </a:ext>
            </a:extLst>
          </p:cNvPr>
          <p:cNvCxnSpPr>
            <a:cxnSpLocks/>
          </p:cNvCxnSpPr>
          <p:nvPr/>
        </p:nvCxnSpPr>
        <p:spPr>
          <a:xfrm>
            <a:off x="2446808" y="5416315"/>
            <a:ext cx="989761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98842A2D-988C-4C24-41D3-046EBC8FA74D}"/>
              </a:ext>
            </a:extLst>
          </p:cNvPr>
          <p:cNvSpPr txBox="1"/>
          <p:nvPr/>
        </p:nvSpPr>
        <p:spPr>
          <a:xfrm>
            <a:off x="425295" y="7928280"/>
            <a:ext cx="236013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grafen og </a:t>
            </a:r>
            <a:r>
              <a:rPr lang="nb-NO" sz="1100" dirty="0" err="1"/>
              <a:t>bereknar</a:t>
            </a:r>
            <a:r>
              <a:rPr lang="nb-NO" sz="1100" dirty="0"/>
              <a:t> </a:t>
            </a:r>
            <a:r>
              <a:rPr lang="nb-NO" sz="1100" dirty="0" err="1"/>
              <a:t>gjennomsnittleg</a:t>
            </a:r>
            <a:r>
              <a:rPr lang="nb-NO" sz="1100" dirty="0"/>
              <a:t> akselerasjon for x-</a:t>
            </a:r>
            <a:r>
              <a:rPr lang="nb-NO" sz="1100" dirty="0" err="1"/>
              <a:t>verdiar</a:t>
            </a:r>
            <a:r>
              <a:rPr lang="nb-NO" sz="1100" dirty="0"/>
              <a:t> i nærleiken av </a:t>
            </a:r>
            <a:r>
              <a:rPr lang="nb-NO" sz="1100" dirty="0" err="1"/>
              <a:t>kvarandre</a:t>
            </a:r>
            <a:r>
              <a:rPr lang="nb-NO" sz="1100" dirty="0"/>
              <a:t>.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464AAEF-08BC-DA5B-E8F7-1450BAE9659B}"/>
              </a:ext>
            </a:extLst>
          </p:cNvPr>
          <p:cNvSpPr txBox="1"/>
          <p:nvPr/>
        </p:nvSpPr>
        <p:spPr>
          <a:xfrm>
            <a:off x="3060734" y="8455163"/>
            <a:ext cx="914180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Bruker </a:t>
            </a:r>
            <a:r>
              <a:rPr lang="nb-NO" sz="1100" dirty="0" err="1"/>
              <a:t>eittpunkts</a:t>
            </a:r>
            <a:r>
              <a:rPr lang="nb-NO" sz="1100" dirty="0"/>
              <a:t>- formelen og </a:t>
            </a:r>
            <a:r>
              <a:rPr lang="nb-NO" sz="1100" dirty="0" err="1"/>
              <a:t>plottar</a:t>
            </a:r>
            <a:r>
              <a:rPr lang="nb-NO" sz="1100" dirty="0"/>
              <a:t> den </a:t>
            </a:r>
            <a:r>
              <a:rPr lang="nb-NO" sz="1100" dirty="0" err="1"/>
              <a:t>raude</a:t>
            </a:r>
            <a:r>
              <a:rPr lang="nb-NO" sz="1100" dirty="0"/>
              <a:t> linja.</a:t>
            </a:r>
          </a:p>
        </p:txBody>
      </p: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62874A66-C6FD-7C61-E6F9-1FE952ABB025}"/>
              </a:ext>
            </a:extLst>
          </p:cNvPr>
          <p:cNvCxnSpPr>
            <a:cxnSpLocks/>
          </p:cNvCxnSpPr>
          <p:nvPr/>
        </p:nvCxnSpPr>
        <p:spPr>
          <a:xfrm>
            <a:off x="4063444" y="8679507"/>
            <a:ext cx="37520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Bilde 30">
            <a:extLst>
              <a:ext uri="{FF2B5EF4-FFF2-40B4-BE49-F238E27FC236}">
                <a16:creationId xmlns:a16="http://schemas.microsoft.com/office/drawing/2014/main" id="{4F29F7D7-DA6D-5E69-A229-915667FF3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95" y="8755618"/>
            <a:ext cx="2457793" cy="638264"/>
          </a:xfrm>
          <a:prstGeom prst="rect">
            <a:avLst/>
          </a:prstGeom>
        </p:spPr>
      </p:pic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4B4D6CDC-50A8-63CF-E5AD-BFB8D2ED83C3}"/>
              </a:ext>
            </a:extLst>
          </p:cNvPr>
          <p:cNvCxnSpPr>
            <a:cxnSpLocks/>
          </p:cNvCxnSpPr>
          <p:nvPr/>
        </p:nvCxnSpPr>
        <p:spPr>
          <a:xfrm>
            <a:off x="1704884" y="8607025"/>
            <a:ext cx="0" cy="29718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Bilde 35">
            <a:extLst>
              <a:ext uri="{FF2B5EF4-FFF2-40B4-BE49-F238E27FC236}">
                <a16:creationId xmlns:a16="http://schemas.microsoft.com/office/drawing/2014/main" id="{93542D21-C2FE-20DD-34C1-FE410F578F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8257" y="8495036"/>
            <a:ext cx="1829055" cy="771633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95AA5E1-340C-BB37-D942-CC9D1514C680}"/>
              </a:ext>
            </a:extLst>
          </p:cNvPr>
          <p:cNvSpPr txBox="1"/>
          <p:nvPr/>
        </p:nvSpPr>
        <p:spPr>
          <a:xfrm>
            <a:off x="5709399" y="117154"/>
            <a:ext cx="111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</p:spTree>
    <p:extLst>
      <p:ext uri="{BB962C8B-B14F-4D97-AF65-F5344CB8AC3E}">
        <p14:creationId xmlns:p14="http://schemas.microsoft.com/office/powerpoint/2010/main" val="145445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Et bilde som inneholder våpen&#10;&#10;Automatisk generert beskrivelse">
            <a:extLst>
              <a:ext uri="{FF2B5EF4-FFF2-40B4-BE49-F238E27FC236}">
                <a16:creationId xmlns:a16="http://schemas.microsoft.com/office/drawing/2014/main" id="{8F1AC5DB-1AA0-411D-A54E-A50DB0E4F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65" y="2409672"/>
            <a:ext cx="2994132" cy="216894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895E3E0-1D7D-456B-A906-3178AEB5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97" y="312257"/>
            <a:ext cx="5915025" cy="875275"/>
          </a:xfrm>
        </p:spPr>
        <p:txBody>
          <a:bodyPr>
            <a:normAutofit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utskytingsmekanisme</a:t>
            </a:r>
            <a:br>
              <a:rPr lang="nb-NO" dirty="0"/>
            </a:br>
            <a:r>
              <a:rPr lang="nb-NO" sz="2000" dirty="0"/>
              <a:t>- mål tid og akselerasjon med micro:bit og lagre til fil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568FC18-5943-46E3-A2AF-B291E4606176}"/>
              </a:ext>
            </a:extLst>
          </p:cNvPr>
          <p:cNvSpPr txBox="1"/>
          <p:nvPr/>
        </p:nvSpPr>
        <p:spPr>
          <a:xfrm>
            <a:off x="357503" y="4188748"/>
            <a:ext cx="61143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3: Gjennomføring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Bygg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utskytingsmekanismen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 programmet for å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måle akselerasjonen med micro:biten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pakk micro:biten inn i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støytdempande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materiale.</a:t>
            </a: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CDD0B3B-501B-408A-AC08-E9F2230BE099}"/>
              </a:ext>
            </a:extLst>
          </p:cNvPr>
          <p:cNvSpPr txBox="1"/>
          <p:nvPr/>
        </p:nvSpPr>
        <p:spPr>
          <a:xfrm>
            <a:off x="357502" y="1319281"/>
            <a:ext cx="5801039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utskytingsmekanisme som skyt </a:t>
            </a:r>
            <a:r>
              <a:rPr lang="nb-NO" sz="1100" dirty="0" err="1"/>
              <a:t>ein</a:t>
            </a:r>
            <a:r>
              <a:rPr lang="nb-NO" sz="1100" dirty="0"/>
              <a:t> micro:bit med </a:t>
            </a:r>
            <a:r>
              <a:rPr lang="nb-NO" sz="1100" dirty="0" err="1"/>
              <a:t>støytdemping</a:t>
            </a:r>
            <a:r>
              <a:rPr lang="nb-NO" sz="1100" dirty="0"/>
              <a:t> rundt slik at «micro:bit-kula» får størst </a:t>
            </a:r>
            <a:r>
              <a:rPr lang="nb-NO" sz="1100" dirty="0" err="1"/>
              <a:t>mogleg</a:t>
            </a:r>
            <a:r>
              <a:rPr lang="nb-NO" sz="1100" dirty="0"/>
              <a:t> rykk (akselerasjonsendring). Micro:biten skal måle akselerasjonen, og </a:t>
            </a:r>
            <a:r>
              <a:rPr lang="nb-NO" sz="1100" dirty="0" err="1"/>
              <a:t>desse</a:t>
            </a:r>
            <a:r>
              <a:rPr lang="nb-NO" sz="1100" dirty="0"/>
              <a:t> dataene skal de bruke til å </a:t>
            </a:r>
            <a:r>
              <a:rPr lang="nb-NO" sz="1100" dirty="0" err="1"/>
              <a:t>berekne</a:t>
            </a:r>
            <a:r>
              <a:rPr lang="nb-NO" sz="1100" dirty="0"/>
              <a:t> den største momentane vekstfarten for akselerasjonen (rykket) micro:biten hadde på flygeturen.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565BD78-A200-4C9B-9246-C6B65A4842E4}"/>
              </a:ext>
            </a:extLst>
          </p:cNvPr>
          <p:cNvSpPr txBox="1"/>
          <p:nvPr/>
        </p:nvSpPr>
        <p:spPr>
          <a:xfrm>
            <a:off x="357502" y="2409672"/>
            <a:ext cx="36326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1: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informasjonsinnhenting for å få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idéar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. Kva slags utskytningsmekanismer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finnest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0C6C2C2-644E-458E-8A74-C24B3FF849FA}"/>
              </a:ext>
            </a:extLst>
          </p:cNvPr>
          <p:cNvSpPr/>
          <p:nvPr/>
        </p:nvSpPr>
        <p:spPr>
          <a:xfrm>
            <a:off x="357502" y="2840559"/>
            <a:ext cx="33755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2: Idémyldre og planlegge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viktig at de 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alle slags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ikkje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for kritiske, da kan nyttige framlegg bli kutta ut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tidleg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sjølv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først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gjerne skisser.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ideen din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på gruppa.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Heile gruppa diskuterer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og lager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felles plan for bygging.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A64511C-30E6-4F43-9999-2CC71B75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07087" y="9308796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DE63BD2-40A6-7A4F-E6B7-817EE8F14907}"/>
              </a:ext>
            </a:extLst>
          </p:cNvPr>
          <p:cNvSpPr txBox="1"/>
          <p:nvPr/>
        </p:nvSpPr>
        <p:spPr>
          <a:xfrm>
            <a:off x="357502" y="4967550"/>
            <a:ext cx="54444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om utskytingsmekanismen og programma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som planlagt.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resultata med andre i klassen.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Fekk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nokon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større akselerasjon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Kvifor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det?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Kan de bruke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noko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av det same på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dykkar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utskytingsmekanisme for å få han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meir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effektiv?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attende til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planlagte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forbetringane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siste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og dokumenter prosjektet på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valfri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måte.</a:t>
            </a:r>
            <a:endParaRPr lang="nb-NO" sz="1100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1C78974C-AB74-16B4-E55F-ED59EB88FCA4}"/>
              </a:ext>
            </a:extLst>
          </p:cNvPr>
          <p:cNvSpPr/>
          <p:nvPr/>
        </p:nvSpPr>
        <p:spPr>
          <a:xfrm>
            <a:off x="357502" y="7100474"/>
            <a:ext cx="5951417" cy="213904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Programmeringsoppgåver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Tx/>
              <a:buAutoNum type="arabicPeriod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regresjonsmodell for akselerasjonen som funksjon av tida og 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plott. Sjå tips på side 4 og 5. Diskuter kva som kan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gyldigheitsområde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modellen.</a:t>
            </a:r>
          </a:p>
          <a:p>
            <a:pPr marL="342900" indent="-342900">
              <a:buFontTx/>
              <a:buAutoNum type="arabicPeriod"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Tx/>
              <a:buAutoNum type="arabicPeriod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Deriver modellen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1. og plott resultatet. Korleis vil du beskrive akselerasjonsendringa ifølge denne modellen?</a:t>
            </a:r>
          </a:p>
          <a:p>
            <a:pPr marL="342900" indent="-342900">
              <a:buFontTx/>
              <a:buAutoNum type="arabicPeriod"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Tx/>
              <a:buAutoNum type="arabicPeriod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tid og akselerasjon, og 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 som finn momentan vekstfart numerisk. 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graf av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akselerasjons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endringa som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funksjon av tida. Sjå tips på side 3.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Ser grafen ut slik de forventa? Når er endringa størst?</a:t>
            </a:r>
          </a:p>
          <a:p>
            <a:pPr marL="342900" indent="-342900">
              <a:buFontTx/>
              <a:buAutoNum type="arabicPeriod"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buFontTx/>
              <a:buAutoNum type="arabicPeriod"/>
              <a:defRPr/>
            </a:pP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grafen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3. med den deriverte regresjonsmodellen. Kva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mest nøyaktig?</a:t>
            </a:r>
          </a:p>
          <a:p>
            <a:pPr marL="342900" indent="-342900">
              <a:buFontTx/>
              <a:buAutoNum type="arabicPeriod"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Ser det ut til at akselerasjonsendringen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minkar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med tida? Korleis heng dette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saman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med utskytingsmekanismen?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1E5ABE0-7376-BF8D-D589-C2849762DD28}"/>
              </a:ext>
            </a:extLst>
          </p:cNvPr>
          <p:cNvSpPr txBox="1"/>
          <p:nvPr/>
        </p:nvSpPr>
        <p:spPr>
          <a:xfrm>
            <a:off x="281038" y="6516040"/>
            <a:ext cx="654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7790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</a:t>
            </a:r>
            <a:r>
              <a:rPr lang="nb-NO" sz="1100" dirty="0" err="1"/>
              <a:t>modellar</a:t>
            </a:r>
            <a:r>
              <a:rPr lang="nb-NO" sz="1100" dirty="0"/>
              <a:t>. Hadde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vore</a:t>
            </a:r>
            <a:r>
              <a:rPr lang="nb-NO" sz="1100" dirty="0"/>
              <a:t> kult om vi kunne fått micro:biten til å lage slike filer av </a:t>
            </a:r>
            <a:r>
              <a:rPr lang="nb-NO" sz="1100" dirty="0" err="1"/>
              <a:t>målingane</a:t>
            </a:r>
            <a:r>
              <a:rPr lang="nb-NO" sz="1100" dirty="0"/>
              <a:t> sine? Da kan vi bruke micro:biten til å samle inn data over </a:t>
            </a:r>
            <a:r>
              <a:rPr lang="nb-NO" sz="1100" dirty="0" err="1"/>
              <a:t>ein</a:t>
            </a:r>
            <a:r>
              <a:rPr lang="nb-NO" sz="1100" dirty="0"/>
              <a:t> viss periode, </a:t>
            </a:r>
            <a:r>
              <a:rPr lang="nb-NO" sz="1100" dirty="0" err="1"/>
              <a:t>utan</a:t>
            </a:r>
            <a:r>
              <a:rPr lang="nb-NO" sz="1100" dirty="0"/>
              <a:t> å </a:t>
            </a:r>
            <a:r>
              <a:rPr lang="nb-NO" sz="1100" dirty="0" err="1"/>
              <a:t>vere</a:t>
            </a:r>
            <a:r>
              <a:rPr lang="nb-NO" sz="1100" dirty="0"/>
              <a:t> kopla til </a:t>
            </a:r>
            <a:r>
              <a:rPr lang="nb-NO" sz="1100" dirty="0" err="1"/>
              <a:t>ein</a:t>
            </a:r>
            <a:r>
              <a:rPr lang="nb-NO" sz="1100" dirty="0"/>
              <a:t> datamaskin. Datasettet blir lagra i micro:biten som ei .txt-fil, og vi kan legge henne over i datamaskinen, før vi </a:t>
            </a:r>
            <a:r>
              <a:rPr lang="nb-NO" sz="1100" dirty="0" err="1"/>
              <a:t>plottar</a:t>
            </a:r>
            <a:r>
              <a:rPr lang="nb-NO" sz="1100" dirty="0"/>
              <a:t> resultata eller lager </a:t>
            </a:r>
            <a:r>
              <a:rPr lang="nb-NO" sz="1100" dirty="0" err="1"/>
              <a:t>ein</a:t>
            </a:r>
            <a:r>
              <a:rPr lang="nb-NO" sz="1100" dirty="0"/>
              <a:t>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</a:t>
            </a:r>
            <a:r>
              <a:rPr lang="nb-NO" sz="1100" dirty="0" err="1"/>
              <a:t>gjere</a:t>
            </a:r>
            <a:r>
              <a:rPr lang="nb-NO" sz="1100" dirty="0"/>
              <a:t>, er å opprette ei tekstfil, det vil </a:t>
            </a:r>
            <a:r>
              <a:rPr lang="nb-NO" sz="1100" dirty="0" err="1"/>
              <a:t>seie</a:t>
            </a:r>
            <a:r>
              <a:rPr lang="nb-NO" sz="1100" dirty="0"/>
              <a:t> ei fil som </a:t>
            </a:r>
            <a:r>
              <a:rPr lang="nb-NO" sz="1100" dirty="0" err="1"/>
              <a:t>sluttar</a:t>
            </a:r>
            <a:r>
              <a:rPr lang="nb-NO" sz="1100" dirty="0"/>
              <a:t> på .txt, og det er </a:t>
            </a:r>
            <a:r>
              <a:rPr lang="nb-NO" sz="1100" dirty="0" err="1"/>
              <a:t>enklast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i Mu. Lagre fila i same mappe som resten av Python </a:t>
            </a:r>
            <a:r>
              <a:rPr lang="nb-NO" sz="1100" dirty="0" err="1"/>
              <a:t>Mu</a:t>
            </a:r>
            <a:r>
              <a:rPr lang="nb-NO" sz="1100" dirty="0"/>
              <a:t>-filene dine.</a:t>
            </a:r>
          </a:p>
          <a:p>
            <a:endParaRPr lang="nb-NO" sz="400" dirty="0"/>
          </a:p>
          <a:p>
            <a:r>
              <a:rPr lang="nb-NO" sz="1100" dirty="0"/>
              <a:t>Deretter må den fila du har laga, </a:t>
            </a:r>
            <a:r>
              <a:rPr lang="nb-NO" sz="1100" dirty="0" err="1"/>
              <a:t>kopierast</a:t>
            </a:r>
            <a:r>
              <a:rPr lang="nb-NO" sz="1100" dirty="0"/>
              <a:t> over på micro:biten. Dette </a:t>
            </a:r>
            <a:r>
              <a:rPr lang="nb-NO" sz="1100" dirty="0" err="1"/>
              <a:t>gjer</a:t>
            </a:r>
            <a:r>
              <a:rPr lang="nb-NO" sz="1100" dirty="0"/>
              <a:t> du på same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gjenstår det å lage sjølve programmet. Under er </a:t>
            </a:r>
            <a:r>
              <a:rPr lang="nb-NO" sz="1100" dirty="0" err="1"/>
              <a:t>eit</a:t>
            </a:r>
            <a:r>
              <a:rPr lang="nb-NO" sz="1100" dirty="0"/>
              <a:t> døme der micro:biten måler temperaturen og legg målinga i </a:t>
            </a:r>
            <a:r>
              <a:rPr lang="nb-NO" sz="1100" dirty="0" err="1"/>
              <a:t>ein</a:t>
            </a:r>
            <a:r>
              <a:rPr lang="nb-NO" sz="1100" dirty="0"/>
              <a:t> .</a:t>
            </a:r>
            <a:r>
              <a:rPr lang="nb-NO" sz="1100" dirty="0" err="1"/>
              <a:t>txt</a:t>
            </a:r>
            <a:r>
              <a:rPr lang="nb-NO" sz="1100" dirty="0"/>
              <a:t>-fil med </a:t>
            </a:r>
            <a:r>
              <a:rPr lang="nb-NO" sz="1100" dirty="0" err="1"/>
              <a:t>namn</a:t>
            </a:r>
            <a:r>
              <a:rPr lang="nb-NO" sz="1100" dirty="0"/>
              <a:t> datasett.txt. Det kan </a:t>
            </a:r>
            <a:r>
              <a:rPr lang="nb-NO" sz="1100" dirty="0" err="1"/>
              <a:t>vere</a:t>
            </a:r>
            <a:r>
              <a:rPr lang="nb-NO" sz="1100" dirty="0"/>
              <a:t> greit å kunne sjekke korleis datasett.txt-fila ser ut </a:t>
            </a:r>
            <a:r>
              <a:rPr lang="nb-NO" sz="1100" dirty="0" err="1"/>
              <a:t>utan</a:t>
            </a:r>
            <a:r>
              <a:rPr lang="nb-NO" sz="1100" dirty="0"/>
              <a:t> å overføre til datamaskinen og </a:t>
            </a:r>
            <a:r>
              <a:rPr lang="nb-NO" sz="1100" dirty="0" err="1"/>
              <a:t>opne</a:t>
            </a:r>
            <a:r>
              <a:rPr lang="nb-NO" sz="1100" dirty="0"/>
              <a:t> den, </a:t>
            </a:r>
            <a:r>
              <a:rPr lang="nb-NO" sz="1100" dirty="0" err="1"/>
              <a:t>difor</a:t>
            </a:r>
            <a:r>
              <a:rPr lang="nb-NO" sz="1100" dirty="0"/>
              <a:t> er dette og med i </a:t>
            </a:r>
            <a:r>
              <a:rPr lang="nb-NO" sz="1100" dirty="0" err="1"/>
              <a:t>puslespel-oppgåva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Puslespel-oppgåve</a:t>
            </a:r>
            <a:endParaRPr lang="nb-NO" sz="1100" b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Ekstraoppgåve</a:t>
            </a:r>
            <a:endParaRPr lang="nb-NO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bruker </a:t>
            </a:r>
            <a:r>
              <a:rPr lang="nb-NO" sz="1100" dirty="0" err="1"/>
              <a:t>ein</a:t>
            </a:r>
            <a:r>
              <a:rPr lang="nb-NO" sz="1100" dirty="0"/>
              <a:t> sensor du </a:t>
            </a:r>
            <a:r>
              <a:rPr lang="nb-NO" sz="1100" dirty="0" err="1"/>
              <a:t>koplar</a:t>
            </a:r>
            <a:r>
              <a:rPr lang="nb-NO" sz="1100" dirty="0"/>
              <a:t> på micro:biten for å samle inn data som du </a:t>
            </a:r>
            <a:r>
              <a:rPr lang="nb-NO" sz="1100" dirty="0" err="1"/>
              <a:t>lagrar</a:t>
            </a:r>
            <a:r>
              <a:rPr lang="nb-NO" sz="1100" dirty="0"/>
              <a:t> i ei fil på micro:biten. Kva må du </a:t>
            </a:r>
            <a:r>
              <a:rPr lang="nb-NO" sz="1100" dirty="0" err="1"/>
              <a:t>gjere</a:t>
            </a:r>
            <a:r>
              <a:rPr lang="nb-NO" sz="1100" dirty="0"/>
              <a:t> annleis?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Kva må du forandre i programmet for å lage ei fil med to </a:t>
            </a:r>
            <a:r>
              <a:rPr lang="nb-NO" sz="1100" dirty="0" err="1"/>
              <a:t>kolonnar</a:t>
            </a:r>
            <a:r>
              <a:rPr lang="nb-NO" sz="1100" dirty="0"/>
              <a:t> der den første kolonnen er kor lang tid det har gått før målinga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Opnar</a:t>
            </a:r>
            <a:r>
              <a:rPr lang="nb-NO" sz="1100" dirty="0"/>
              <a:t> fila som </a:t>
            </a:r>
            <a:r>
              <a:rPr lang="nb-NO" sz="1100" dirty="0" err="1"/>
              <a:t>heiter</a:t>
            </a:r>
            <a:r>
              <a:rPr lang="nb-NO" sz="1100" dirty="0"/>
              <a:t> filnavn.txt og tildeler den til </a:t>
            </a:r>
            <a:r>
              <a:rPr lang="nb-NO" sz="1100" dirty="0" err="1"/>
              <a:t>eit</a:t>
            </a:r>
            <a:r>
              <a:rPr lang="nb-NO" sz="1100" dirty="0"/>
              <a:t> objekt som vi </a:t>
            </a:r>
            <a:r>
              <a:rPr lang="nb-NO" sz="1100" dirty="0" err="1"/>
              <a:t>kallar</a:t>
            </a:r>
            <a:r>
              <a:rPr lang="nb-NO" sz="1100" dirty="0"/>
              <a:t> fil. </a:t>
            </a:r>
            <a:r>
              <a:rPr lang="nb-NO" sz="1100" dirty="0" err="1"/>
              <a:t>Sidan</a:t>
            </a:r>
            <a:r>
              <a:rPr lang="nb-NO" sz="1100" dirty="0"/>
              <a:t> vi har ‘w’ (write) i kommandoen </a:t>
            </a:r>
            <a:r>
              <a:rPr lang="nb-NO" sz="1100" dirty="0" err="1"/>
              <a:t>gjerest</a:t>
            </a:r>
            <a:r>
              <a:rPr lang="nb-NO" sz="1100" dirty="0"/>
              <a:t> det klar 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Tilsvarande</a:t>
            </a:r>
            <a:r>
              <a:rPr lang="nb-NO" sz="1100" dirty="0"/>
              <a:t> som lina over, men </a:t>
            </a:r>
            <a:r>
              <a:rPr lang="nb-NO" sz="1100" dirty="0" err="1"/>
              <a:t>sidan</a:t>
            </a:r>
            <a:r>
              <a:rPr lang="nb-NO" sz="1100" dirty="0"/>
              <a:t> vi har ‘r’ (read) i kommandoen </a:t>
            </a:r>
            <a:r>
              <a:rPr lang="nb-NO" sz="1100" dirty="0" err="1"/>
              <a:t>gjerest</a:t>
            </a:r>
            <a:r>
              <a:rPr lang="nb-NO" sz="1100" dirty="0"/>
              <a:t> det klar til å lese fila. Det er </a:t>
            </a:r>
            <a:r>
              <a:rPr lang="nb-NO" sz="1100" dirty="0" err="1"/>
              <a:t>valfritt</a:t>
            </a:r>
            <a:r>
              <a:rPr lang="nb-NO" sz="1100" dirty="0"/>
              <a:t>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Gjer</a:t>
            </a:r>
            <a:r>
              <a:rPr lang="nb-NO" sz="1100" dirty="0"/>
              <a:t> om variabelen x til </a:t>
            </a:r>
            <a:r>
              <a:rPr lang="nb-NO" sz="1100" dirty="0" err="1"/>
              <a:t>ein</a:t>
            </a:r>
            <a:r>
              <a:rPr lang="nb-NO" sz="1100" dirty="0"/>
              <a:t>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z til skjermen på PC. Må IKKJE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y til fila vår. +’n’ </a:t>
            </a:r>
            <a:r>
              <a:rPr lang="nb-NO" sz="1100" dirty="0" err="1"/>
              <a:t>gjer</a:t>
            </a:r>
            <a:r>
              <a:rPr lang="nb-NO" sz="1100" dirty="0"/>
              <a:t> at det blir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lineskift</a:t>
            </a:r>
            <a:r>
              <a:rPr lang="nb-NO" sz="1100" dirty="0"/>
              <a:t> etter kvart tal,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 det som står i fila vår, og legg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53F047-352E-40EA-91B9-D62A74245D97}"/>
              </a:ext>
            </a:extLst>
          </p:cNvPr>
          <p:cNvSpPr txBox="1"/>
          <p:nvPr/>
        </p:nvSpPr>
        <p:spPr>
          <a:xfrm>
            <a:off x="461969" y="730641"/>
            <a:ext cx="407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Skrive til fil på micro:bit med Python </a:t>
            </a:r>
            <a:r>
              <a:rPr lang="nb-NO" sz="1600" b="1" dirty="0" err="1"/>
              <a:t>Mu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625470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76430-BD3E-4C34-A6C7-5803812C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64" y="325029"/>
            <a:ext cx="6295072" cy="535223"/>
          </a:xfrm>
        </p:spPr>
        <p:txBody>
          <a:bodyPr>
            <a:noAutofit/>
          </a:bodyPr>
          <a:lstStyle/>
          <a:p>
            <a:r>
              <a:rPr lang="nb-NO" sz="2800" dirty="0"/>
              <a:t>Lineær regresjon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EFCD9FE-CFAF-411D-A523-4CECAFB1D620}"/>
              </a:ext>
            </a:extLst>
          </p:cNvPr>
          <p:cNvSpPr txBox="1"/>
          <p:nvPr/>
        </p:nvSpPr>
        <p:spPr>
          <a:xfrm>
            <a:off x="439409" y="5150344"/>
            <a:ext cx="6038231" cy="18466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Regresjon i Python er samansett av seks deler: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</a:t>
            </a:r>
            <a:r>
              <a:rPr lang="nb-NO" sz="1100" dirty="0" err="1"/>
              <a:t>dei</a:t>
            </a:r>
            <a:r>
              <a:rPr lang="nb-NO" sz="1100" dirty="0"/>
              <a:t> biblioteka som trengs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data </a:t>
            </a:r>
            <a:r>
              <a:rPr lang="nb-NO" sz="1100" dirty="0" err="1"/>
              <a:t>frå</a:t>
            </a:r>
            <a:r>
              <a:rPr lang="nb-NO" sz="1100" dirty="0"/>
              <a:t> ei .txt-fil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Legge dataene i </a:t>
            </a:r>
            <a:r>
              <a:rPr lang="nb-NO" sz="1100" dirty="0" err="1"/>
              <a:t>ein</a:t>
            </a:r>
            <a:r>
              <a:rPr lang="nb-NO" sz="1100" dirty="0"/>
              <a:t> tabell for x-</a:t>
            </a:r>
            <a:r>
              <a:rPr lang="nb-NO" sz="1100" dirty="0" err="1"/>
              <a:t>verdiane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for y-</a:t>
            </a:r>
            <a:r>
              <a:rPr lang="nb-NO" sz="1100" dirty="0" err="1"/>
              <a:t>verdiane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Lage </a:t>
            </a:r>
            <a:r>
              <a:rPr lang="nb-NO" sz="1100" dirty="0" err="1"/>
              <a:t>ein</a:t>
            </a:r>
            <a:r>
              <a:rPr lang="nb-NO" sz="1100" dirty="0"/>
              <a:t> programmeringsfunksjon som seier at vi skal bruke </a:t>
            </a:r>
            <a:r>
              <a:rPr lang="nb-NO" sz="1100" dirty="0" err="1"/>
              <a:t>ein</a:t>
            </a:r>
            <a:r>
              <a:rPr lang="nb-NO" sz="1100" dirty="0"/>
              <a:t> lineær modell i regresjonen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Utføre regresjonen, og vise på skjermen kva den matematiske modellen blir, </a:t>
            </a:r>
            <a:r>
              <a:rPr lang="nb-NO" sz="1100" dirty="0" err="1"/>
              <a:t>stigningstalet</a:t>
            </a:r>
            <a:r>
              <a:rPr lang="nb-NO" sz="1100" dirty="0"/>
              <a:t> (a) og skjæringspunktet med y-aksen (b)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Teikne</a:t>
            </a:r>
            <a:r>
              <a:rPr lang="nb-NO" sz="1100" dirty="0"/>
              <a:t> grafen med resultatet – tilpass koden for plotting av graf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Plotte punkta med </a:t>
            </a:r>
            <a:r>
              <a:rPr lang="nb-NO" sz="1100" dirty="0" err="1"/>
              <a:t>eit</a:t>
            </a:r>
            <a:r>
              <a:rPr lang="nb-NO" sz="1100" dirty="0"/>
              <a:t> scatterplot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Plotte regresjonsgrafen – korleis få programmet til å </a:t>
            </a:r>
            <a:r>
              <a:rPr lang="nb-NO" sz="1100" dirty="0" err="1"/>
              <a:t>rekne</a:t>
            </a:r>
            <a:r>
              <a:rPr lang="nb-NO" sz="1100" dirty="0"/>
              <a:t> ut y-</a:t>
            </a:r>
            <a:r>
              <a:rPr lang="nb-NO" sz="1100" dirty="0" err="1"/>
              <a:t>verdiane</a:t>
            </a:r>
            <a:r>
              <a:rPr lang="nb-NO" sz="1100" dirty="0"/>
              <a:t> for modellen?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31C6415-CCC1-4DC8-88E7-83F0BB67EC5E}"/>
              </a:ext>
            </a:extLst>
          </p:cNvPr>
          <p:cNvSpPr txBox="1"/>
          <p:nvPr/>
        </p:nvSpPr>
        <p:spPr>
          <a:xfrm>
            <a:off x="336164" y="6985925"/>
            <a:ext cx="624037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Sorter </a:t>
            </a:r>
            <a:r>
              <a:rPr lang="nb-NO" sz="1100" dirty="0" err="1"/>
              <a:t>kodelinene</a:t>
            </a:r>
            <a:r>
              <a:rPr lang="nb-NO" sz="1100" dirty="0"/>
              <a:t> etter </a:t>
            </a:r>
            <a:r>
              <a:rPr lang="nb-NO" sz="1100" dirty="0" err="1"/>
              <a:t>nummera</a:t>
            </a:r>
            <a:r>
              <a:rPr lang="nb-NO" sz="1100" dirty="0"/>
              <a:t> i tekstboksen over, om regresjon i Python. Da vil du få den rette rekkefølgen i programmet ditt.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5F05C52-955B-418F-82C2-54AE4B3D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36" y="7955254"/>
            <a:ext cx="2285542" cy="27426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7D3FB84-C535-4E03-BB0A-C07E80E1D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36" y="7719591"/>
            <a:ext cx="2216976" cy="14856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B719BCF-A8C6-4A82-94F5-C30AD3F84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327" y="7719591"/>
            <a:ext cx="1531313" cy="27426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E6F1215-3845-4135-B02A-1F6F7E21A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6160" y="8121707"/>
            <a:ext cx="1417036" cy="291407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E5B20D45-1086-404B-BA27-17AA24DF6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292" y="1251027"/>
            <a:ext cx="3184904" cy="2308325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A8A610D-24CD-45C1-8BA6-73D9EEA22519}"/>
              </a:ext>
            </a:extLst>
          </p:cNvPr>
          <p:cNvSpPr txBox="1"/>
          <p:nvPr/>
        </p:nvSpPr>
        <p:spPr>
          <a:xfrm>
            <a:off x="3241723" y="961530"/>
            <a:ext cx="31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/>
              <a:t>Samla klimagassutslepp for </a:t>
            </a:r>
            <a:r>
              <a:rPr lang="nb-NO" sz="1100" b="1" dirty="0" err="1"/>
              <a:t>Noreg</a:t>
            </a:r>
            <a:r>
              <a:rPr lang="nb-NO" sz="1100" b="1" dirty="0"/>
              <a:t> 1990 – 2018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6FA4A35-C8D2-469A-B05B-F6FFB40DE6C2}"/>
              </a:ext>
            </a:extLst>
          </p:cNvPr>
          <p:cNvSpPr txBox="1"/>
          <p:nvPr/>
        </p:nvSpPr>
        <p:spPr>
          <a:xfrm>
            <a:off x="333764" y="3692476"/>
            <a:ext cx="627072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Python kan du bruke data som ligg i ferdige filer. Du slepp å skrive </a:t>
            </a:r>
            <a:r>
              <a:rPr lang="nb-NO" sz="1100" dirty="0" err="1"/>
              <a:t>dei</a:t>
            </a:r>
            <a:r>
              <a:rPr lang="nb-NO" sz="1100" dirty="0"/>
              <a:t> inn! Det som er viktig, er at filene er rett type. Slik som med plotting av </a:t>
            </a:r>
            <a:r>
              <a:rPr lang="nb-NO" sz="1100" dirty="0" err="1"/>
              <a:t>grafar</a:t>
            </a:r>
            <a:r>
              <a:rPr lang="nb-NO" sz="1100" dirty="0"/>
              <a:t> i Python.</a:t>
            </a:r>
          </a:p>
          <a:p>
            <a:endParaRPr lang="nb-NO" sz="400" dirty="0"/>
          </a:p>
          <a:p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</a:t>
            </a:r>
            <a:r>
              <a:rPr lang="nb-NO" sz="1100" dirty="0" err="1"/>
              <a:t>føremon</a:t>
            </a:r>
            <a:r>
              <a:rPr lang="nb-NO" sz="1100" dirty="0"/>
              <a:t> med å bruke Python, er at det er </a:t>
            </a:r>
            <a:r>
              <a:rPr lang="nb-NO" sz="1100" dirty="0" err="1"/>
              <a:t>eit</a:t>
            </a:r>
            <a:r>
              <a:rPr lang="nb-NO" sz="1100" dirty="0"/>
              <a:t> programmeringsspråk som blir brukt av </a:t>
            </a:r>
            <a:r>
              <a:rPr lang="nb-NO" sz="1100" dirty="0" err="1"/>
              <a:t>forskarar</a:t>
            </a:r>
            <a:r>
              <a:rPr lang="nb-NO" sz="1100" dirty="0"/>
              <a:t> som jobbar med modellering. Andre </a:t>
            </a:r>
            <a:r>
              <a:rPr lang="nb-NO" sz="1100" dirty="0" err="1"/>
              <a:t>forskarar</a:t>
            </a:r>
            <a:r>
              <a:rPr lang="nb-NO" sz="1100" dirty="0"/>
              <a:t> kan bruke andre programmeringsspråk som er spesialtilpassa akkurat den modelleringa </a:t>
            </a:r>
            <a:r>
              <a:rPr lang="nb-NO" sz="1100" dirty="0" err="1"/>
              <a:t>dei</a:t>
            </a:r>
            <a:r>
              <a:rPr lang="nb-NO" sz="1100" dirty="0"/>
              <a:t> jobbar med, men </a:t>
            </a:r>
            <a:r>
              <a:rPr lang="nb-NO" sz="1100" dirty="0" err="1"/>
              <a:t>dei</a:t>
            </a:r>
            <a:r>
              <a:rPr lang="nb-NO" sz="1100" dirty="0"/>
              <a:t> følger </a:t>
            </a:r>
            <a:r>
              <a:rPr lang="nb-NO" sz="1100" dirty="0" err="1"/>
              <a:t>dei</a:t>
            </a:r>
            <a:r>
              <a:rPr lang="nb-NO" sz="1100" dirty="0"/>
              <a:t> same prinsippa som Python. Så dersom du kan modellere med Python, er det </a:t>
            </a:r>
            <a:r>
              <a:rPr lang="nb-NO" sz="1100" dirty="0" err="1"/>
              <a:t>enklare</a:t>
            </a:r>
            <a:r>
              <a:rPr lang="nb-NO" sz="1100" dirty="0"/>
              <a:t> å modellere i </a:t>
            </a:r>
            <a:r>
              <a:rPr lang="nb-NO" sz="1100" dirty="0" err="1"/>
              <a:t>eit</a:t>
            </a:r>
            <a:r>
              <a:rPr lang="nb-NO" sz="1100" dirty="0"/>
              <a:t> anna programmeringsspråk enn om du </a:t>
            </a:r>
            <a:r>
              <a:rPr lang="nb-NO" sz="1100" dirty="0" err="1"/>
              <a:t>berre</a:t>
            </a:r>
            <a:r>
              <a:rPr lang="nb-NO" sz="1100" dirty="0"/>
              <a:t> har brukt </a:t>
            </a:r>
            <a:r>
              <a:rPr lang="nb-NO" sz="1100" dirty="0" err="1"/>
              <a:t>Geogebra</a:t>
            </a:r>
            <a:r>
              <a:rPr lang="nb-NO" sz="1100" dirty="0"/>
              <a:t> </a:t>
            </a:r>
            <a:r>
              <a:rPr lang="nb-NO" sz="1100" dirty="0" err="1"/>
              <a:t>tidlegare</a:t>
            </a:r>
            <a:r>
              <a:rPr lang="nb-NO" sz="1100" dirty="0"/>
              <a:t>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1D026E0-F3DB-4FA4-BF2E-4382D0DDEFC4}"/>
              </a:ext>
            </a:extLst>
          </p:cNvPr>
          <p:cNvSpPr txBox="1"/>
          <p:nvPr/>
        </p:nvSpPr>
        <p:spPr>
          <a:xfrm>
            <a:off x="333764" y="961530"/>
            <a:ext cx="261257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Lineær regresjon med Python</a:t>
            </a:r>
          </a:p>
          <a:p>
            <a:endParaRPr lang="nb-NO" sz="400" b="1" dirty="0"/>
          </a:p>
          <a:p>
            <a:r>
              <a:rPr lang="nb-NO" sz="1100" dirty="0"/>
              <a:t>De har alt utført mange lineære </a:t>
            </a:r>
            <a:r>
              <a:rPr lang="nb-NO" sz="1100" dirty="0" err="1"/>
              <a:t>regresjonar</a:t>
            </a:r>
            <a:r>
              <a:rPr lang="nb-NO" sz="1100" dirty="0"/>
              <a:t> med Geogebra, så kva er poenget med å nytte Python i staden?</a:t>
            </a:r>
          </a:p>
          <a:p>
            <a:endParaRPr lang="nb-NO" sz="400" dirty="0"/>
          </a:p>
          <a:p>
            <a:r>
              <a:rPr lang="nb-NO" sz="1100" dirty="0"/>
              <a:t>I Geogebra må vi skrive inn alle </a:t>
            </a:r>
            <a:r>
              <a:rPr lang="nb-NO" sz="1100" dirty="0" err="1"/>
              <a:t>målingane</a:t>
            </a:r>
            <a:r>
              <a:rPr lang="nb-NO" sz="1100" dirty="0"/>
              <a:t> våre for hand, eller kopiere </a:t>
            </a:r>
            <a:r>
              <a:rPr lang="nb-NO" sz="1100" dirty="0" err="1"/>
              <a:t>frå</a:t>
            </a:r>
            <a:r>
              <a:rPr lang="nb-NO" sz="1100" dirty="0"/>
              <a:t> t.d. Excel, og da kan det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vanskeleg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regresjon dersom vi har </a:t>
            </a:r>
            <a:r>
              <a:rPr lang="nb-NO" sz="1100" dirty="0" err="1"/>
              <a:t>mykje</a:t>
            </a:r>
            <a:r>
              <a:rPr lang="nb-NO" sz="1100" dirty="0"/>
              <a:t> data. Tenk deg at du har 100 </a:t>
            </a:r>
            <a:r>
              <a:rPr lang="nb-NO" sz="1100" dirty="0" err="1"/>
              <a:t>målingar</a:t>
            </a:r>
            <a:r>
              <a:rPr lang="nb-NO" sz="1100" dirty="0"/>
              <a:t>, da tek det veldig lang tid å skrive inn alle </a:t>
            </a:r>
            <a:r>
              <a:rPr lang="nb-NO" sz="1100" dirty="0" err="1"/>
              <a:t>målingane</a:t>
            </a:r>
            <a:r>
              <a:rPr lang="nb-NO" sz="1100" dirty="0"/>
              <a:t> i </a:t>
            </a:r>
            <a:r>
              <a:rPr lang="nb-NO" sz="1100" dirty="0" err="1"/>
              <a:t>reknearket</a:t>
            </a:r>
            <a:r>
              <a:rPr lang="nb-NO" sz="1100" dirty="0"/>
              <a:t> i Geogebra. Det kan fort bli </a:t>
            </a:r>
            <a:r>
              <a:rPr lang="nb-NO" sz="1100" dirty="0" err="1"/>
              <a:t>ein</a:t>
            </a:r>
            <a:r>
              <a:rPr lang="nb-NO" sz="1100" dirty="0"/>
              <a:t> feil eller to undervegs og. Tenk om du har </a:t>
            </a:r>
            <a:r>
              <a:rPr lang="nb-NO" sz="1100" dirty="0" err="1"/>
              <a:t>endå</a:t>
            </a:r>
            <a:r>
              <a:rPr lang="nb-NO" sz="1100" dirty="0"/>
              <a:t>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målingar</a:t>
            </a:r>
            <a:r>
              <a:rPr lang="nb-NO" sz="1100" dirty="0"/>
              <a:t>, kanskje </a:t>
            </a:r>
            <a:r>
              <a:rPr lang="nb-NO" sz="1100" dirty="0" err="1"/>
              <a:t>fleire</a:t>
            </a:r>
            <a:r>
              <a:rPr lang="nb-NO" sz="1100" dirty="0"/>
              <a:t> enn 1000! Da blir det ganske keisamt å skrive inn alle </a:t>
            </a:r>
            <a:r>
              <a:rPr lang="nb-NO" sz="1100" dirty="0" err="1"/>
              <a:t>tala</a:t>
            </a:r>
            <a:r>
              <a:rPr lang="nb-NO" sz="1100" dirty="0"/>
              <a:t>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BC5A2925-431B-405B-BE8F-197563829A2B}"/>
              </a:ext>
            </a:extLst>
          </p:cNvPr>
          <p:cNvSpPr txBox="1"/>
          <p:nvPr/>
        </p:nvSpPr>
        <p:spPr>
          <a:xfrm>
            <a:off x="366411" y="764764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1.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008250B-1CDE-4D22-8DF0-9EEB771B4CEA}"/>
              </a:ext>
            </a:extLst>
          </p:cNvPr>
          <p:cNvSpPr txBox="1"/>
          <p:nvPr/>
        </p:nvSpPr>
        <p:spPr>
          <a:xfrm>
            <a:off x="366410" y="7888493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2.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CE56C7DF-0151-4177-9A0A-0D85F4824B29}"/>
              </a:ext>
            </a:extLst>
          </p:cNvPr>
          <p:cNvSpPr txBox="1"/>
          <p:nvPr/>
        </p:nvSpPr>
        <p:spPr>
          <a:xfrm>
            <a:off x="366409" y="822706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3.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38785E5-8B3D-4D94-B855-B3493170A704}"/>
              </a:ext>
            </a:extLst>
          </p:cNvPr>
          <p:cNvSpPr txBox="1"/>
          <p:nvPr/>
        </p:nvSpPr>
        <p:spPr>
          <a:xfrm>
            <a:off x="366408" y="9070464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4.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7C5DE9B6-2B97-406A-8170-B269A52FE0FF}"/>
              </a:ext>
            </a:extLst>
          </p:cNvPr>
          <p:cNvSpPr txBox="1"/>
          <p:nvPr/>
        </p:nvSpPr>
        <p:spPr>
          <a:xfrm>
            <a:off x="4633938" y="764764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5.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695EE5A-C73F-4746-B6BE-3D4B39882F90}"/>
              </a:ext>
            </a:extLst>
          </p:cNvPr>
          <p:cNvSpPr txBox="1"/>
          <p:nvPr/>
        </p:nvSpPr>
        <p:spPr>
          <a:xfrm>
            <a:off x="4633937" y="8092386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6.</a:t>
            </a:r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E6E5E68E-F0E0-4E6A-8CD9-346D33A85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48" y="9141444"/>
            <a:ext cx="4702786" cy="452191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235AA4ED-C9BE-4F01-86E0-9C7663E64F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147" y="8298287"/>
            <a:ext cx="3418187" cy="787524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A586A56-FD41-46C9-97DE-E1B19611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4</a:t>
            </a:fld>
            <a:endParaRPr lang="nb-NO"/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344F25AF-A4EB-4FA5-9BB8-2C1F700ECA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13" y="-16617"/>
            <a:ext cx="1053839" cy="10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8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4DE2BCB3-0504-4E8C-B3E0-DED9E130E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906" y="-16616"/>
            <a:ext cx="833246" cy="83324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DD76430-BD3E-4C34-A6C7-5803812C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8" y="132442"/>
            <a:ext cx="6295072" cy="788209"/>
          </a:xfrm>
        </p:spPr>
        <p:txBody>
          <a:bodyPr>
            <a:normAutofit/>
          </a:bodyPr>
          <a:lstStyle/>
          <a:p>
            <a:r>
              <a:rPr lang="nb-NO" dirty="0" err="1"/>
              <a:t>Ikkje</a:t>
            </a:r>
            <a:r>
              <a:rPr lang="nb-NO" dirty="0"/>
              <a:t>-lineær regresjon med Python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DE6F1215-3845-4135-B02A-1F6F7E21A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49" y="5258628"/>
            <a:ext cx="1659475" cy="341263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A8A610D-24CD-45C1-8BA6-73D9EEA22519}"/>
              </a:ext>
            </a:extLst>
          </p:cNvPr>
          <p:cNvSpPr txBox="1"/>
          <p:nvPr/>
        </p:nvSpPr>
        <p:spPr>
          <a:xfrm>
            <a:off x="3241723" y="1128795"/>
            <a:ext cx="31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/>
              <a:t>Samla klimagassutslepp for </a:t>
            </a:r>
            <a:r>
              <a:rPr lang="nb-NO" sz="1100" b="1" dirty="0" err="1"/>
              <a:t>Noreg</a:t>
            </a:r>
            <a:r>
              <a:rPr lang="nb-NO" sz="1100" b="1" dirty="0"/>
              <a:t> 1990 – 2018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6FA4A35-C8D2-469A-B05B-F6FFB40DE6C2}"/>
              </a:ext>
            </a:extLst>
          </p:cNvPr>
          <p:cNvSpPr txBox="1"/>
          <p:nvPr/>
        </p:nvSpPr>
        <p:spPr>
          <a:xfrm>
            <a:off x="328699" y="4310970"/>
            <a:ext cx="62707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Programmeringa er veldig lik for lineær og </a:t>
            </a:r>
            <a:r>
              <a:rPr lang="nb-NO" sz="1100" dirty="0" err="1"/>
              <a:t>ikkje</a:t>
            </a:r>
            <a:r>
              <a:rPr lang="nb-NO" sz="1100" dirty="0"/>
              <a:t>-lineær regresjon. Vi må </a:t>
            </a:r>
            <a:r>
              <a:rPr lang="nb-NO" sz="1100" dirty="0" err="1"/>
              <a:t>berre</a:t>
            </a:r>
            <a:r>
              <a:rPr lang="nb-NO" sz="1100" dirty="0"/>
              <a:t> endre den lineære funksjonen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-lineær funksjon. Da vil modellen vår tilpasse seg datasettet vårt best </a:t>
            </a:r>
            <a:r>
              <a:rPr lang="nb-NO" sz="1100" dirty="0" err="1"/>
              <a:t>mogleg</a:t>
            </a:r>
            <a:r>
              <a:rPr lang="nb-NO" sz="1100" dirty="0"/>
              <a:t>, og vi får vite </a:t>
            </a:r>
            <a:r>
              <a:rPr lang="nb-NO" sz="1100" dirty="0" err="1"/>
              <a:t>koeffisientane</a:t>
            </a:r>
            <a:r>
              <a:rPr lang="nb-NO" sz="1100" dirty="0"/>
              <a:t> som </a:t>
            </a:r>
            <a:r>
              <a:rPr lang="nb-NO" sz="1100" dirty="0" err="1"/>
              <a:t>avgjer</a:t>
            </a:r>
            <a:r>
              <a:rPr lang="nb-NO" sz="1100" dirty="0"/>
              <a:t> funksjonen for modellen vår. I tillegg må vi endre til rett tal på </a:t>
            </a:r>
            <a:r>
              <a:rPr lang="nb-NO" sz="1100" dirty="0" err="1"/>
              <a:t>koeffisientar</a:t>
            </a:r>
            <a:r>
              <a:rPr lang="nb-NO" sz="1100" dirty="0"/>
              <a:t> i programmet vårt. Sjå dømet under på kva som må </a:t>
            </a:r>
            <a:r>
              <a:rPr lang="nb-NO" sz="1100" dirty="0" err="1"/>
              <a:t>endrast</a:t>
            </a:r>
            <a:r>
              <a:rPr lang="nb-NO" sz="1100" dirty="0"/>
              <a:t>. 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1D026E0-F3DB-4FA4-BF2E-4382D0DDEFC4}"/>
              </a:ext>
            </a:extLst>
          </p:cNvPr>
          <p:cNvSpPr txBox="1"/>
          <p:nvPr/>
        </p:nvSpPr>
        <p:spPr>
          <a:xfrm>
            <a:off x="333764" y="1128795"/>
            <a:ext cx="26125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Skilnad på lineær og </a:t>
            </a:r>
            <a:r>
              <a:rPr lang="nb-NO" sz="1100" b="1" dirty="0" err="1"/>
              <a:t>ikkje</a:t>
            </a:r>
            <a:r>
              <a:rPr lang="nb-NO" sz="1100" b="1" dirty="0"/>
              <a:t>-lineær regresjon i Python</a:t>
            </a:r>
          </a:p>
          <a:p>
            <a:endParaRPr lang="nb-NO" sz="400" b="1" dirty="0"/>
          </a:p>
          <a:p>
            <a:r>
              <a:rPr lang="nb-NO" sz="1100" dirty="0"/>
              <a:t>Det er liten skilnad på korleis programma for lineær og </a:t>
            </a:r>
            <a:r>
              <a:rPr lang="nb-NO" sz="1100" dirty="0" err="1"/>
              <a:t>ikkje</a:t>
            </a:r>
            <a:r>
              <a:rPr lang="nb-NO" sz="1100" dirty="0"/>
              <a:t>-lineær regresjon ser ut. Den </a:t>
            </a:r>
            <a:r>
              <a:rPr lang="nb-NO" sz="1100" dirty="0" err="1"/>
              <a:t>viktigaste</a:t>
            </a:r>
            <a:r>
              <a:rPr lang="nb-NO" sz="1100" dirty="0"/>
              <a:t> skilnaden er å endre på kva for </a:t>
            </a:r>
            <a:r>
              <a:rPr lang="nb-NO" sz="1100" dirty="0" err="1"/>
              <a:t>ein</a:t>
            </a:r>
            <a:r>
              <a:rPr lang="nb-NO" sz="1100" dirty="0"/>
              <a:t> funksjonstype datasettet skal </a:t>
            </a:r>
            <a:r>
              <a:rPr lang="nb-NO" sz="1100" dirty="0" err="1"/>
              <a:t>tilpassast</a:t>
            </a:r>
            <a:r>
              <a:rPr lang="nb-NO" sz="1100" dirty="0"/>
              <a:t>. Det står </a:t>
            </a:r>
            <a:r>
              <a:rPr lang="nb-NO" sz="1100" dirty="0" err="1"/>
              <a:t>eit</a:t>
            </a:r>
            <a:r>
              <a:rPr lang="nb-NO" sz="1100" dirty="0"/>
              <a:t> oversyn over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funksjonstypar</a:t>
            </a:r>
            <a:r>
              <a:rPr lang="nb-NO" sz="1100" dirty="0"/>
              <a:t>, og korleis </a:t>
            </a:r>
            <a:r>
              <a:rPr lang="nb-NO" sz="1100" dirty="0" err="1"/>
              <a:t>ein</a:t>
            </a:r>
            <a:r>
              <a:rPr lang="nb-NO" sz="1100" dirty="0"/>
              <a:t> skriv </a:t>
            </a:r>
            <a:r>
              <a:rPr lang="nb-NO" sz="1100" dirty="0" err="1"/>
              <a:t>dei</a:t>
            </a:r>
            <a:r>
              <a:rPr lang="nb-NO" sz="1100" dirty="0"/>
              <a:t> i </a:t>
            </a:r>
            <a:r>
              <a:rPr lang="nb-NO" sz="1100" dirty="0" err="1"/>
              <a:t>python</a:t>
            </a:r>
            <a:r>
              <a:rPr lang="nb-NO" sz="1100" dirty="0"/>
              <a:t>, på </a:t>
            </a:r>
            <a:r>
              <a:rPr lang="nb-NO" sz="1100" dirty="0" err="1"/>
              <a:t>dei</a:t>
            </a:r>
            <a:r>
              <a:rPr lang="nb-NO" sz="1100" dirty="0"/>
              <a:t> to neste sidene.</a:t>
            </a:r>
          </a:p>
          <a:p>
            <a:endParaRPr lang="nb-NO" sz="400" dirty="0"/>
          </a:p>
          <a:p>
            <a:r>
              <a:rPr lang="nb-NO" sz="1100" dirty="0"/>
              <a:t>Men korleis skal vi vite kva for </a:t>
            </a:r>
            <a:r>
              <a:rPr lang="nb-NO" sz="1100" dirty="0" err="1"/>
              <a:t>ein</a:t>
            </a:r>
            <a:r>
              <a:rPr lang="nb-NO" sz="1100" dirty="0"/>
              <a:t> funksjonstype som </a:t>
            </a:r>
            <a:r>
              <a:rPr lang="nb-NO" sz="1100" dirty="0" err="1"/>
              <a:t>passar</a:t>
            </a:r>
            <a:r>
              <a:rPr lang="nb-NO" sz="1100" dirty="0"/>
              <a:t> til datasettet vårt? Går det an å finne det ut på førehand? Svaret på det spørsmålet avheng av datasettet ditt. Du kan lage </a:t>
            </a:r>
            <a:r>
              <a:rPr lang="nb-NO" sz="1100" dirty="0" err="1"/>
              <a:t>eit</a:t>
            </a:r>
            <a:endParaRPr lang="nb-NO" sz="1100" dirty="0"/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E6E5E68E-F0E0-4E6A-8CD9-346D33A85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49" y="5907857"/>
            <a:ext cx="5270080" cy="506739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4850A2E1-6BC7-4DEC-9204-F807E8A5C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037" y="1374275"/>
            <a:ext cx="3606452" cy="2368682"/>
          </a:xfrm>
          <a:prstGeom prst="rect">
            <a:avLst/>
          </a:prstGeom>
        </p:spPr>
      </p:pic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3A14DCD7-2199-4867-8465-DE981222CA42}"/>
              </a:ext>
            </a:extLst>
          </p:cNvPr>
          <p:cNvCxnSpPr>
            <a:cxnSpLocks/>
          </p:cNvCxnSpPr>
          <p:nvPr/>
        </p:nvCxnSpPr>
        <p:spPr>
          <a:xfrm flipV="1">
            <a:off x="2205352" y="5410647"/>
            <a:ext cx="455859" cy="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789D7FD1-09DD-476D-A81C-D641086901DA}"/>
              </a:ext>
            </a:extLst>
          </p:cNvPr>
          <p:cNvCxnSpPr>
            <a:cxnSpLocks/>
          </p:cNvCxnSpPr>
          <p:nvPr/>
        </p:nvCxnSpPr>
        <p:spPr>
          <a:xfrm>
            <a:off x="959344" y="6414596"/>
            <a:ext cx="0" cy="289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e 11">
            <a:extLst>
              <a:ext uri="{FF2B5EF4-FFF2-40B4-BE49-F238E27FC236}">
                <a16:creationId xmlns:a16="http://schemas.microsoft.com/office/drawing/2014/main" id="{6884D672-EB33-40CA-95CB-CD67093930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8674" y="5273088"/>
            <a:ext cx="2694910" cy="358402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79256925-C28C-477E-BECD-4DCA491E97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49" y="6744832"/>
            <a:ext cx="5209321" cy="511509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88F089BE-5EDC-498B-8FC8-EE01A2AE4583}"/>
              </a:ext>
            </a:extLst>
          </p:cNvPr>
          <p:cNvSpPr/>
          <p:nvPr/>
        </p:nvSpPr>
        <p:spPr>
          <a:xfrm>
            <a:off x="4365600" y="5297436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DC2214D-01DB-45FB-AF55-A7A27E711058}"/>
              </a:ext>
            </a:extLst>
          </p:cNvPr>
          <p:cNvSpPr/>
          <p:nvPr/>
        </p:nvSpPr>
        <p:spPr>
          <a:xfrm>
            <a:off x="859657" y="6916108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29F57FE5-2BC9-440B-95BE-19C1E74F90C3}"/>
              </a:ext>
            </a:extLst>
          </p:cNvPr>
          <p:cNvSpPr/>
          <p:nvPr/>
        </p:nvSpPr>
        <p:spPr>
          <a:xfrm>
            <a:off x="1158799" y="7068739"/>
            <a:ext cx="351594" cy="17776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8" name="Bilde 37">
            <a:extLst>
              <a:ext uri="{FF2B5EF4-FFF2-40B4-BE49-F238E27FC236}">
                <a16:creationId xmlns:a16="http://schemas.microsoft.com/office/drawing/2014/main" id="{78652CC7-43F8-476B-A935-8FDD91EA7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249" y="7511449"/>
            <a:ext cx="3966565" cy="913866"/>
          </a:xfrm>
          <a:prstGeom prst="rect">
            <a:avLst/>
          </a:prstGeom>
        </p:spPr>
      </p:pic>
      <p:cxnSp>
        <p:nvCxnSpPr>
          <p:cNvPr id="36" name="Rett pilkobling 35">
            <a:extLst>
              <a:ext uri="{FF2B5EF4-FFF2-40B4-BE49-F238E27FC236}">
                <a16:creationId xmlns:a16="http://schemas.microsoft.com/office/drawing/2014/main" id="{36812345-CF32-4270-9FA3-5D4079C2ED95}"/>
              </a:ext>
            </a:extLst>
          </p:cNvPr>
          <p:cNvCxnSpPr>
            <a:cxnSpLocks/>
          </p:cNvCxnSpPr>
          <p:nvPr/>
        </p:nvCxnSpPr>
        <p:spPr>
          <a:xfrm>
            <a:off x="1123049" y="8314355"/>
            <a:ext cx="0" cy="289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Bilde 38">
            <a:extLst>
              <a:ext uri="{FF2B5EF4-FFF2-40B4-BE49-F238E27FC236}">
                <a16:creationId xmlns:a16="http://schemas.microsoft.com/office/drawing/2014/main" id="{07E59414-D879-4824-812C-BDDA933B4D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249" y="8680423"/>
            <a:ext cx="4294859" cy="885735"/>
          </a:xfrm>
          <a:prstGeom prst="rect">
            <a:avLst/>
          </a:prstGeom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2DE2CE35-E527-417F-AB17-BE5581A17398}"/>
              </a:ext>
            </a:extLst>
          </p:cNvPr>
          <p:cNvSpPr/>
          <p:nvPr/>
        </p:nvSpPr>
        <p:spPr>
          <a:xfrm>
            <a:off x="3332938" y="8793983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9D9DB9A1-6ED1-4FDA-96D5-D7F568C19634}"/>
              </a:ext>
            </a:extLst>
          </p:cNvPr>
          <p:cNvSpPr txBox="1"/>
          <p:nvPr/>
        </p:nvSpPr>
        <p:spPr>
          <a:xfrm>
            <a:off x="328700" y="3764229"/>
            <a:ext cx="6270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scatterplot av datasettet ditt, og sjå om du kjenner att </a:t>
            </a:r>
            <a:r>
              <a:rPr lang="nb-NO" sz="1100" dirty="0" err="1"/>
              <a:t>ein</a:t>
            </a:r>
            <a:r>
              <a:rPr lang="nb-NO" sz="1100" dirty="0"/>
              <a:t> av </a:t>
            </a:r>
            <a:r>
              <a:rPr lang="nb-NO" sz="1100" dirty="0" err="1"/>
              <a:t>funksjonstypane</a:t>
            </a:r>
            <a:r>
              <a:rPr lang="nb-NO" sz="1100" dirty="0"/>
              <a:t>. Som regel er det likevel </a:t>
            </a:r>
            <a:r>
              <a:rPr lang="nb-NO" sz="1100" dirty="0" err="1"/>
              <a:t>vanskeleg</a:t>
            </a:r>
            <a:r>
              <a:rPr lang="nb-NO" sz="1100" dirty="0"/>
              <a:t> å gjette seg til </a:t>
            </a:r>
            <a:r>
              <a:rPr lang="nb-NO" sz="1100" dirty="0" err="1"/>
              <a:t>ein</a:t>
            </a:r>
            <a:r>
              <a:rPr lang="nb-NO" sz="1100" dirty="0"/>
              <a:t> funksjonstype på førehand, og vi kan prøve oss fram med ulike </a:t>
            </a:r>
            <a:r>
              <a:rPr lang="nb-NO" sz="1100" dirty="0" err="1"/>
              <a:t>funksjonstypar</a:t>
            </a:r>
            <a:r>
              <a:rPr lang="nb-NO" sz="1100" dirty="0"/>
              <a:t>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2CD9E76-BFD2-4264-B2C3-F1CCA4C96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4944</TotalTime>
  <Words>1714</Words>
  <Application>Microsoft Office PowerPoint</Application>
  <PresentationFormat>A4 (210 x 297 mm)</PresentationFormat>
  <Paragraphs>109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Office-tema</vt:lpstr>
      <vt:lpstr>Opplegg 10 – Momentan vekstfart</vt:lpstr>
      <vt:lpstr>Lag ein utskytingsmekanisme - mål tid og akselerasjon med micro:bit og lagre til fil</vt:lpstr>
      <vt:lpstr>PowerPoint-presentasjon</vt:lpstr>
      <vt:lpstr>Lineær regresjon</vt:lpstr>
      <vt:lpstr>Ikkje-lineær regresjon med Python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10 – Momentan vekstfart (v/prog)</dc:title>
  <dc:creator>Ellen Egeland Flø</dc:creator>
  <cp:lastModifiedBy>Ellen Egeland Flø</cp:lastModifiedBy>
  <cp:revision>4</cp:revision>
  <dcterms:created xsi:type="dcterms:W3CDTF">2022-04-28T08:01:31Z</dcterms:created>
  <dcterms:modified xsi:type="dcterms:W3CDTF">2022-09-06T14:03:32Z</dcterms:modified>
</cp:coreProperties>
</file>