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573" r:id="rId2"/>
    <p:sldId id="443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10D4101B-96A9-443C-9AE5-CE7754AD9427}">
          <p14:sldIdLst>
            <p14:sldId id="573"/>
            <p14:sldId id="44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1157" y="-4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2C54F-0A83-43F1-8DD8-124EC8FAB1A7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EB3CF-87CA-499D-AE6F-EC47CD9931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37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677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3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15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33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51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64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37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861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662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61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63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45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Bilde 39">
            <a:extLst>
              <a:ext uri="{FF2B5EF4-FFF2-40B4-BE49-F238E27FC236}">
                <a16:creationId xmlns:a16="http://schemas.microsoft.com/office/drawing/2014/main" id="{47DC4681-B181-486F-A4CB-56D9B0940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782" y="4051210"/>
            <a:ext cx="766369" cy="619226"/>
          </a:xfrm>
          <a:prstGeom prst="rect">
            <a:avLst/>
          </a:prstGeom>
        </p:spPr>
      </p:pic>
      <p:pic>
        <p:nvPicPr>
          <p:cNvPr id="12" name="Bilde 11" descr="Et bilde som inneholder beholder, glass, kopp, enhet&#10;&#10;Automatisk generert beskrivelse">
            <a:extLst>
              <a:ext uri="{FF2B5EF4-FFF2-40B4-BE49-F238E27FC236}">
                <a16:creationId xmlns:a16="http://schemas.microsoft.com/office/drawing/2014/main" id="{388F5973-3406-48C5-9057-856F501ED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5" y="4067598"/>
            <a:ext cx="813503" cy="540166"/>
          </a:xfrm>
          <a:prstGeom prst="rect">
            <a:avLst/>
          </a:prstGeom>
        </p:spPr>
      </p:pic>
      <p:pic>
        <p:nvPicPr>
          <p:cNvPr id="19" name="Bilde 18" descr="Et bilde som inneholder tråd&#10;&#10;Automatisk generert beskrivelse">
            <a:extLst>
              <a:ext uri="{FF2B5EF4-FFF2-40B4-BE49-F238E27FC236}">
                <a16:creationId xmlns:a16="http://schemas.microsoft.com/office/drawing/2014/main" id="{2A643E9C-D396-4753-BA51-F4BAFD002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42" y="4043074"/>
            <a:ext cx="720174" cy="638074"/>
          </a:xfrm>
          <a:prstGeom prst="rect">
            <a:avLst/>
          </a:prstGeom>
        </p:spPr>
      </p:pic>
      <p:pic>
        <p:nvPicPr>
          <p:cNvPr id="8" name="Bilde 7" descr="Et bilde som inneholder servise, shaker, flaske&#10;&#10;Automatisk generert beskrivelse">
            <a:extLst>
              <a:ext uri="{FF2B5EF4-FFF2-40B4-BE49-F238E27FC236}">
                <a16:creationId xmlns:a16="http://schemas.microsoft.com/office/drawing/2014/main" id="{99C384B3-DB2D-4A28-88C7-4B4BD5EBA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92" y="1712899"/>
            <a:ext cx="1553184" cy="155318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90990C5-74E3-4F32-8B67-EB4D9607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11" y="152484"/>
            <a:ext cx="5716370" cy="690397"/>
          </a:xfrm>
        </p:spPr>
        <p:txBody>
          <a:bodyPr>
            <a:normAutofit/>
          </a:bodyPr>
          <a:lstStyle/>
          <a:p>
            <a:r>
              <a:rPr lang="nb-NO" sz="3200" dirty="0"/>
              <a:t>Opplegg 1 - Varme og varmeleiing</a:t>
            </a:r>
            <a:endParaRPr lang="nb-NO" sz="1800" dirty="0"/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075F15F-BC6A-4ACE-9FE0-063CF2BC7527}"/>
              </a:ext>
            </a:extLst>
          </p:cNvPr>
          <p:cNvSpPr txBox="1"/>
          <p:nvPr/>
        </p:nvSpPr>
        <p:spPr>
          <a:xfrm>
            <a:off x="408868" y="8624109"/>
            <a:ext cx="578510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funksjon kan </a:t>
            </a:r>
            <a:r>
              <a:rPr lang="nb-NO" sz="1100" dirty="0" err="1"/>
              <a:t>desse</a:t>
            </a:r>
            <a:r>
              <a:rPr lang="nb-NO" sz="1100" dirty="0"/>
              <a:t> ulike materiala på </a:t>
            </a:r>
            <a:r>
              <a:rPr lang="nb-NO" sz="1100" dirty="0" err="1"/>
              <a:t>bileta</a:t>
            </a:r>
            <a:r>
              <a:rPr lang="nb-NO" sz="1100" dirty="0"/>
              <a:t> over ha i </a:t>
            </a:r>
            <a:r>
              <a:rPr lang="nb-NO" sz="1100" dirty="0" err="1"/>
              <a:t>ein</a:t>
            </a:r>
            <a:r>
              <a:rPr lang="nb-NO" sz="1100" dirty="0"/>
              <a:t> termos?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Er det </a:t>
            </a:r>
            <a:r>
              <a:rPr lang="nb-NO" sz="1100" dirty="0" err="1"/>
              <a:t>nokon</a:t>
            </a:r>
            <a:r>
              <a:rPr lang="nb-NO" sz="1100" dirty="0"/>
              <a:t> som isolerer betre enn andre? </a:t>
            </a:r>
            <a:r>
              <a:rPr lang="nb-NO" sz="1100" dirty="0" err="1"/>
              <a:t>Kvifor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Er det </a:t>
            </a:r>
            <a:r>
              <a:rPr lang="nb-NO" sz="1100" dirty="0" err="1"/>
              <a:t>nokre</a:t>
            </a:r>
            <a:r>
              <a:rPr lang="nb-NO" sz="1100" dirty="0"/>
              <a:t> andre </a:t>
            </a:r>
            <a:r>
              <a:rPr lang="nb-NO" sz="1100" dirty="0" err="1"/>
              <a:t>grunnar</a:t>
            </a:r>
            <a:r>
              <a:rPr lang="nb-NO" sz="1100" dirty="0"/>
              <a:t> enn varmeleiingsevne til å bruke </a:t>
            </a:r>
            <a:r>
              <a:rPr lang="nb-NO" sz="1100" dirty="0" err="1"/>
              <a:t>desse</a:t>
            </a:r>
            <a:r>
              <a:rPr lang="nb-NO" sz="1100" dirty="0"/>
              <a:t> materiala i </a:t>
            </a:r>
            <a:r>
              <a:rPr lang="nb-NO" sz="1100" dirty="0" err="1"/>
              <a:t>ein</a:t>
            </a:r>
            <a:r>
              <a:rPr lang="nb-NO" sz="1100" dirty="0"/>
              <a:t> termos?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5D5BF4EC-6C80-4FE7-875F-178185EB115E}"/>
              </a:ext>
            </a:extLst>
          </p:cNvPr>
          <p:cNvSpPr txBox="1"/>
          <p:nvPr/>
        </p:nvSpPr>
        <p:spPr>
          <a:xfrm>
            <a:off x="398006" y="782172"/>
            <a:ext cx="60970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Varme er energi som blir overført fordi ulike ting har ulik temperatur. Ingen </a:t>
            </a:r>
            <a:r>
              <a:rPr lang="nb-NO" sz="1100" dirty="0" err="1"/>
              <a:t>gjenstandar</a:t>
            </a:r>
            <a:r>
              <a:rPr lang="nb-NO" sz="1100" dirty="0"/>
              <a:t> kan </a:t>
            </a:r>
            <a:r>
              <a:rPr lang="nb-NO" sz="1100" dirty="0" err="1"/>
              <a:t>innehalde</a:t>
            </a:r>
            <a:r>
              <a:rPr lang="nb-NO" sz="1100" dirty="0"/>
              <a:t> varme, varme er kun </a:t>
            </a:r>
            <a:r>
              <a:rPr lang="nb-NO" sz="1100" dirty="0" err="1"/>
              <a:t>noko</a:t>
            </a:r>
            <a:r>
              <a:rPr lang="nb-NO" sz="1100" dirty="0"/>
              <a:t> som kan bli ført over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system til </a:t>
            </a:r>
            <a:r>
              <a:rPr lang="nb-NO" sz="1100" dirty="0" err="1"/>
              <a:t>eit</a:t>
            </a:r>
            <a:r>
              <a:rPr lang="nb-NO" sz="1100" dirty="0"/>
              <a:t> anna. </a:t>
            </a:r>
            <a:r>
              <a:rPr lang="nb-NO" sz="1100" dirty="0" err="1"/>
              <a:t>Eit</a:t>
            </a:r>
            <a:r>
              <a:rPr lang="nb-NO" sz="1100" dirty="0"/>
              <a:t> slikt system med høg temperatur kan til dømes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kopp nykokt te, og </a:t>
            </a:r>
            <a:r>
              <a:rPr lang="nb-NO" sz="1100" dirty="0" err="1"/>
              <a:t>eit</a:t>
            </a:r>
            <a:r>
              <a:rPr lang="nb-NO" sz="1100" dirty="0"/>
              <a:t> system med </a:t>
            </a:r>
            <a:r>
              <a:rPr lang="nb-NO" sz="1100" dirty="0" err="1"/>
              <a:t>lågare</a:t>
            </a:r>
            <a:r>
              <a:rPr lang="nb-NO" sz="1100" dirty="0"/>
              <a:t> temperatur kan </a:t>
            </a:r>
            <a:r>
              <a:rPr lang="nb-NO" sz="1100" dirty="0" err="1"/>
              <a:t>vere</a:t>
            </a:r>
            <a:r>
              <a:rPr lang="nb-NO" sz="1100" dirty="0"/>
              <a:t> lufta rundt han. Da vil det bli overført varme </a:t>
            </a:r>
            <a:r>
              <a:rPr lang="nb-NO" sz="1100" dirty="0" err="1"/>
              <a:t>frå</a:t>
            </a:r>
            <a:r>
              <a:rPr lang="nb-NO" sz="1100" dirty="0"/>
              <a:t> teen til lufta rundt. Til slutt vil teen ha fått romtemperatur, altså vil han ha blitt avkjølt. Lufta i rommet vil samstundes ha fått </a:t>
            </a:r>
            <a:r>
              <a:rPr lang="nb-NO" sz="1100" dirty="0" err="1"/>
              <a:t>høgare</a:t>
            </a:r>
            <a:r>
              <a:rPr lang="nb-NO" sz="1100" dirty="0"/>
              <a:t> temperatur, </a:t>
            </a:r>
          </a:p>
        </p:txBody>
      </p:sp>
      <p:sp>
        <p:nvSpPr>
          <p:cNvPr id="66" name="TekstSylinder 65">
            <a:extLst>
              <a:ext uri="{FF2B5EF4-FFF2-40B4-BE49-F238E27FC236}">
                <a16:creationId xmlns:a16="http://schemas.microsoft.com/office/drawing/2014/main" id="{68AA1A06-2D5C-46C5-BD28-986F1CD8D8DC}"/>
              </a:ext>
            </a:extLst>
          </p:cNvPr>
          <p:cNvSpPr txBox="1"/>
          <p:nvPr/>
        </p:nvSpPr>
        <p:spPr>
          <a:xfrm>
            <a:off x="397415" y="3127743"/>
            <a:ext cx="1626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I </a:t>
            </a:r>
            <a:r>
              <a:rPr lang="nb-NO" sz="800" dirty="0" err="1"/>
              <a:t>ein</a:t>
            </a:r>
            <a:r>
              <a:rPr lang="nb-NO" sz="800" dirty="0"/>
              <a:t> termos er heile poenget å sørge for at minst </a:t>
            </a:r>
            <a:r>
              <a:rPr lang="nb-NO" sz="800" dirty="0" err="1"/>
              <a:t>mogleg</a:t>
            </a:r>
            <a:r>
              <a:rPr lang="nb-NO" sz="800" dirty="0"/>
              <a:t> varme slepp ut til </a:t>
            </a:r>
            <a:r>
              <a:rPr lang="nb-NO" sz="800" dirty="0" err="1"/>
              <a:t>omgjevnadene</a:t>
            </a:r>
            <a:r>
              <a:rPr lang="nb-NO" sz="800" dirty="0"/>
              <a:t>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B8F8F24-16ED-4EE0-9004-A8785441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34065" y="9578216"/>
            <a:ext cx="1543050" cy="218857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22" name="Bilde 21" descr="Et bilde som inneholder vann, drikkevarer, flaske&#10;&#10;Automatisk generert beskrivelse">
            <a:extLst>
              <a:ext uri="{FF2B5EF4-FFF2-40B4-BE49-F238E27FC236}">
                <a16:creationId xmlns:a16="http://schemas.microsoft.com/office/drawing/2014/main" id="{02DE8136-12B0-4735-B5FF-3257FBFF87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360" y="3927718"/>
            <a:ext cx="553832" cy="780045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C6D3C1D6-1F66-494E-BB9D-874F0E0954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9" y="4072992"/>
            <a:ext cx="681752" cy="489498"/>
          </a:xfrm>
          <a:prstGeom prst="rect">
            <a:avLst/>
          </a:prstGeom>
        </p:spPr>
      </p:pic>
      <p:pic>
        <p:nvPicPr>
          <p:cNvPr id="41" name="Bilde 40" descr="Et bilde som inneholder kjevle&#10;&#10;Automatisk generert beskrivelse">
            <a:extLst>
              <a:ext uri="{FF2B5EF4-FFF2-40B4-BE49-F238E27FC236}">
                <a16:creationId xmlns:a16="http://schemas.microsoft.com/office/drawing/2014/main" id="{61FC4AA9-975D-4379-8309-5CD1DC8DD0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55" y="4128434"/>
            <a:ext cx="645883" cy="428866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0BA3A5A5-A5C6-4E9E-B607-D9B4A1DEC67C}"/>
              </a:ext>
            </a:extLst>
          </p:cNvPr>
          <p:cNvSpPr txBox="1"/>
          <p:nvPr/>
        </p:nvSpPr>
        <p:spPr>
          <a:xfrm>
            <a:off x="397415" y="5022692"/>
            <a:ext cx="60975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Kovalent binding</a:t>
            </a:r>
            <a:r>
              <a:rPr lang="nb-NO" sz="1100" dirty="0"/>
              <a:t> – Atom deler sine valenselektron med sine </a:t>
            </a:r>
            <a:r>
              <a:rPr lang="nb-NO" sz="1100" dirty="0" err="1"/>
              <a:t>nærmaste</a:t>
            </a:r>
            <a:r>
              <a:rPr lang="nb-NO" sz="1100" dirty="0"/>
              <a:t> naboatom, slik at alle atoma oppfyller oktettregelen med å ha fylt opp det </a:t>
            </a:r>
            <a:r>
              <a:rPr lang="nb-NO" sz="1100" dirty="0" err="1"/>
              <a:t>ytste</a:t>
            </a:r>
            <a:r>
              <a:rPr lang="nb-NO" sz="1100" dirty="0"/>
              <a:t> </a:t>
            </a:r>
            <a:r>
              <a:rPr lang="nb-NO" sz="1100" dirty="0" err="1"/>
              <a:t>elektronskalet</a:t>
            </a:r>
            <a:r>
              <a:rPr lang="nb-NO" sz="1100" dirty="0"/>
              <a:t> sitt. </a:t>
            </a:r>
            <a:r>
              <a:rPr lang="nb-NO" sz="1100" dirty="0" err="1"/>
              <a:t>Talet</a:t>
            </a:r>
            <a:r>
              <a:rPr lang="nb-NO" sz="1100" dirty="0"/>
              <a:t> på ledige </a:t>
            </a:r>
            <a:r>
              <a:rPr lang="nb-NO" sz="1100" dirty="0" err="1"/>
              <a:t>plassar</a:t>
            </a:r>
            <a:r>
              <a:rPr lang="nb-NO" sz="1100" dirty="0"/>
              <a:t> i det </a:t>
            </a:r>
            <a:r>
              <a:rPr lang="nb-NO" sz="1100" dirty="0" err="1"/>
              <a:t>ytste</a:t>
            </a:r>
            <a:r>
              <a:rPr lang="nb-NO" sz="1100" dirty="0"/>
              <a:t> skallet </a:t>
            </a:r>
            <a:r>
              <a:rPr lang="nb-NO" sz="1100" dirty="0" err="1"/>
              <a:t>avgjer</a:t>
            </a:r>
            <a:r>
              <a:rPr lang="nb-NO" sz="1100" dirty="0"/>
              <a:t> kor mange </a:t>
            </a:r>
            <a:r>
              <a:rPr lang="nb-NO" sz="1100" dirty="0" err="1"/>
              <a:t>bindingar</a:t>
            </a:r>
            <a:r>
              <a:rPr lang="nb-NO" sz="1100" dirty="0"/>
              <a:t> kvart atom kan lage med andre atom. Karbon har fire elektron i </a:t>
            </a:r>
            <a:r>
              <a:rPr lang="nb-NO" sz="1100" dirty="0" err="1"/>
              <a:t>ytste</a:t>
            </a:r>
            <a:r>
              <a:rPr lang="nb-NO" sz="1100" dirty="0"/>
              <a:t> skal, og </a:t>
            </a:r>
            <a:r>
              <a:rPr lang="nb-NO" sz="1100" dirty="0" err="1"/>
              <a:t>manglar</a:t>
            </a:r>
            <a:r>
              <a:rPr lang="nb-NO" sz="1100" dirty="0"/>
              <a:t> dermed fire elektron på å få fullt skal. Dette </a:t>
            </a:r>
            <a:r>
              <a:rPr lang="nb-NO" sz="1100" dirty="0" err="1"/>
              <a:t>gjer</a:t>
            </a:r>
            <a:r>
              <a:rPr lang="nb-NO" sz="1100" dirty="0"/>
              <a:t> at karbonatom kan danne veldig mange ulike </a:t>
            </a:r>
            <a:r>
              <a:rPr lang="nb-NO" sz="1100" dirty="0" err="1"/>
              <a:t>bindingar</a:t>
            </a:r>
            <a:r>
              <a:rPr lang="nb-NO" sz="1100" dirty="0"/>
              <a:t>, med mange andre stoff. Dei kan og danne dobbelt- eller </a:t>
            </a:r>
            <a:r>
              <a:rPr lang="nb-NO" sz="1100" dirty="0" err="1"/>
              <a:t>trippelbindingar</a:t>
            </a:r>
            <a:r>
              <a:rPr lang="nb-NO" sz="1100" dirty="0"/>
              <a:t>, der </a:t>
            </a:r>
            <a:r>
              <a:rPr lang="nb-NO" sz="1100" dirty="0" err="1"/>
              <a:t>dei</a:t>
            </a:r>
            <a:r>
              <a:rPr lang="nb-NO" sz="1100" dirty="0"/>
              <a:t> deler to eller tre elektronpar med andre atom,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eitt</a:t>
            </a:r>
            <a:r>
              <a:rPr lang="nb-NO" sz="1100" dirty="0"/>
              <a:t> elektronpar. Generelt leier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desse</a:t>
            </a:r>
            <a:r>
              <a:rPr lang="nb-NO" sz="1100" dirty="0"/>
              <a:t> stoffa verken strøm eller varme særs bra.</a:t>
            </a:r>
          </a:p>
          <a:p>
            <a:endParaRPr lang="nb-NO" sz="200" dirty="0"/>
          </a:p>
          <a:p>
            <a:r>
              <a:rPr lang="nb-NO" sz="1100" b="1" dirty="0"/>
              <a:t>Ionebinding</a:t>
            </a:r>
            <a:r>
              <a:rPr lang="nb-NO" sz="1100" dirty="0"/>
              <a:t> – Atom som enten har gitt </a:t>
            </a:r>
            <a:r>
              <a:rPr lang="nb-NO" sz="1100" dirty="0" err="1"/>
              <a:t>frå</a:t>
            </a:r>
            <a:r>
              <a:rPr lang="nb-NO" sz="1100" dirty="0"/>
              <a:t> seg eller </a:t>
            </a:r>
            <a:r>
              <a:rPr lang="nb-NO" sz="1100" dirty="0" err="1"/>
              <a:t>motteke</a:t>
            </a:r>
            <a:r>
              <a:rPr lang="nb-NO" sz="1100" dirty="0"/>
              <a:t> elektron, ender opp med ei elektrisk </a:t>
            </a:r>
            <a:r>
              <a:rPr lang="nb-NO" sz="1100" dirty="0" err="1"/>
              <a:t>lading</a:t>
            </a:r>
            <a:r>
              <a:rPr lang="nb-NO" sz="1100" dirty="0"/>
              <a:t>.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ladningar</a:t>
            </a:r>
            <a:r>
              <a:rPr lang="nb-NO" sz="1100" dirty="0"/>
              <a:t> med motsett </a:t>
            </a:r>
            <a:r>
              <a:rPr lang="nb-NO" sz="1100" dirty="0" err="1"/>
              <a:t>forteikn</a:t>
            </a:r>
            <a:r>
              <a:rPr lang="nb-NO" sz="1100" dirty="0"/>
              <a:t> tiltrekker </a:t>
            </a:r>
            <a:r>
              <a:rPr lang="nb-NO" sz="1100" dirty="0" err="1"/>
              <a:t>kvarandre</a:t>
            </a:r>
            <a:r>
              <a:rPr lang="nb-NO" sz="1100" dirty="0"/>
              <a:t>, vil denne </a:t>
            </a:r>
            <a:r>
              <a:rPr lang="nb-NO" sz="1100" dirty="0" err="1"/>
              <a:t>tiltrekkande</a:t>
            </a:r>
            <a:r>
              <a:rPr lang="nb-NO" sz="1100" dirty="0"/>
              <a:t> krafta føre til at det blir danna </a:t>
            </a:r>
            <a:r>
              <a:rPr lang="nb-NO" sz="1100" dirty="0" err="1"/>
              <a:t>bindingar</a:t>
            </a:r>
            <a:r>
              <a:rPr lang="nb-NO" sz="1100" dirty="0"/>
              <a:t> mellom ion med positiv og negativ </a:t>
            </a:r>
            <a:r>
              <a:rPr lang="nb-NO" sz="1100" dirty="0" err="1"/>
              <a:t>lading</a:t>
            </a:r>
            <a:r>
              <a:rPr lang="nb-NO" sz="1100" dirty="0"/>
              <a:t>. Dette </a:t>
            </a:r>
            <a:r>
              <a:rPr lang="nb-NO" sz="1100" dirty="0" err="1"/>
              <a:t>kallast</a:t>
            </a:r>
            <a:r>
              <a:rPr lang="nb-NO" sz="1100" dirty="0"/>
              <a:t> </a:t>
            </a:r>
            <a:r>
              <a:rPr lang="nb-NO" sz="1100" dirty="0" err="1"/>
              <a:t>ionebindingar</a:t>
            </a:r>
            <a:r>
              <a:rPr lang="nb-NO" sz="1100" dirty="0"/>
              <a:t>, og resultatet blir stoff som </a:t>
            </a:r>
            <a:r>
              <a:rPr lang="nb-NO" sz="1100" dirty="0" err="1"/>
              <a:t>dannar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krystallstruktur med </a:t>
            </a:r>
            <a:r>
              <a:rPr lang="nb-NO" sz="1100" dirty="0" err="1"/>
              <a:t>annan</a:t>
            </a:r>
            <a:r>
              <a:rPr lang="nb-NO" sz="1100" dirty="0"/>
              <a:t> kvar negativt og positivt ion. </a:t>
            </a:r>
            <a:r>
              <a:rPr lang="nb-NO" sz="1100" dirty="0" err="1"/>
              <a:t>Desse</a:t>
            </a:r>
            <a:r>
              <a:rPr lang="nb-NO" sz="1100" dirty="0"/>
              <a:t> stoffa </a:t>
            </a:r>
            <a:r>
              <a:rPr lang="nb-NO" sz="1100" dirty="0" err="1"/>
              <a:t>kallast</a:t>
            </a:r>
            <a:r>
              <a:rPr lang="nb-NO" sz="1100" dirty="0"/>
              <a:t> salt, og leier elektrisitet når </a:t>
            </a:r>
            <a:r>
              <a:rPr lang="nb-NO" sz="1100" dirty="0" err="1"/>
              <a:t>dei</a:t>
            </a:r>
            <a:r>
              <a:rPr lang="nb-NO" sz="1100" dirty="0"/>
              <a:t> er løyste i vatn eller når </a:t>
            </a:r>
            <a:r>
              <a:rPr lang="nb-NO" sz="1100" dirty="0" err="1"/>
              <a:t>dei</a:t>
            </a:r>
            <a:r>
              <a:rPr lang="nb-NO" sz="1100" dirty="0"/>
              <a:t> er smelta, men </a:t>
            </a:r>
            <a:r>
              <a:rPr lang="nb-NO" sz="1100" dirty="0" err="1"/>
              <a:t>ikkje</a:t>
            </a:r>
            <a:r>
              <a:rPr lang="nb-NO" sz="1100" dirty="0"/>
              <a:t> i fast form. Grunnen er at </a:t>
            </a:r>
            <a:r>
              <a:rPr lang="nb-NO" sz="1100" dirty="0" err="1"/>
              <a:t>ladingane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kan røre seg fritt når saltet er i fast form, </a:t>
            </a:r>
            <a:r>
              <a:rPr lang="nb-NO" sz="1100" dirty="0" err="1"/>
              <a:t>dei</a:t>
            </a:r>
            <a:r>
              <a:rPr lang="nb-NO" sz="1100" dirty="0"/>
              <a:t> er låste i </a:t>
            </a:r>
            <a:r>
              <a:rPr lang="nb-NO" sz="1100" dirty="0" err="1"/>
              <a:t>ein</a:t>
            </a:r>
            <a:r>
              <a:rPr lang="nb-NO" sz="1100" dirty="0"/>
              <a:t> gitterstruktur i </a:t>
            </a:r>
            <a:r>
              <a:rPr lang="nb-NO" sz="1100" dirty="0" err="1"/>
              <a:t>ein</a:t>
            </a:r>
            <a:r>
              <a:rPr lang="nb-NO" sz="1100" dirty="0"/>
              <a:t> krystall.</a:t>
            </a:r>
          </a:p>
          <a:p>
            <a:endParaRPr lang="nb-NO" sz="200" dirty="0"/>
          </a:p>
          <a:p>
            <a:r>
              <a:rPr lang="nb-NO" sz="1100" b="1" dirty="0"/>
              <a:t>Metallbinding</a:t>
            </a:r>
            <a:r>
              <a:rPr lang="nb-NO" sz="1100" dirty="0"/>
              <a:t> – I </a:t>
            </a:r>
            <a:r>
              <a:rPr lang="nb-NO" sz="1100" dirty="0" err="1"/>
              <a:t>eit</a:t>
            </a:r>
            <a:r>
              <a:rPr lang="nb-NO" sz="1100" dirty="0"/>
              <a:t> metall vil atoma </a:t>
            </a:r>
            <a:r>
              <a:rPr lang="nb-NO" sz="1100" dirty="0" err="1"/>
              <a:t>vere</a:t>
            </a:r>
            <a:r>
              <a:rPr lang="nb-NO" sz="1100" dirty="0"/>
              <a:t> bundne </a:t>
            </a:r>
            <a:r>
              <a:rPr lang="nb-NO" sz="1100" dirty="0" err="1"/>
              <a:t>saman</a:t>
            </a:r>
            <a:r>
              <a:rPr lang="nb-NO" sz="1100" dirty="0"/>
              <a:t> på </a:t>
            </a:r>
            <a:r>
              <a:rPr lang="nb-NO" sz="1100" dirty="0" err="1"/>
              <a:t>ein</a:t>
            </a:r>
            <a:r>
              <a:rPr lang="nb-NO" sz="1100" dirty="0"/>
              <a:t> slik måte at </a:t>
            </a:r>
            <a:r>
              <a:rPr lang="nb-NO" sz="1100" dirty="0" err="1"/>
              <a:t>dei</a:t>
            </a:r>
            <a:r>
              <a:rPr lang="nb-NO" sz="1100" dirty="0"/>
              <a:t> deler elektrona i sitt </a:t>
            </a:r>
            <a:r>
              <a:rPr lang="nb-NO" sz="1100" dirty="0" err="1"/>
              <a:t>ytste</a:t>
            </a:r>
            <a:r>
              <a:rPr lang="nb-NO" sz="1100" dirty="0"/>
              <a:t> skal med </a:t>
            </a:r>
            <a:r>
              <a:rPr lang="nb-NO" sz="1100" dirty="0" err="1"/>
              <a:t>dei</a:t>
            </a:r>
            <a:r>
              <a:rPr lang="nb-NO" sz="1100" dirty="0"/>
              <a:t> andre metallatoma. Resultatet kan </a:t>
            </a:r>
            <a:r>
              <a:rPr lang="nb-NO" sz="1100" dirty="0" err="1"/>
              <a:t>tenkast</a:t>
            </a:r>
            <a:r>
              <a:rPr lang="nb-NO" sz="1100" dirty="0"/>
              <a:t> på som ei elektronsky rundt </a:t>
            </a:r>
            <a:r>
              <a:rPr lang="nb-NO" sz="1100" dirty="0" err="1"/>
              <a:t>dei</a:t>
            </a:r>
            <a:r>
              <a:rPr lang="nb-NO" sz="1100" dirty="0"/>
              <a:t> positivt ladde atomkjernene, og det er </a:t>
            </a:r>
            <a:r>
              <a:rPr lang="nb-NO" sz="1100" dirty="0" err="1"/>
              <a:t>desse</a:t>
            </a:r>
            <a:r>
              <a:rPr lang="nb-NO" sz="1100" dirty="0"/>
              <a:t> elektrona som </a:t>
            </a:r>
            <a:r>
              <a:rPr lang="nb-NO" sz="1100" dirty="0" err="1"/>
              <a:t>gjer</a:t>
            </a:r>
            <a:r>
              <a:rPr lang="nb-NO" sz="1100" dirty="0"/>
              <a:t> at metall leier både strøm og varme effektivt. I tillegg kan </a:t>
            </a:r>
            <a:r>
              <a:rPr lang="nb-NO" sz="1100" dirty="0" err="1"/>
              <a:t>nokre</a:t>
            </a:r>
            <a:r>
              <a:rPr lang="nb-NO" sz="1100" dirty="0"/>
              <a:t> metall og ha enkelte kovalente </a:t>
            </a:r>
            <a:r>
              <a:rPr lang="nb-NO" sz="1100" dirty="0" err="1"/>
              <a:t>bindingar</a:t>
            </a:r>
            <a:r>
              <a:rPr lang="nb-NO" sz="1100" dirty="0"/>
              <a:t>, altså at </a:t>
            </a:r>
            <a:r>
              <a:rPr lang="nb-NO" sz="1100" dirty="0" err="1"/>
              <a:t>dei</a:t>
            </a:r>
            <a:r>
              <a:rPr lang="nb-NO" sz="1100" dirty="0"/>
              <a:t> deler valenselektron med </a:t>
            </a:r>
            <a:r>
              <a:rPr lang="nb-NO" sz="1100" dirty="0" err="1"/>
              <a:t>dei</a:t>
            </a:r>
            <a:r>
              <a:rPr lang="nb-NO" sz="1100" dirty="0"/>
              <a:t> nærmeste naboatoma sine. </a:t>
            </a:r>
            <a:r>
              <a:rPr lang="nb-NO" sz="1100" dirty="0" err="1"/>
              <a:t>Desse</a:t>
            </a:r>
            <a:r>
              <a:rPr lang="nb-NO" sz="1100" dirty="0"/>
              <a:t> metalla er </a:t>
            </a:r>
            <a:r>
              <a:rPr lang="nb-NO" sz="1100" dirty="0" err="1"/>
              <a:t>vanskelege</a:t>
            </a:r>
            <a:r>
              <a:rPr lang="nb-NO" sz="1100" dirty="0"/>
              <a:t> å deformere, </a:t>
            </a:r>
            <a:r>
              <a:rPr lang="nb-NO" sz="1100" dirty="0" err="1"/>
              <a:t>dei</a:t>
            </a:r>
            <a:r>
              <a:rPr lang="nb-NO" sz="1100" dirty="0"/>
              <a:t> har og svært høge smelte- og kokepunkt. Wolfram er </a:t>
            </a:r>
            <a:r>
              <a:rPr lang="nb-NO" sz="1100" dirty="0" err="1"/>
              <a:t>eit</a:t>
            </a:r>
            <a:r>
              <a:rPr lang="nb-NO" sz="1100" dirty="0"/>
              <a:t> døme  på </a:t>
            </a:r>
            <a:r>
              <a:rPr lang="nb-NO" sz="1100" dirty="0" err="1"/>
              <a:t>eit</a:t>
            </a:r>
            <a:r>
              <a:rPr lang="nb-NO" sz="1100" dirty="0"/>
              <a:t> slikt metall.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0C722FE-636F-4BB2-BF9D-5A7461AC77B9}"/>
              </a:ext>
            </a:extLst>
          </p:cNvPr>
          <p:cNvSpPr txBox="1"/>
          <p:nvPr/>
        </p:nvSpPr>
        <p:spPr>
          <a:xfrm>
            <a:off x="1821728" y="1627716"/>
            <a:ext cx="467328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100" dirty="0"/>
              <a:t>men </a:t>
            </a:r>
            <a:r>
              <a:rPr lang="nb-NO" sz="1100" dirty="0" err="1"/>
              <a:t>sidan</a:t>
            </a:r>
            <a:r>
              <a:rPr lang="nb-NO" sz="1100" dirty="0"/>
              <a:t> vi har så lite te og så </a:t>
            </a:r>
            <a:r>
              <a:rPr lang="nb-NO" sz="1100" dirty="0" err="1"/>
              <a:t>mykje</a:t>
            </a:r>
            <a:r>
              <a:rPr lang="nb-NO" sz="1100" dirty="0"/>
              <a:t> luft i rommet, vil endringen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utruleg</a:t>
            </a:r>
            <a:r>
              <a:rPr lang="nb-NO" sz="1100" dirty="0"/>
              <a:t> liten. Det er alltid slik at dersom vi har to system med ulik temperatur som vi </a:t>
            </a:r>
            <a:r>
              <a:rPr lang="nb-NO" sz="1100" dirty="0" err="1"/>
              <a:t>blandar</a:t>
            </a:r>
            <a:r>
              <a:rPr lang="nb-NO" sz="1100" dirty="0"/>
              <a:t>, vil begge systema til slutt få same temperatur. Altså vil teen alltid bli kald til slutt. For å </a:t>
            </a:r>
            <a:r>
              <a:rPr lang="nb-NO" sz="1100" dirty="0" err="1"/>
              <a:t>seinke</a:t>
            </a:r>
            <a:r>
              <a:rPr lang="nb-NO" sz="1100" dirty="0"/>
              <a:t> denne temperaturutjamninga, kan vi bruke isolasjon. Den </a:t>
            </a:r>
            <a:r>
              <a:rPr lang="nb-NO" sz="1100" dirty="0" err="1"/>
              <a:t>vanlegaste</a:t>
            </a:r>
            <a:r>
              <a:rPr lang="nb-NO" sz="1100" dirty="0"/>
              <a:t> isolasjonen for oss menneske er kleda vi bruker. Dei </a:t>
            </a:r>
            <a:r>
              <a:rPr lang="nb-NO" sz="1100" dirty="0" err="1"/>
              <a:t>hindrar</a:t>
            </a:r>
            <a:r>
              <a:rPr lang="nb-NO" sz="1100" dirty="0"/>
              <a:t> at temperaturen vår synk for </a:t>
            </a:r>
            <a:r>
              <a:rPr lang="nb-NO" sz="1100" dirty="0" err="1"/>
              <a:t>mykje</a:t>
            </a:r>
            <a:r>
              <a:rPr lang="nb-NO" sz="1100" dirty="0"/>
              <a:t>.</a:t>
            </a:r>
          </a:p>
          <a:p>
            <a:pPr marL="0" indent="0">
              <a:buNone/>
            </a:pPr>
            <a:endParaRPr lang="nb-NO" sz="200" dirty="0"/>
          </a:p>
          <a:p>
            <a:pPr marL="0" indent="0">
              <a:buNone/>
            </a:pPr>
            <a:r>
              <a:rPr lang="nb-NO" sz="1100" dirty="0"/>
              <a:t>Grunnen til at klede </a:t>
            </a:r>
            <a:r>
              <a:rPr lang="nb-NO" sz="1100" dirty="0" err="1"/>
              <a:t>verkar</a:t>
            </a:r>
            <a:r>
              <a:rPr lang="nb-NO" sz="1100" dirty="0"/>
              <a:t> isolerende, er at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inneheld</a:t>
            </a:r>
            <a:r>
              <a:rPr lang="nb-NO" sz="1100" dirty="0"/>
              <a:t> </a:t>
            </a:r>
            <a:r>
              <a:rPr lang="nb-NO" sz="1100" dirty="0" err="1"/>
              <a:t>mykje</a:t>
            </a:r>
            <a:r>
              <a:rPr lang="nb-NO" sz="1100" dirty="0"/>
              <a:t> stillestående luft. Luft leier varme veldig </a:t>
            </a:r>
            <a:r>
              <a:rPr lang="nb-NO" sz="1100" dirty="0" err="1"/>
              <a:t>dårleg</a:t>
            </a:r>
            <a:r>
              <a:rPr lang="nb-NO" sz="1100" dirty="0"/>
              <a:t>, og </a:t>
            </a:r>
            <a:r>
              <a:rPr lang="nb-NO" sz="1100" dirty="0" err="1"/>
              <a:t>verkar</a:t>
            </a:r>
            <a:r>
              <a:rPr lang="nb-NO" sz="1100" dirty="0"/>
              <a:t> med det som </a:t>
            </a:r>
            <a:r>
              <a:rPr lang="nb-NO" sz="1100" dirty="0" err="1"/>
              <a:t>ein</a:t>
            </a:r>
            <a:r>
              <a:rPr lang="nb-NO" sz="1100" dirty="0"/>
              <a:t> varmeisolator. Men om lufta rører på seg, isolerer ho ikke spesielt godt. Tenk </a:t>
            </a:r>
            <a:r>
              <a:rPr lang="nb-NO" sz="1100" dirty="0" err="1"/>
              <a:t>berre</a:t>
            </a:r>
            <a:r>
              <a:rPr lang="nb-NO" sz="1100" dirty="0"/>
              <a:t> på kor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kaldare</a:t>
            </a:r>
            <a:r>
              <a:rPr lang="nb-NO" sz="1100" dirty="0"/>
              <a:t> det </a:t>
            </a:r>
            <a:r>
              <a:rPr lang="nb-NO" sz="1100" dirty="0" err="1"/>
              <a:t>kjennest</a:t>
            </a:r>
            <a:r>
              <a:rPr lang="nb-NO" sz="1100" dirty="0"/>
              <a:t> ute når det blåser kraftig </a:t>
            </a:r>
            <a:r>
              <a:rPr lang="nb-NO" sz="1100" dirty="0" err="1"/>
              <a:t>samanlikna</a:t>
            </a:r>
            <a:r>
              <a:rPr lang="nb-NO" sz="1100" dirty="0"/>
              <a:t> med når det </a:t>
            </a:r>
            <a:r>
              <a:rPr lang="nb-NO" sz="1100" dirty="0" err="1"/>
              <a:t>ikkje</a:t>
            </a:r>
            <a:r>
              <a:rPr lang="nb-NO" sz="1100" dirty="0"/>
              <a:t> er vind. Dei fleste metalla leier varme veldig godt. Tenk på grytene de har heime, </a:t>
            </a:r>
            <a:r>
              <a:rPr lang="nb-NO" sz="1100" dirty="0" err="1"/>
              <a:t>dei</a:t>
            </a:r>
            <a:r>
              <a:rPr lang="nb-NO" sz="1100" dirty="0"/>
              <a:t> er typisk laga av metall </a:t>
            </a:r>
            <a:r>
              <a:rPr lang="nb-NO" sz="1100" dirty="0" err="1"/>
              <a:t>sidan</a:t>
            </a:r>
            <a:r>
              <a:rPr lang="nb-NO" sz="1100" dirty="0"/>
              <a:t> vi ønsker at maten skal bli oppvarma så raskt som </a:t>
            </a:r>
            <a:r>
              <a:rPr lang="nb-NO" sz="1100" dirty="0" err="1"/>
              <a:t>mogleg</a:t>
            </a:r>
            <a:r>
              <a:rPr lang="nb-NO" sz="1100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EB0AE36-A52B-4726-9F4C-44FC39EC16AF}"/>
              </a:ext>
            </a:extLst>
          </p:cNvPr>
          <p:cNvSpPr txBox="1"/>
          <p:nvPr/>
        </p:nvSpPr>
        <p:spPr>
          <a:xfrm>
            <a:off x="397415" y="4699367"/>
            <a:ext cx="3308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/>
              <a:t>Bindingstypar</a:t>
            </a:r>
            <a:r>
              <a:rPr lang="nb-NO" sz="1400" b="1" dirty="0"/>
              <a:t> og varmeleiing</a:t>
            </a:r>
          </a:p>
        </p:txBody>
      </p:sp>
    </p:spTree>
    <p:extLst>
      <p:ext uri="{BB962C8B-B14F-4D97-AF65-F5344CB8AC3E}">
        <p14:creationId xmlns:p14="http://schemas.microsoft.com/office/powerpoint/2010/main" val="27847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C5B4A8A2-4A2E-44DC-BBBB-1EFB1D714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812" y="7640815"/>
            <a:ext cx="1994615" cy="199461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2" y="163430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effektiv termos</a:t>
            </a:r>
            <a:br>
              <a:rPr lang="nb-NO" dirty="0"/>
            </a:br>
            <a:r>
              <a:rPr lang="nb-NO" sz="1800" dirty="0"/>
              <a:t>- mål temperaturen med radiostyrt micro:bit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59945" y="6473359"/>
            <a:ext cx="58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kor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mykje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temperaturen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endrar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seg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resultata med andre i klassen. Fikk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mindre temperaturnedgang?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attende til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fasene for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planlagte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siste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dokumenter prosessen på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valfri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måte.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98CAB480-F830-485A-87BD-645F07E11710}"/>
              </a:ext>
            </a:extLst>
          </p:cNvPr>
          <p:cNvSpPr txBox="1"/>
          <p:nvPr/>
        </p:nvSpPr>
        <p:spPr>
          <a:xfrm>
            <a:off x="212430" y="7216675"/>
            <a:ext cx="649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______________________________________________________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59945" y="1863650"/>
            <a:ext cx="3647520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Korleis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verkar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termos? De kan undersøke litt </a:t>
            </a:r>
            <a:r>
              <a:rPr lang="nb-NO" sz="1100" dirty="0" err="1">
                <a:solidFill>
                  <a:prstClr val="black"/>
                </a:solidFill>
              </a:rPr>
              <a:t>meir</a:t>
            </a:r>
            <a:r>
              <a:rPr lang="nb-NO" sz="1100" dirty="0">
                <a:solidFill>
                  <a:prstClr val="black"/>
                </a:solidFill>
              </a:rPr>
              <a:t> om teorien bak varmeisolasjon.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 er åpne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 og </a:t>
            </a:r>
            <a:r>
              <a:rPr lang="nb-NO" sz="1100" dirty="0" err="1">
                <a:solidFill>
                  <a:prstClr val="black"/>
                </a:solidFill>
              </a:rPr>
              <a:t>teikn</a:t>
            </a:r>
            <a:r>
              <a:rPr lang="nb-NO" sz="1100" dirty="0">
                <a:solidFill>
                  <a:prstClr val="black"/>
                </a:solidFill>
              </a:rPr>
              <a:t> skisser </a:t>
            </a:r>
            <a:r>
              <a:rPr lang="nb-NO" sz="1100" dirty="0" err="1">
                <a:solidFill>
                  <a:prstClr val="black"/>
                </a:solidFill>
              </a:rPr>
              <a:t>frå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vinklar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 Bruk gjerne skissene i forklaringa.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, og lager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felles hypotese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 for å lage termosen og lag programmet for å måle temperaturen.  Sjå tips under.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511529" y="968581"/>
            <a:ext cx="558296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termos som «held best </a:t>
            </a:r>
            <a:r>
              <a:rPr lang="nb-NO" sz="1100" dirty="0" err="1"/>
              <a:t>mogleg</a:t>
            </a:r>
            <a:r>
              <a:rPr lang="nb-NO" sz="1100" dirty="0"/>
              <a:t> på temperaturen». Mål kor </a:t>
            </a:r>
            <a:r>
              <a:rPr lang="nb-NO" sz="1100" dirty="0" err="1"/>
              <a:t>mykje</a:t>
            </a:r>
            <a:r>
              <a:rPr lang="nb-NO" sz="1100" dirty="0"/>
              <a:t> temperaturen søkk </a:t>
            </a:r>
            <a:r>
              <a:rPr lang="nb-NO" sz="1100" dirty="0" err="1"/>
              <a:t>frå</a:t>
            </a:r>
            <a:r>
              <a:rPr lang="nb-NO" sz="1100" dirty="0"/>
              <a:t> 50 </a:t>
            </a:r>
            <a:r>
              <a:rPr lang="nb-NO" sz="1100" dirty="0">
                <a:sym typeface="Symbol" panose="05050102010706020507" pitchFamily="18" charset="2"/>
              </a:rPr>
              <a:t>C med å bruke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micro:bit</a:t>
            </a:r>
            <a:r>
              <a:rPr lang="nb-NO" sz="1100" dirty="0">
                <a:sym typeface="Symbol" panose="05050102010706020507" pitchFamily="18" charset="2"/>
              </a:rPr>
              <a:t> pakka i dobbel frysepose oppi termosen med loket på. Micro:biten sender </a:t>
            </a:r>
            <a:r>
              <a:rPr lang="nb-NO" sz="1100" dirty="0" err="1">
                <a:sym typeface="Symbol" panose="05050102010706020507" pitchFamily="18" charset="2"/>
              </a:rPr>
              <a:t>målingane</a:t>
            </a:r>
            <a:r>
              <a:rPr lang="nb-NO" sz="1100" dirty="0">
                <a:sym typeface="Symbol" panose="05050102010706020507" pitchFamily="18" charset="2"/>
              </a:rPr>
              <a:t> til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annan</a:t>
            </a:r>
            <a:r>
              <a:rPr lang="nb-NO" sz="1100" dirty="0">
                <a:sym typeface="Symbol" panose="05050102010706020507" pitchFamily="18" charset="2"/>
              </a:rPr>
              <a:t> micro:bit som viser </a:t>
            </a:r>
            <a:r>
              <a:rPr lang="nb-NO" sz="1100" dirty="0" err="1">
                <a:sym typeface="Symbol" panose="05050102010706020507" pitchFamily="18" charset="2"/>
              </a:rPr>
              <a:t>verdiane</a:t>
            </a:r>
            <a:r>
              <a:rPr lang="nb-NO" sz="1100" dirty="0">
                <a:sym typeface="Symbol" panose="05050102010706020507" pitchFamily="18" charset="2"/>
              </a:rPr>
              <a:t> på datamaskinen.</a:t>
            </a:r>
            <a:endParaRPr lang="nb-NO" sz="1100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C3DFD62C-1109-4AD6-9B8B-9E7F85DC7D6E}"/>
              </a:ext>
            </a:extLst>
          </p:cNvPr>
          <p:cNvSpPr/>
          <p:nvPr/>
        </p:nvSpPr>
        <p:spPr>
          <a:xfrm>
            <a:off x="459945" y="7628074"/>
            <a:ext cx="3997843" cy="19851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Modelleringsoppgåver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 temperaturen kvart minutt i 30 minutt.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eller med Python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modell med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 regresjon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data.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Korleis kan de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avgjere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kva for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modell 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passar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best?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 err="1">
                <a:solidFill>
                  <a:prstClr val="black"/>
                </a:solidFill>
              </a:rPr>
              <a:t>Passar</a:t>
            </a:r>
            <a:r>
              <a:rPr lang="nb-NO" sz="1100" dirty="0">
                <a:solidFill>
                  <a:prstClr val="black"/>
                </a:solidFill>
              </a:rPr>
              <a:t> modellen bra med </a:t>
            </a:r>
            <a:r>
              <a:rPr lang="nb-NO" sz="1100" dirty="0" err="1">
                <a:solidFill>
                  <a:prstClr val="black"/>
                </a:solidFill>
              </a:rPr>
              <a:t>målingane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</a:rPr>
              <a:t>Kva kan gyldighetsområdet til modellen  </a:t>
            </a:r>
            <a:r>
              <a:rPr lang="nb-NO" sz="1100" dirty="0" err="1">
                <a:solidFill>
                  <a:prstClr val="black"/>
                </a:solidFill>
              </a:rPr>
              <a:t>vere</a:t>
            </a:r>
            <a:r>
              <a:rPr lang="nb-NO" sz="1100" dirty="0">
                <a:solidFill>
                  <a:prstClr val="black"/>
                </a:solidFill>
              </a:rPr>
              <a:t>? </a:t>
            </a:r>
            <a:r>
              <a:rPr lang="nb-NO" sz="1100">
                <a:solidFill>
                  <a:prstClr val="black"/>
                </a:solidFill>
              </a:rPr>
              <a:t>Grunngje </a:t>
            </a:r>
            <a:r>
              <a:rPr lang="nb-NO" sz="1100" dirty="0">
                <a:solidFill>
                  <a:prstClr val="black"/>
                </a:solidFill>
              </a:rPr>
              <a:t>svaret.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813C857-A7E6-47F9-9080-929693DEE72D}"/>
              </a:ext>
            </a:extLst>
          </p:cNvPr>
          <p:cNvSpPr txBox="1"/>
          <p:nvPr/>
        </p:nvSpPr>
        <p:spPr>
          <a:xfrm>
            <a:off x="4515812" y="3056639"/>
            <a:ext cx="157868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Lag </a:t>
            </a:r>
            <a:r>
              <a:rPr lang="nb-NO" sz="1100" b="1" dirty="0" err="1">
                <a:solidFill>
                  <a:prstClr val="black"/>
                </a:solidFill>
              </a:rPr>
              <a:t>ein</a:t>
            </a:r>
            <a:r>
              <a:rPr lang="nb-NO" sz="1100" b="1" dirty="0">
                <a:solidFill>
                  <a:prstClr val="black"/>
                </a:solidFill>
              </a:rPr>
              <a:t> hypotese</a:t>
            </a:r>
          </a:p>
          <a:p>
            <a:endParaRPr lang="nb-NO" sz="4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Lag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hypotese som </a:t>
            </a:r>
            <a:r>
              <a:rPr lang="nb-NO" sz="1100" dirty="0" err="1">
                <a:solidFill>
                  <a:prstClr val="black"/>
                </a:solidFill>
              </a:rPr>
              <a:t>skildrar</a:t>
            </a:r>
            <a:r>
              <a:rPr lang="nb-NO" sz="1100" dirty="0">
                <a:solidFill>
                  <a:prstClr val="black"/>
                </a:solidFill>
              </a:rPr>
              <a:t> korleis den beste termosen ser ut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06716" y="9447081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pic>
        <p:nvPicPr>
          <p:cNvPr id="52" name="Bilde 51">
            <a:extLst>
              <a:ext uri="{FF2B5EF4-FFF2-40B4-BE49-F238E27FC236}">
                <a16:creationId xmlns:a16="http://schemas.microsoft.com/office/drawing/2014/main" id="{4A897F0B-D26F-47C0-8806-6247E8A6F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257">
            <a:off x="4973532" y="1918493"/>
            <a:ext cx="663245" cy="992882"/>
          </a:xfrm>
          <a:prstGeom prst="rect">
            <a:avLst/>
          </a:prstGeom>
        </p:spPr>
      </p:pic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74D2F6DF-68F5-40D1-BFE5-1F0125D97120}"/>
              </a:ext>
            </a:extLst>
          </p:cNvPr>
          <p:cNvSpPr/>
          <p:nvPr/>
        </p:nvSpPr>
        <p:spPr>
          <a:xfrm>
            <a:off x="480722" y="4228494"/>
            <a:ext cx="2831373" cy="208265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EB5F029-D8B8-43BC-83D5-945AE852DEBB}"/>
              </a:ext>
            </a:extLst>
          </p:cNvPr>
          <p:cNvSpPr/>
          <p:nvPr/>
        </p:nvSpPr>
        <p:spPr>
          <a:xfrm>
            <a:off x="604074" y="4353180"/>
            <a:ext cx="2708022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Micro:bit nummer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 som sender temperaturen med å bruke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følgande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kommandoar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6C81442F-2C18-4ECB-B1B0-AF74BA94C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500" y="5785156"/>
            <a:ext cx="1629842" cy="135270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9F497E21-2EE1-49D7-AAFC-0B18A7C6B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934" y="5574993"/>
            <a:ext cx="743859" cy="139662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D4B0FBF4-01C4-45D6-A6A7-7E39A6B105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811" y="5791848"/>
            <a:ext cx="707223" cy="134561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86696FEC-AEF5-42C4-9B59-1EF00099D6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956" y="6047528"/>
            <a:ext cx="868924" cy="139356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64AAA2E-6113-415A-A81B-18D767922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0200" y="5139653"/>
            <a:ext cx="624245" cy="139917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281DC325-56F2-4AD6-B04F-B40B1A6B15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611" y="5350240"/>
            <a:ext cx="1659865" cy="137984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D4886A44-F320-4994-9D09-AAC38F4BDD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409" y="5134020"/>
            <a:ext cx="1280632" cy="132748"/>
          </a:xfrm>
          <a:prstGeom prst="rect">
            <a:avLst/>
          </a:prstGeom>
        </p:spPr>
      </p:pic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79E70CCE-F93B-401B-A6CD-5EBD65E92748}"/>
              </a:ext>
            </a:extLst>
          </p:cNvPr>
          <p:cNvSpPr/>
          <p:nvPr/>
        </p:nvSpPr>
        <p:spPr>
          <a:xfrm>
            <a:off x="3423836" y="4228494"/>
            <a:ext cx="2831373" cy="208265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07B71D23-4CCD-41B2-9B34-5613F75E3E27}"/>
              </a:ext>
            </a:extLst>
          </p:cNvPr>
          <p:cNvSpPr/>
          <p:nvPr/>
        </p:nvSpPr>
        <p:spPr>
          <a:xfrm>
            <a:off x="3582129" y="4325407"/>
            <a:ext cx="24029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Micro:bit nummer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 som mottar </a:t>
            </a: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skriv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temperaturen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med å bruke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følgande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kommandoar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97A64C17-2AF0-491E-96DB-78E8FE51E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821" y="5889201"/>
            <a:ext cx="1575402" cy="130752"/>
          </a:xfrm>
          <a:prstGeom prst="rect">
            <a:avLst/>
          </a:prstGeom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1F013397-8FF8-4F7F-8364-2853E3A89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455" y="5677420"/>
            <a:ext cx="700692" cy="131558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4484C60D-DBA7-489E-97B6-E85F88CF05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1372" y="5471746"/>
            <a:ext cx="502734" cy="133322"/>
          </a:xfrm>
          <a:prstGeom prst="rect">
            <a:avLst/>
          </a:prstGeom>
        </p:spPr>
      </p:pic>
      <p:pic>
        <p:nvPicPr>
          <p:cNvPr id="32" name="Bilde 31">
            <a:extLst>
              <a:ext uri="{FF2B5EF4-FFF2-40B4-BE49-F238E27FC236}">
                <a16:creationId xmlns:a16="http://schemas.microsoft.com/office/drawing/2014/main" id="{B3DE7320-8100-43DF-B960-F4DE0530F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449" y="5252442"/>
            <a:ext cx="700713" cy="133322"/>
          </a:xfrm>
          <a:prstGeom prst="rect">
            <a:avLst/>
          </a:prstGeom>
        </p:spPr>
      </p:pic>
      <p:pic>
        <p:nvPicPr>
          <p:cNvPr id="34" name="Bilde 33">
            <a:extLst>
              <a:ext uri="{FF2B5EF4-FFF2-40B4-BE49-F238E27FC236}">
                <a16:creationId xmlns:a16="http://schemas.microsoft.com/office/drawing/2014/main" id="{FEB9D24C-885C-44D2-BDA1-4F9FEBECC0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6701" y="5252830"/>
            <a:ext cx="1635028" cy="126361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E5EB179C-383D-443F-8AB4-A2F8D070C7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9494" y="5467837"/>
            <a:ext cx="880056" cy="141141"/>
          </a:xfrm>
          <a:prstGeom prst="rect">
            <a:avLst/>
          </a:prstGeom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D3899387-2F7B-45D6-A613-7BA0209EBC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7703" y="5460307"/>
            <a:ext cx="624963" cy="140078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763CB883-22B4-4068-8EDD-35B0B1A609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7152" y="5673560"/>
            <a:ext cx="1604796" cy="133406"/>
          </a:xfrm>
          <a:prstGeom prst="rect">
            <a:avLst/>
          </a:prstGeom>
        </p:spPr>
      </p:pic>
      <p:pic>
        <p:nvPicPr>
          <p:cNvPr id="38" name="Bilde 37">
            <a:extLst>
              <a:ext uri="{FF2B5EF4-FFF2-40B4-BE49-F238E27FC236}">
                <a16:creationId xmlns:a16="http://schemas.microsoft.com/office/drawing/2014/main" id="{8D6CA44D-B0F4-4122-8A96-3C81A4FB61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7767" y="5572155"/>
            <a:ext cx="1835668" cy="145688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86306182-A887-491C-8936-29D8DE3E0F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88052" y="6046070"/>
            <a:ext cx="1359617" cy="13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1044</Words>
  <Application>Microsoft Office PowerPoint</Application>
  <PresentationFormat>A4 (210 x 297 mm)</PresentationFormat>
  <Paragraphs>63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1 - Varme og varmeleiing</vt:lpstr>
      <vt:lpstr>Lag ein effektiv termos - mål temperaturen med radiostyrt micro:bit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4: DNA, gener og proteinsyntesen</dc:title>
  <dc:creator>Ellen Egeland Flø</dc:creator>
  <cp:lastModifiedBy>Kirsten Egeland</cp:lastModifiedBy>
  <cp:revision>7</cp:revision>
  <dcterms:created xsi:type="dcterms:W3CDTF">2022-02-22T11:40:19Z</dcterms:created>
  <dcterms:modified xsi:type="dcterms:W3CDTF">2022-06-08T12:18:01Z</dcterms:modified>
</cp:coreProperties>
</file>