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595" r:id="rId2"/>
    <p:sldId id="401" r:id="rId3"/>
    <p:sldId id="406" r:id="rId4"/>
    <p:sldId id="410" r:id="rId5"/>
    <p:sldId id="411" r:id="rId6"/>
    <p:sldId id="412" r:id="rId7"/>
    <p:sldId id="414" r:id="rId8"/>
    <p:sldId id="415" r:id="rId9"/>
    <p:sldId id="407" r:id="rId10"/>
    <p:sldId id="394" r:id="rId11"/>
    <p:sldId id="405" r:id="rId1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46" d="100"/>
          <a:sy n="46" d="100"/>
        </p:scale>
        <p:origin x="221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FCA5E508-B019-4ED8-8C44-430F542B0C1A}" type="datetimeFigureOut">
              <a:rPr lang="nb-NO" smtClean="0"/>
              <a:t>12.06.2022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A7731A5-32E2-4C2C-9122-33D9B01A015E}" type="slidenum">
              <a:rPr lang="nb-NO" smtClean="0"/>
              <a:t>‹#›</a:t>
            </a:fld>
            <a:endParaRPr lang="nb-NO"/>
          </a:p>
        </p:txBody>
      </p:sp>
    </p:spTree>
    <p:extLst>
      <p:ext uri="{BB962C8B-B14F-4D97-AF65-F5344CB8AC3E}">
        <p14:creationId xmlns:p14="http://schemas.microsoft.com/office/powerpoint/2010/main" val="1856564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FCA5E508-B019-4ED8-8C44-430F542B0C1A}" type="datetimeFigureOut">
              <a:rPr lang="nb-NO" smtClean="0"/>
              <a:t>12.06.2022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A7731A5-32E2-4C2C-9122-33D9B01A015E}" type="slidenum">
              <a:rPr lang="nb-NO" smtClean="0"/>
              <a:t>‹#›</a:t>
            </a:fld>
            <a:endParaRPr lang="nb-NO"/>
          </a:p>
        </p:txBody>
      </p:sp>
    </p:spTree>
    <p:extLst>
      <p:ext uri="{BB962C8B-B14F-4D97-AF65-F5344CB8AC3E}">
        <p14:creationId xmlns:p14="http://schemas.microsoft.com/office/powerpoint/2010/main" val="2078070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FCA5E508-B019-4ED8-8C44-430F542B0C1A}" type="datetimeFigureOut">
              <a:rPr lang="nb-NO" smtClean="0"/>
              <a:t>12.06.2022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A7731A5-32E2-4C2C-9122-33D9B01A015E}" type="slidenum">
              <a:rPr lang="nb-NO" smtClean="0"/>
              <a:t>‹#›</a:t>
            </a:fld>
            <a:endParaRPr lang="nb-NO"/>
          </a:p>
        </p:txBody>
      </p:sp>
    </p:spTree>
    <p:extLst>
      <p:ext uri="{BB962C8B-B14F-4D97-AF65-F5344CB8AC3E}">
        <p14:creationId xmlns:p14="http://schemas.microsoft.com/office/powerpoint/2010/main" val="3822306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FCA5E508-B019-4ED8-8C44-430F542B0C1A}" type="datetimeFigureOut">
              <a:rPr lang="nb-NO" smtClean="0"/>
              <a:t>12.06.2022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EA7731A5-32E2-4C2C-9122-33D9B01A015E}" type="slidenum">
              <a:rPr lang="nb-NO" smtClean="0"/>
              <a:t>‹#›</a:t>
            </a:fld>
            <a:endParaRPr lang="nb-NO"/>
          </a:p>
        </p:txBody>
      </p:sp>
    </p:spTree>
    <p:extLst>
      <p:ext uri="{BB962C8B-B14F-4D97-AF65-F5344CB8AC3E}">
        <p14:creationId xmlns:p14="http://schemas.microsoft.com/office/powerpoint/2010/main" val="904344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FCA5E508-B019-4ED8-8C44-430F542B0C1A}" type="datetimeFigureOut">
              <a:rPr lang="nb-NO" smtClean="0"/>
              <a:t>12.06.2022</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EA7731A5-32E2-4C2C-9122-33D9B01A015E}" type="slidenum">
              <a:rPr lang="nb-NO" smtClean="0"/>
              <a:t>‹#›</a:t>
            </a:fld>
            <a:endParaRPr lang="nb-NO"/>
          </a:p>
        </p:txBody>
      </p:sp>
    </p:spTree>
    <p:extLst>
      <p:ext uri="{BB962C8B-B14F-4D97-AF65-F5344CB8AC3E}">
        <p14:creationId xmlns:p14="http://schemas.microsoft.com/office/powerpoint/2010/main" val="948940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FCA5E508-B019-4ED8-8C44-430F542B0C1A}" type="datetimeFigureOut">
              <a:rPr lang="nb-NO" smtClean="0"/>
              <a:t>12.06.2022</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EA7731A5-32E2-4C2C-9122-33D9B01A015E}" type="slidenum">
              <a:rPr lang="nb-NO" smtClean="0"/>
              <a:t>‹#›</a:t>
            </a:fld>
            <a:endParaRPr lang="nb-NO"/>
          </a:p>
        </p:txBody>
      </p:sp>
    </p:spTree>
    <p:extLst>
      <p:ext uri="{BB962C8B-B14F-4D97-AF65-F5344CB8AC3E}">
        <p14:creationId xmlns:p14="http://schemas.microsoft.com/office/powerpoint/2010/main" val="739241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A5E508-B019-4ED8-8C44-430F542B0C1A}" type="datetimeFigureOut">
              <a:rPr lang="nb-NO" smtClean="0"/>
              <a:t>12.06.2022</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EA7731A5-32E2-4C2C-9122-33D9B01A015E}" type="slidenum">
              <a:rPr lang="nb-NO" smtClean="0"/>
              <a:t>‹#›</a:t>
            </a:fld>
            <a:endParaRPr lang="nb-NO"/>
          </a:p>
        </p:txBody>
      </p:sp>
    </p:spTree>
    <p:extLst>
      <p:ext uri="{BB962C8B-B14F-4D97-AF65-F5344CB8AC3E}">
        <p14:creationId xmlns:p14="http://schemas.microsoft.com/office/powerpoint/2010/main" val="300458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FCA5E508-B019-4ED8-8C44-430F542B0C1A}" type="datetimeFigureOut">
              <a:rPr lang="nb-NO" smtClean="0"/>
              <a:t>12.06.2022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EA7731A5-32E2-4C2C-9122-33D9B01A015E}" type="slidenum">
              <a:rPr lang="nb-NO" smtClean="0"/>
              <a:t>‹#›</a:t>
            </a:fld>
            <a:endParaRPr lang="nb-NO"/>
          </a:p>
        </p:txBody>
      </p:sp>
    </p:spTree>
    <p:extLst>
      <p:ext uri="{BB962C8B-B14F-4D97-AF65-F5344CB8AC3E}">
        <p14:creationId xmlns:p14="http://schemas.microsoft.com/office/powerpoint/2010/main" val="1474613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FCA5E508-B019-4ED8-8C44-430F542B0C1A}" type="datetimeFigureOut">
              <a:rPr lang="nb-NO" smtClean="0"/>
              <a:t>12.06.2022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EA7731A5-32E2-4C2C-9122-33D9B01A015E}" type="slidenum">
              <a:rPr lang="nb-NO" smtClean="0"/>
              <a:t>‹#›</a:t>
            </a:fld>
            <a:endParaRPr lang="nb-NO"/>
          </a:p>
        </p:txBody>
      </p:sp>
    </p:spTree>
    <p:extLst>
      <p:ext uri="{BB962C8B-B14F-4D97-AF65-F5344CB8AC3E}">
        <p14:creationId xmlns:p14="http://schemas.microsoft.com/office/powerpoint/2010/main" val="4502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FCA5E508-B019-4ED8-8C44-430F542B0C1A}" type="datetimeFigureOut">
              <a:rPr lang="nb-NO" smtClean="0"/>
              <a:t>12.06.2022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A7731A5-32E2-4C2C-9122-33D9B01A015E}" type="slidenum">
              <a:rPr lang="nb-NO" smtClean="0"/>
              <a:t>‹#›</a:t>
            </a:fld>
            <a:endParaRPr lang="nb-NO"/>
          </a:p>
        </p:txBody>
      </p:sp>
    </p:spTree>
    <p:extLst>
      <p:ext uri="{BB962C8B-B14F-4D97-AF65-F5344CB8AC3E}">
        <p14:creationId xmlns:p14="http://schemas.microsoft.com/office/powerpoint/2010/main" val="3965883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FCA5E508-B019-4ED8-8C44-430F542B0C1A}" type="datetimeFigureOut">
              <a:rPr lang="nb-NO" smtClean="0"/>
              <a:t>12.06.2022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A7731A5-32E2-4C2C-9122-33D9B01A015E}" type="slidenum">
              <a:rPr lang="nb-NO" smtClean="0"/>
              <a:t>‹#›</a:t>
            </a:fld>
            <a:endParaRPr lang="nb-NO"/>
          </a:p>
        </p:txBody>
      </p:sp>
    </p:spTree>
    <p:extLst>
      <p:ext uri="{BB962C8B-B14F-4D97-AF65-F5344CB8AC3E}">
        <p14:creationId xmlns:p14="http://schemas.microsoft.com/office/powerpoint/2010/main" val="3997630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CA5E508-B019-4ED8-8C44-430F542B0C1A}" type="datetimeFigureOut">
              <a:rPr lang="nb-NO" smtClean="0"/>
              <a:t>12.06.2022</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EA7731A5-32E2-4C2C-9122-33D9B01A015E}" type="slidenum">
              <a:rPr lang="nb-NO" smtClean="0"/>
              <a:t>‹#›</a:t>
            </a:fld>
            <a:endParaRPr lang="nb-NO"/>
          </a:p>
        </p:txBody>
      </p:sp>
    </p:spTree>
    <p:extLst>
      <p:ext uri="{BB962C8B-B14F-4D97-AF65-F5344CB8AC3E}">
        <p14:creationId xmlns:p14="http://schemas.microsoft.com/office/powerpoint/2010/main" val="1204749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learn.parallax.com/tutorials/robot/cyberbot/cybersecurity-radio-tilt-control/measure-accelerometer-tilt/inside-microbit"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hyperlink" Target="https://microbit-challenges.readthedocs.io/en/latest/tutorials/accelerometer.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EE3E56-255F-D172-F14B-D305F1A2C22B}"/>
              </a:ext>
            </a:extLst>
          </p:cNvPr>
          <p:cNvSpPr>
            <a:spLocks noGrp="1"/>
          </p:cNvSpPr>
          <p:nvPr>
            <p:ph type="title"/>
          </p:nvPr>
        </p:nvSpPr>
        <p:spPr>
          <a:xfrm>
            <a:off x="471488" y="325524"/>
            <a:ext cx="5915025" cy="600751"/>
          </a:xfrm>
        </p:spPr>
        <p:txBody>
          <a:bodyPr/>
          <a:lstStyle/>
          <a:p>
            <a:r>
              <a:rPr lang="nb-NO" dirty="0"/>
              <a:t>Lærerveiledning</a:t>
            </a:r>
          </a:p>
        </p:txBody>
      </p:sp>
      <p:sp>
        <p:nvSpPr>
          <p:cNvPr id="4" name="TekstSylinder 3">
            <a:extLst>
              <a:ext uri="{FF2B5EF4-FFF2-40B4-BE49-F238E27FC236}">
                <a16:creationId xmlns:a16="http://schemas.microsoft.com/office/drawing/2014/main" id="{08B1B1C8-2EEE-2BDF-8589-EDC6A61157F4}"/>
              </a:ext>
            </a:extLst>
          </p:cNvPr>
          <p:cNvSpPr txBox="1"/>
          <p:nvPr/>
        </p:nvSpPr>
        <p:spPr>
          <a:xfrm>
            <a:off x="471487" y="1103753"/>
            <a:ext cx="5409211" cy="3908762"/>
          </a:xfrm>
          <a:prstGeom prst="rect">
            <a:avLst/>
          </a:prstGeom>
          <a:noFill/>
        </p:spPr>
        <p:txBody>
          <a:bodyPr wrap="square" rtlCol="0">
            <a:spAutoFit/>
          </a:bodyPr>
          <a:lstStyle/>
          <a:p>
            <a:r>
              <a:rPr lang="nb-NO" dirty="0"/>
              <a:t>Kompetansemål</a:t>
            </a:r>
          </a:p>
          <a:p>
            <a:endParaRPr lang="nb-NO" sz="1100" dirty="0"/>
          </a:p>
          <a:p>
            <a:r>
              <a:rPr lang="nb-NO" sz="1100" b="1" dirty="0"/>
              <a:t>Fysikk 1:</a:t>
            </a:r>
          </a:p>
          <a:p>
            <a:pPr marL="171450" lvl="0" indent="-171450">
              <a:buSzPts val="1000"/>
              <a:buFont typeface="Arial" panose="020B0604020202020204" pitchFamily="34" charset="0"/>
              <a:buChar char="•"/>
              <a:tabLst>
                <a:tab pos="457200" algn="l"/>
              </a:tabLst>
            </a:pPr>
            <a:r>
              <a:rPr lang="nb-NO" sz="1100" dirty="0">
                <a:effectLst/>
                <a:ea typeface="Times New Roman" panose="02020603050405020304" pitchFamily="18" charset="0"/>
              </a:rPr>
              <a:t>planlegge og gjennomføre forsøk, analysere data og trekke konklusjoner</a:t>
            </a:r>
          </a:p>
          <a:p>
            <a:pPr marL="171450" lvl="0" indent="-171450">
              <a:buSzPts val="1000"/>
              <a:buFont typeface="Arial" panose="020B0604020202020204" pitchFamily="34" charset="0"/>
              <a:buChar char="•"/>
              <a:tabLst>
                <a:tab pos="457200" algn="l"/>
              </a:tabLst>
            </a:pPr>
            <a:r>
              <a:rPr lang="nb-NO" sz="1100" dirty="0">
                <a:effectLst/>
                <a:ea typeface="Times New Roman" panose="02020603050405020304" pitchFamily="18" charset="0"/>
              </a:rPr>
              <a:t>vurdere, bruke og lage modeller til å beskrive og forutsi fysiske fenomener</a:t>
            </a:r>
          </a:p>
          <a:p>
            <a:pPr marL="171450" indent="-171450">
              <a:buSzPts val="1000"/>
              <a:buFont typeface="Arial" panose="020B0604020202020204" pitchFamily="34" charset="0"/>
              <a:buChar char="•"/>
              <a:tabLst>
                <a:tab pos="457200" algn="l"/>
              </a:tabLst>
            </a:pPr>
            <a:r>
              <a:rPr lang="nb-NO" sz="1100" dirty="0">
                <a:effectLst/>
                <a:latin typeface="Calibri" panose="020F0502020204030204" pitchFamily="34" charset="0"/>
                <a:ea typeface="Times New Roman" panose="02020603050405020304" pitchFamily="18" charset="0"/>
              </a:rPr>
              <a:t>utforske, analysere og beskrive rettlinjet bevegelse</a:t>
            </a:r>
            <a:endParaRPr lang="nb-NO" sz="1100" dirty="0">
              <a:effectLst/>
              <a:ea typeface="Times New Roman" panose="02020603050405020304" pitchFamily="18" charset="0"/>
            </a:endParaRPr>
          </a:p>
          <a:p>
            <a:pPr marL="171450" lvl="0" indent="-171450">
              <a:buSzPts val="1000"/>
              <a:buFont typeface="Arial" panose="020B0604020202020204" pitchFamily="34" charset="0"/>
              <a:buChar char="•"/>
              <a:tabLst>
                <a:tab pos="457200" algn="l"/>
              </a:tabLst>
            </a:pPr>
            <a:r>
              <a:rPr lang="nb-NO" sz="1100" dirty="0">
                <a:effectLst/>
                <a:ea typeface="Times New Roman" panose="02020603050405020304" pitchFamily="18" charset="0"/>
              </a:rPr>
              <a:t>forstå sammenhenger mellom krefter, bevegelse og energi, og bruke dem til å gjøre beregninger</a:t>
            </a:r>
          </a:p>
          <a:p>
            <a:endParaRPr lang="nb-NO" sz="1100" b="1" dirty="0"/>
          </a:p>
          <a:p>
            <a:r>
              <a:rPr lang="nb-NO" sz="1100" b="1" dirty="0"/>
              <a:t>Matematikk R1:</a:t>
            </a:r>
          </a:p>
          <a:p>
            <a:pPr marL="171450" indent="-171450">
              <a:buFont typeface="Arial" panose="020B0604020202020204" pitchFamily="34" charset="0"/>
              <a:buChar char="•"/>
            </a:pPr>
            <a:r>
              <a:rPr lang="nb-NO" sz="1100" dirty="0">
                <a:effectLst/>
                <a:ea typeface="Times New Roman" panose="02020603050405020304" pitchFamily="18" charset="0"/>
                <a:cs typeface="Calibri" panose="020F0502020204030204" pitchFamily="34" charset="0"/>
              </a:rPr>
              <a:t>planlegge og gjennomføre et selvstendig arbeid med reelle datasett knyttet til naturvitenskapelige temaer og forhold, og analysere og presentere funn</a:t>
            </a:r>
            <a:endParaRPr lang="nb-NO" sz="1100" dirty="0"/>
          </a:p>
          <a:p>
            <a:endParaRPr lang="nb-NO" sz="1100" dirty="0"/>
          </a:p>
          <a:p>
            <a:r>
              <a:rPr lang="nb-NO" sz="1100" b="1" dirty="0"/>
              <a:t>Matematikk S1:</a:t>
            </a:r>
          </a:p>
          <a:p>
            <a:pPr marL="171450" indent="-171450">
              <a:buFont typeface="Arial" panose="020B0604020202020204" pitchFamily="34" charset="0"/>
              <a:buChar char="•"/>
            </a:pPr>
            <a:r>
              <a:rPr lang="nb-NO" sz="1100" dirty="0">
                <a:effectLst/>
                <a:ea typeface="Calibri" panose="020F0502020204030204" pitchFamily="34" charset="0"/>
                <a:cs typeface="Times New Roman" panose="02020603050405020304" pitchFamily="18" charset="0"/>
              </a:rPr>
              <a:t>uttrykke egne resonnementer ved hjelp av matematiske begreper og symbolspråk</a:t>
            </a:r>
            <a:endParaRPr lang="nb-NO" sz="1100" dirty="0">
              <a:effectLst/>
            </a:endParaRPr>
          </a:p>
          <a:p>
            <a:endParaRPr lang="nb-NO" sz="11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b-NO" sz="1100" b="1" dirty="0">
                <a:latin typeface="Calibri" panose="020F0502020204030204" pitchFamily="34" charset="0"/>
                <a:ea typeface="Calibri" panose="020F0502020204030204" pitchFamily="34" charset="0"/>
                <a:cs typeface="Times New Roman" panose="02020603050405020304" pitchFamily="18" charset="0"/>
              </a:rPr>
              <a:t>Materialer: </a:t>
            </a:r>
          </a:p>
          <a:p>
            <a:pPr marL="171450" lvl="0" indent="-171450">
              <a:lnSpc>
                <a:spcPct val="107000"/>
              </a:lnSpc>
              <a:buFont typeface="Arial" panose="020B0604020202020204" pitchFamily="34" charset="0"/>
              <a:buChar char="•"/>
            </a:pPr>
            <a:r>
              <a:rPr lang="nb-NO" sz="1100" dirty="0">
                <a:latin typeface="Calibri" panose="020F0502020204030204" pitchFamily="34" charset="0"/>
                <a:ea typeface="Calibri" panose="020F0502020204030204" pitchFamily="34" charset="0"/>
                <a:cs typeface="Times New Roman" panose="02020603050405020304" pitchFamily="18" charset="0"/>
              </a:rPr>
              <a:t>Micro:bit med batteripakke</a:t>
            </a:r>
          </a:p>
          <a:p>
            <a:pPr marL="171450" lvl="0" indent="-171450">
              <a:lnSpc>
                <a:spcPct val="107000"/>
              </a:lnSpc>
              <a:buFont typeface="Arial" panose="020B0604020202020204" pitchFamily="34" charset="0"/>
              <a:buChar char="•"/>
            </a:pPr>
            <a:r>
              <a:rPr lang="nb-NO" sz="1100" dirty="0"/>
              <a:t>Flaske (0,5liter), vinkork, tomme teposer, natron, eddik, solid tape, limpistoler, materialer til å lage stativ (blyanter tapet fast i flasken), papir til å lage nese og papp til vinger +++</a:t>
            </a:r>
          </a:p>
        </p:txBody>
      </p:sp>
    </p:spTree>
    <p:extLst>
      <p:ext uri="{BB962C8B-B14F-4D97-AF65-F5344CB8AC3E}">
        <p14:creationId xmlns:p14="http://schemas.microsoft.com/office/powerpoint/2010/main" val="3334420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1A3DEEB4-77F6-4F82-9834-0B147019D3DD}"/>
              </a:ext>
            </a:extLst>
          </p:cNvPr>
          <p:cNvSpPr>
            <a:spLocks noGrp="1"/>
          </p:cNvSpPr>
          <p:nvPr>
            <p:ph idx="1"/>
          </p:nvPr>
        </p:nvSpPr>
        <p:spPr>
          <a:xfrm>
            <a:off x="471488" y="1166354"/>
            <a:ext cx="5915025" cy="2308366"/>
          </a:xfrm>
        </p:spPr>
        <p:txBody>
          <a:bodyPr>
            <a:noAutofit/>
          </a:bodyPr>
          <a:lstStyle/>
          <a:p>
            <a:pPr marL="0" indent="0">
              <a:buNone/>
            </a:pPr>
            <a:r>
              <a:rPr lang="nb-NO" sz="1100" b="1" dirty="0">
                <a:cs typeface="Times New Roman" panose="02020603050405020304" pitchFamily="18" charset="0"/>
              </a:rPr>
              <a:t>Drivstoff:</a:t>
            </a:r>
            <a:r>
              <a:rPr lang="nb-NO" sz="1100" dirty="0">
                <a:cs typeface="Times New Roman" panose="02020603050405020304" pitchFamily="18" charset="0"/>
              </a:rPr>
              <a:t> </a:t>
            </a:r>
            <a:br>
              <a:rPr lang="nb-NO" sz="1100" dirty="0">
                <a:cs typeface="Times New Roman" panose="02020603050405020304" pitchFamily="18" charset="0"/>
              </a:rPr>
            </a:br>
            <a:r>
              <a:rPr lang="nb-NO" sz="1100" dirty="0">
                <a:cs typeface="Times New Roman" panose="02020603050405020304" pitchFamily="18" charset="0"/>
              </a:rPr>
              <a:t>- Natron: en tepose  (ca. 1-2 ts)</a:t>
            </a:r>
            <a:br>
              <a:rPr lang="nb-NO" sz="1100" dirty="0">
                <a:cs typeface="Times New Roman" panose="02020603050405020304" pitchFamily="18" charset="0"/>
              </a:rPr>
            </a:br>
            <a:r>
              <a:rPr lang="nb-NO" sz="1100" dirty="0">
                <a:cs typeface="Times New Roman" panose="02020603050405020304" pitchFamily="18" charset="0"/>
              </a:rPr>
              <a:t>- Eddik: 1/4 full flaske =&gt; 1,25dl (Høyere % gir mer futt)</a:t>
            </a:r>
          </a:p>
          <a:p>
            <a:pPr marL="0" indent="0">
              <a:buNone/>
            </a:pPr>
            <a:r>
              <a:rPr lang="nb-NO" sz="1100" dirty="0">
                <a:cs typeface="Times New Roman" panose="02020603050405020304" pitchFamily="18" charset="0"/>
              </a:rPr>
              <a:t>Dette forholdet kan elevene evt. utforske noe.</a:t>
            </a:r>
          </a:p>
          <a:p>
            <a:pPr marL="0" indent="0">
              <a:buNone/>
            </a:pPr>
            <a:r>
              <a:rPr lang="nb-NO" sz="1100" b="1" dirty="0">
                <a:cs typeface="Times New Roman" panose="02020603050405020304" pitchFamily="18" charset="0"/>
              </a:rPr>
              <a:t>Fart og akselerasjon:</a:t>
            </a:r>
            <a:br>
              <a:rPr lang="nb-NO" sz="1100" b="1" dirty="0">
                <a:cs typeface="Times New Roman" panose="02020603050405020304" pitchFamily="18" charset="0"/>
              </a:rPr>
            </a:br>
            <a:r>
              <a:rPr lang="nb-NO" sz="1100" dirty="0">
                <a:cs typeface="Times New Roman" panose="02020603050405020304" pitchFamily="18" charset="0"/>
              </a:rPr>
              <a:t>Flasken akselererer så lenge den har drivstoff(gass) igjen. Når skyvet er borte (drivstoffet er brent opp) har den sin maksimale hastighet. </a:t>
            </a:r>
            <a:br>
              <a:rPr lang="nb-NO" sz="1100" dirty="0">
                <a:cs typeface="Times New Roman" panose="02020603050405020304" pitchFamily="18" charset="0"/>
              </a:rPr>
            </a:br>
            <a:br>
              <a:rPr lang="nb-NO" sz="1100" dirty="0">
                <a:cs typeface="Times New Roman" panose="02020603050405020304" pitchFamily="18" charset="0"/>
              </a:rPr>
            </a:br>
            <a:r>
              <a:rPr lang="nb-NO" sz="1100" dirty="0">
                <a:cs typeface="Times New Roman" panose="02020603050405020304" pitchFamily="18" charset="0"/>
              </a:rPr>
              <a:t>Etter dette er det tyngdekraften og luftmotstanden som gjør arbeid på raketten og bremser den opp til farten er null. Da snur raketten og beveger seg nedover. Jo større fart den får i starten, jo lengre tid tar det å bremse farten og den kommer seg høyere.  (mengde brennstoff er derfor viktig for høyden) </a:t>
            </a:r>
          </a:p>
        </p:txBody>
      </p:sp>
      <p:sp>
        <p:nvSpPr>
          <p:cNvPr id="7" name="Plassholder for innhold 2">
            <a:extLst>
              <a:ext uri="{FF2B5EF4-FFF2-40B4-BE49-F238E27FC236}">
                <a16:creationId xmlns:a16="http://schemas.microsoft.com/office/drawing/2014/main" id="{BB5B8F7D-2CBD-4566-92F1-4FAF31EB0133}"/>
              </a:ext>
            </a:extLst>
          </p:cNvPr>
          <p:cNvSpPr txBox="1">
            <a:spLocks/>
          </p:cNvSpPr>
          <p:nvPr/>
        </p:nvSpPr>
        <p:spPr>
          <a:xfrm>
            <a:off x="471488" y="3586480"/>
            <a:ext cx="5872161" cy="1786396"/>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nb-NO" sz="1100" b="1" dirty="0">
                <a:cs typeface="Times New Roman" panose="02020603050405020304" pitchFamily="18" charset="0"/>
              </a:rPr>
              <a:t>Aerodynamikk:</a:t>
            </a:r>
            <a:r>
              <a:rPr lang="nb-NO" sz="1100" dirty="0">
                <a:cs typeface="Times New Roman" panose="02020603050405020304" pitchFamily="18" charset="0"/>
              </a:rPr>
              <a:t> </a:t>
            </a:r>
            <a:br>
              <a:rPr lang="nb-NO" sz="1100" dirty="0">
                <a:cs typeface="Times New Roman" panose="02020603050405020304" pitchFamily="18" charset="0"/>
              </a:rPr>
            </a:br>
            <a:r>
              <a:rPr lang="nb-NO" sz="1100" dirty="0">
                <a:cs typeface="Times New Roman" panose="02020603050405020304" pitchFamily="18" charset="0"/>
              </a:rPr>
              <a:t>Det er en sammenheng mellom luftmotstand og skyvekraft. Luftmotstanden øker når farten blir større. Viktig å gjøre tverrsnittet som treffer lufta minst mulig. Det er derfor vanlig med spiss snute på raketter, fly osv. </a:t>
            </a:r>
          </a:p>
          <a:p>
            <a:pPr marL="0" indent="0">
              <a:buFont typeface="Arial" panose="020B0604020202020204" pitchFamily="34" charset="0"/>
              <a:buNone/>
            </a:pPr>
            <a:r>
              <a:rPr lang="nb-NO" sz="1100" dirty="0">
                <a:cs typeface="Times New Roman" panose="02020603050405020304" pitchFamily="18" charset="0"/>
              </a:rPr>
              <a:t>Minske luftmotstanden:</a:t>
            </a:r>
            <a:br>
              <a:rPr lang="nb-NO" sz="1100" dirty="0">
                <a:cs typeface="Times New Roman" panose="02020603050405020304" pitchFamily="18" charset="0"/>
              </a:rPr>
            </a:br>
            <a:r>
              <a:rPr lang="nb-NO" sz="1100" dirty="0">
                <a:cs typeface="Times New Roman" panose="02020603050405020304" pitchFamily="18" charset="0"/>
              </a:rPr>
              <a:t>- Glattest mulig overflate</a:t>
            </a:r>
            <a:br>
              <a:rPr lang="nb-NO" sz="1100" dirty="0">
                <a:cs typeface="Times New Roman" panose="02020603050405020304" pitchFamily="18" charset="0"/>
              </a:rPr>
            </a:br>
            <a:r>
              <a:rPr lang="nb-NO" sz="1100" dirty="0">
                <a:cs typeface="Times New Roman" panose="02020603050405020304" pitchFamily="18" charset="0"/>
              </a:rPr>
              <a:t>- Spiss nese/hatt på toppen for å minske luftmotstanden.</a:t>
            </a:r>
            <a:br>
              <a:rPr lang="nb-NO" sz="1100" dirty="0">
                <a:cs typeface="Times New Roman" panose="02020603050405020304" pitchFamily="18" charset="0"/>
              </a:rPr>
            </a:br>
            <a:r>
              <a:rPr lang="nb-NO" sz="1100" dirty="0">
                <a:cs typeface="Times New Roman" panose="02020603050405020304" pitchFamily="18" charset="0"/>
              </a:rPr>
              <a:t>- Vinger for å styre raketten Bør være stive og kan tapes på. Men bør ikke være for store (</a:t>
            </a:r>
            <a:r>
              <a:rPr lang="nb-NO" sz="1100" dirty="0" err="1">
                <a:cs typeface="Times New Roman" panose="02020603050405020304" pitchFamily="18" charset="0"/>
              </a:rPr>
              <a:t>pga</a:t>
            </a:r>
            <a:r>
              <a:rPr lang="nb-NO" sz="1100" dirty="0">
                <a:cs typeface="Times New Roman" panose="02020603050405020304" pitchFamily="18" charset="0"/>
              </a:rPr>
              <a:t> øker luftmotstand og kan rives av om de får for stort tverrsnitt)</a:t>
            </a:r>
          </a:p>
        </p:txBody>
      </p:sp>
      <p:sp>
        <p:nvSpPr>
          <p:cNvPr id="8" name="Plassholder for innhold 2">
            <a:extLst>
              <a:ext uri="{FF2B5EF4-FFF2-40B4-BE49-F238E27FC236}">
                <a16:creationId xmlns:a16="http://schemas.microsoft.com/office/drawing/2014/main" id="{79AC3232-B176-4995-95D5-33109187B9CA}"/>
              </a:ext>
            </a:extLst>
          </p:cNvPr>
          <p:cNvSpPr txBox="1">
            <a:spLocks/>
          </p:cNvSpPr>
          <p:nvPr/>
        </p:nvSpPr>
        <p:spPr>
          <a:xfrm>
            <a:off x="450055" y="5372876"/>
            <a:ext cx="5915025" cy="4017316"/>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nb-NO" sz="1100" b="1" dirty="0">
                <a:cs typeface="Times New Roman" panose="02020603050405020304" pitchFamily="18" charset="0"/>
              </a:rPr>
              <a:t>Drivstoffbeholder: </a:t>
            </a:r>
          </a:p>
          <a:p>
            <a:pPr marL="0" indent="0">
              <a:buFont typeface="Arial" panose="020B0604020202020204" pitchFamily="34" charset="0"/>
              <a:buNone/>
            </a:pPr>
            <a:r>
              <a:rPr lang="nb-NO" sz="1100" dirty="0">
                <a:cs typeface="Times New Roman" panose="02020603050405020304" pitchFamily="18" charset="0"/>
              </a:rPr>
              <a:t>Lurt med flaske som rakettkropp da den kan holde eddik. Ev. pakke den inn i papir slik at de kan tegne på utsiden. Kan lage av andre plastbeholdere, men må ha en type kork som kan skyves ut. Raketten får fart når trykket inni er stort nok. Da skyves korken i flaska ut og trykket fra gassen som kommer ut skyver raketten oppover. </a:t>
            </a:r>
          </a:p>
          <a:p>
            <a:pPr marL="0" indent="0">
              <a:buFont typeface="Arial" panose="020B0604020202020204" pitchFamily="34" charset="0"/>
              <a:buNone/>
            </a:pPr>
            <a:r>
              <a:rPr lang="nb-NO" sz="1100" b="1" dirty="0">
                <a:cs typeface="Times New Roman" panose="02020603050405020304" pitchFamily="18" charset="0"/>
              </a:rPr>
              <a:t>Praktisk:</a:t>
            </a:r>
            <a:br>
              <a:rPr lang="nb-NO" sz="1100" dirty="0">
                <a:cs typeface="Times New Roman" panose="02020603050405020304" pitchFamily="18" charset="0"/>
              </a:rPr>
            </a:br>
            <a:r>
              <a:rPr lang="nb-NO" sz="1100" dirty="0">
                <a:cs typeface="Times New Roman" panose="02020603050405020304" pitchFamily="18" charset="0"/>
              </a:rPr>
              <a:t>Fyll flasken med eddik først. Fyll en tepose med natron og fest posen i korken slik at den henger ned i flasken men ikke kommer i kontakt med eddiken. Rist flasken godt før den settes til oppskyting. Er korken satt godt i og er tett, tar det litt tid før den tar av. </a:t>
            </a:r>
            <a:br>
              <a:rPr lang="nb-NO" sz="1100" dirty="0">
                <a:cs typeface="Times New Roman" panose="02020603050405020304" pitchFamily="18" charset="0"/>
              </a:rPr>
            </a:br>
            <a:r>
              <a:rPr lang="nb-NO" sz="1100" dirty="0">
                <a:cs typeface="Times New Roman" panose="02020603050405020304" pitchFamily="18" charset="0"/>
              </a:rPr>
              <a:t>Ha tålmodighet. </a:t>
            </a:r>
            <a:br>
              <a:rPr lang="nb-NO" sz="1100" dirty="0">
                <a:cs typeface="Times New Roman" panose="02020603050405020304" pitchFamily="18" charset="0"/>
              </a:rPr>
            </a:br>
            <a:br>
              <a:rPr lang="nb-NO" sz="1100" dirty="0">
                <a:cs typeface="Times New Roman" panose="02020603050405020304" pitchFamily="18" charset="0"/>
              </a:rPr>
            </a:br>
            <a:r>
              <a:rPr lang="nb-NO" sz="1100" dirty="0">
                <a:cs typeface="Times New Roman" panose="02020603050405020304" pitchFamily="18" charset="0"/>
              </a:rPr>
              <a:t>Tips: Kan også filme raketten og bruke </a:t>
            </a:r>
            <a:r>
              <a:rPr lang="nb-NO" sz="1100" dirty="0" err="1">
                <a:cs typeface="Times New Roman" panose="02020603050405020304" pitchFamily="18" charset="0"/>
              </a:rPr>
              <a:t>tracker</a:t>
            </a:r>
            <a:r>
              <a:rPr lang="nb-NO" sz="1100" dirty="0">
                <a:cs typeface="Times New Roman" panose="02020603050405020304" pitchFamily="18" charset="0"/>
              </a:rPr>
              <a:t> til å beregne akselerasjonen og høyden på banen. Mer presist enn med microbit. Kan bruke dette til sammenligning og snakke om usikkerhet og feilkilder.</a:t>
            </a:r>
          </a:p>
          <a:p>
            <a:pPr marL="0" indent="0">
              <a:buFont typeface="Arial" panose="020B0604020202020204" pitchFamily="34" charset="0"/>
              <a:buNone/>
            </a:pPr>
            <a:r>
              <a:rPr lang="nb-NO" sz="1100" b="1" dirty="0">
                <a:cs typeface="Times New Roman" panose="02020603050405020304" pitchFamily="18" charset="0"/>
              </a:rPr>
              <a:t>Ekstraoppgave </a:t>
            </a:r>
            <a:r>
              <a:rPr lang="nb-NO" sz="1100" dirty="0">
                <a:cs typeface="Times New Roman" panose="02020603050405020304" pitchFamily="18" charset="0"/>
              </a:rPr>
              <a:t>med akselerasjon: </a:t>
            </a:r>
          </a:p>
          <a:p>
            <a:pPr marL="0" indent="0">
              <a:buFont typeface="Arial" panose="020B0604020202020204" pitchFamily="34" charset="0"/>
              <a:buNone/>
            </a:pPr>
            <a:r>
              <a:rPr lang="nb-NO" sz="1100" dirty="0">
                <a:cs typeface="Times New Roman" panose="02020603050405020304" pitchFamily="18" charset="0"/>
              </a:rPr>
              <a:t>Viktig at microbiten alltid har samme side opp slik at man kan se forskjell på akselerasjon oppover og nedover. Kanskje man kan lage en rakett som er tyngre i den ene enden slik at denne alltid peker nedover. Vinger vil føre til ganske stabil flukt i forhold til rotasjon og annet kaos. Farten kan de finne ved å regne ut at = v-v0  der man må anta at </a:t>
            </a:r>
            <a:r>
              <a:rPr lang="nb-NO" sz="1100" dirty="0" err="1">
                <a:cs typeface="Times New Roman" panose="02020603050405020304" pitchFamily="18" charset="0"/>
              </a:rPr>
              <a:t>amax</a:t>
            </a:r>
            <a:r>
              <a:rPr lang="nb-NO" sz="1100" dirty="0">
                <a:cs typeface="Times New Roman" panose="02020603050405020304" pitchFamily="18" charset="0"/>
              </a:rPr>
              <a:t> er konstant akselerasjon i oppstart og så må man måle tiden den akselererer.  Dette med tid har jeg ikke laget en god løsning på enda. Kanskje elevene kommer på noe lurt om noen prøver.</a:t>
            </a:r>
          </a:p>
        </p:txBody>
      </p:sp>
      <p:sp>
        <p:nvSpPr>
          <p:cNvPr id="5" name="Tittel 4">
            <a:extLst>
              <a:ext uri="{FF2B5EF4-FFF2-40B4-BE49-F238E27FC236}">
                <a16:creationId xmlns:a16="http://schemas.microsoft.com/office/drawing/2014/main" id="{54E3D010-5162-471D-D4E5-F63694767AAC}"/>
              </a:ext>
            </a:extLst>
          </p:cNvPr>
          <p:cNvSpPr>
            <a:spLocks noGrp="1"/>
          </p:cNvSpPr>
          <p:nvPr>
            <p:ph type="title"/>
          </p:nvPr>
        </p:nvSpPr>
        <p:spPr>
          <a:xfrm>
            <a:off x="471488" y="415645"/>
            <a:ext cx="5915025" cy="638949"/>
          </a:xfrm>
        </p:spPr>
        <p:txBody>
          <a:bodyPr/>
          <a:lstStyle/>
          <a:p>
            <a:r>
              <a:rPr lang="nb-NO" dirty="0"/>
              <a:t>TIPS</a:t>
            </a:r>
          </a:p>
        </p:txBody>
      </p:sp>
    </p:spTree>
    <p:extLst>
      <p:ext uri="{BB962C8B-B14F-4D97-AF65-F5344CB8AC3E}">
        <p14:creationId xmlns:p14="http://schemas.microsoft.com/office/powerpoint/2010/main" val="1096655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46BB65B-33B5-4576-14B5-0381F96EDB6A}"/>
              </a:ext>
            </a:extLst>
          </p:cNvPr>
          <p:cNvSpPr>
            <a:spLocks noGrp="1"/>
          </p:cNvSpPr>
          <p:nvPr>
            <p:ph type="title"/>
          </p:nvPr>
        </p:nvSpPr>
        <p:spPr>
          <a:xfrm>
            <a:off x="471488" y="527405"/>
            <a:ext cx="5915025" cy="777520"/>
          </a:xfrm>
        </p:spPr>
        <p:txBody>
          <a:bodyPr/>
          <a:lstStyle/>
          <a:p>
            <a:r>
              <a:rPr lang="nb-NO" dirty="0"/>
              <a:t>TIPS - akselerasjon</a:t>
            </a:r>
          </a:p>
        </p:txBody>
      </p:sp>
      <p:sp>
        <p:nvSpPr>
          <p:cNvPr id="4" name="TekstSylinder 3">
            <a:extLst>
              <a:ext uri="{FF2B5EF4-FFF2-40B4-BE49-F238E27FC236}">
                <a16:creationId xmlns:a16="http://schemas.microsoft.com/office/drawing/2014/main" id="{B919E34D-423C-6015-FD79-B4334A68F4D6}"/>
              </a:ext>
            </a:extLst>
          </p:cNvPr>
          <p:cNvSpPr txBox="1"/>
          <p:nvPr/>
        </p:nvSpPr>
        <p:spPr>
          <a:xfrm>
            <a:off x="471487" y="5669274"/>
            <a:ext cx="6253020" cy="2616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dirty="0"/>
              <a:t>Se ellers kapittel 1 for </a:t>
            </a:r>
            <a:r>
              <a:rPr lang="nb-NO" sz="1100" dirty="0" err="1"/>
              <a:t>pythonkoder</a:t>
            </a:r>
            <a:r>
              <a:rPr lang="nb-NO" sz="1100" dirty="0"/>
              <a:t> for micro:bit.</a:t>
            </a:r>
            <a:endParaRPr lang="nb-NO" sz="1100" dirty="0">
              <a:solidFill>
                <a:prstClr val="black"/>
              </a:solidFill>
              <a:latin typeface="Calibri" panose="020F0502020204030204"/>
            </a:endParaRPr>
          </a:p>
        </p:txBody>
      </p:sp>
      <p:sp>
        <p:nvSpPr>
          <p:cNvPr id="8" name="TekstSylinder 7">
            <a:extLst>
              <a:ext uri="{FF2B5EF4-FFF2-40B4-BE49-F238E27FC236}">
                <a16:creationId xmlns:a16="http://schemas.microsoft.com/office/drawing/2014/main" id="{578CC896-615A-6EEB-490F-7C140B222CAC}"/>
              </a:ext>
            </a:extLst>
          </p:cNvPr>
          <p:cNvSpPr txBox="1"/>
          <p:nvPr/>
        </p:nvSpPr>
        <p:spPr>
          <a:xfrm>
            <a:off x="471487" y="1304925"/>
            <a:ext cx="5395912" cy="3647152"/>
          </a:xfrm>
          <a:prstGeom prst="rect">
            <a:avLst/>
          </a:prstGeom>
          <a:noFill/>
        </p:spPr>
        <p:txBody>
          <a:bodyPr wrap="square">
            <a:spAutoFit/>
          </a:bodyPr>
          <a:lstStyle/>
          <a:p>
            <a:r>
              <a:rPr lang="nb-NO" sz="1100" b="1" dirty="0"/>
              <a:t>Akselerometeret</a:t>
            </a:r>
            <a:r>
              <a:rPr lang="nb-NO" sz="1100" dirty="0"/>
              <a:t> på microbiten er veldig følsomt og kan gi uventede utslag. </a:t>
            </a:r>
            <a:br>
              <a:rPr lang="nb-NO" sz="1100" dirty="0"/>
            </a:br>
            <a:r>
              <a:rPr lang="nb-NO" sz="1100" dirty="0"/>
              <a:t>(for spesielt interesserte kan dere lese mer om den her: </a:t>
            </a:r>
            <a:r>
              <a:rPr lang="nb-NO" sz="1100" dirty="0">
                <a:hlinkClick r:id="rId2"/>
              </a:rPr>
              <a:t>https://learn.parallax.com/tutorials/robot/cyberbot/cybersecurity-radio-tilt-control/measure-accelerometer-tilt/inside-microbit</a:t>
            </a:r>
            <a:r>
              <a:rPr lang="nb-NO" sz="1100" dirty="0"/>
              <a:t>)</a:t>
            </a:r>
            <a:br>
              <a:rPr lang="nb-NO" sz="1100" dirty="0"/>
            </a:br>
            <a:br>
              <a:rPr lang="nb-NO" sz="1100" dirty="0"/>
            </a:br>
            <a:r>
              <a:rPr lang="nb-NO" sz="1100" b="1" dirty="0"/>
              <a:t>Glidende filter: </a:t>
            </a:r>
            <a:br>
              <a:rPr lang="nb-NO" sz="1100" dirty="0"/>
            </a:br>
            <a:r>
              <a:rPr lang="nb-NO" sz="1100" dirty="0"/>
              <a:t>Lag en løkke der du tar vare på forrige måling. Legg til den nye og ta ett gjennomsnitt av de to. Gjør gjennomsnittet til din nye akselerasjonsmåling.  Dette demper de største spikene og gir en mer kontinuerlig akselerasjon</a:t>
            </a:r>
            <a:br>
              <a:rPr lang="nb-NO" sz="1100" dirty="0"/>
            </a:br>
            <a:br>
              <a:rPr lang="nb-NO" sz="1100" dirty="0"/>
            </a:br>
            <a:r>
              <a:rPr lang="nb-NO" sz="1100" b="1" dirty="0"/>
              <a:t>Koding: </a:t>
            </a:r>
            <a:br>
              <a:rPr lang="nb-NO" sz="1100" dirty="0"/>
            </a:br>
            <a:r>
              <a:rPr lang="nb-NO" sz="1100" dirty="0"/>
              <a:t>Det forutsettes at elevene er noe kjent med tekstkoding fra før. Om dette ikke er tilfelle, ville jeg kanskje skrevet koden sammen med elevene og gitt dem i oppgave å skrive kommentarer til hver linje slik at de forstår hva som skjer i koden. </a:t>
            </a:r>
            <a:br>
              <a:rPr lang="nb-NO" sz="1100" dirty="0"/>
            </a:br>
            <a:br>
              <a:rPr lang="nb-NO" sz="1100" dirty="0"/>
            </a:br>
            <a:r>
              <a:rPr lang="nb-NO" sz="1100" dirty="0"/>
              <a:t>Det er laget eksempler som er litt enkle, men som inneholder det viktigste. Da er det lettere for elever å få det til. </a:t>
            </a:r>
            <a:br>
              <a:rPr lang="nb-NO" sz="1100" dirty="0"/>
            </a:br>
            <a:br>
              <a:rPr lang="nb-NO" sz="1100" dirty="0"/>
            </a:br>
            <a:r>
              <a:rPr lang="nb-NO" sz="1100" dirty="0"/>
              <a:t>Man kan også legge til mer styring og en form for respons fra </a:t>
            </a:r>
            <a:r>
              <a:rPr lang="nb-NO" sz="1100" dirty="0" err="1"/>
              <a:t>micro:bitene</a:t>
            </a:r>
            <a:r>
              <a:rPr lang="nb-NO" sz="1100" dirty="0"/>
              <a:t> slik at man ser når de gjør målinger og hvor langt i prosessen de er om kunne starte og stoppe målinger på avstand. Dette har </a:t>
            </a:r>
            <a:r>
              <a:rPr lang="nb-NO" sz="1100" dirty="0" err="1"/>
              <a:t>Aunivers</a:t>
            </a:r>
            <a:r>
              <a:rPr lang="nb-NO" sz="1100" dirty="0"/>
              <a:t> gjort, og koden kan finnes på deres nettsider.</a:t>
            </a:r>
          </a:p>
        </p:txBody>
      </p:sp>
    </p:spTree>
    <p:extLst>
      <p:ext uri="{BB962C8B-B14F-4D97-AF65-F5344CB8AC3E}">
        <p14:creationId xmlns:p14="http://schemas.microsoft.com/office/powerpoint/2010/main" val="1195611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1BDA9AF-FF18-3366-B166-87562A692079}"/>
              </a:ext>
            </a:extLst>
          </p:cNvPr>
          <p:cNvSpPr>
            <a:spLocks noGrp="1"/>
          </p:cNvSpPr>
          <p:nvPr>
            <p:ph type="title"/>
          </p:nvPr>
        </p:nvSpPr>
        <p:spPr>
          <a:xfrm>
            <a:off x="471488" y="527405"/>
            <a:ext cx="5915025" cy="815620"/>
          </a:xfrm>
        </p:spPr>
        <p:txBody>
          <a:bodyPr/>
          <a:lstStyle/>
          <a:p>
            <a:r>
              <a:rPr lang="nb-NO" dirty="0"/>
              <a:t>Puslespill: Høydemåler</a:t>
            </a:r>
          </a:p>
        </p:txBody>
      </p:sp>
      <p:sp>
        <p:nvSpPr>
          <p:cNvPr id="5" name="TekstSylinder 4">
            <a:extLst>
              <a:ext uri="{FF2B5EF4-FFF2-40B4-BE49-F238E27FC236}">
                <a16:creationId xmlns:a16="http://schemas.microsoft.com/office/drawing/2014/main" id="{E49536AE-351D-A833-533A-D80663CF94C9}"/>
              </a:ext>
            </a:extLst>
          </p:cNvPr>
          <p:cNvSpPr txBox="1"/>
          <p:nvPr/>
        </p:nvSpPr>
        <p:spPr>
          <a:xfrm>
            <a:off x="385905" y="2955919"/>
            <a:ext cx="6253020" cy="34163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err="1">
                <a:solidFill>
                  <a:prstClr val="black"/>
                </a:solidFill>
                <a:latin typeface="Calibri" panose="020F0502020204030204"/>
              </a:rPr>
              <a:t>sleep</a:t>
            </a:r>
            <a:r>
              <a:rPr lang="nb-NO" sz="1200" dirty="0">
                <a:solidFill>
                  <a:prstClr val="black"/>
                </a:solidFill>
                <a:latin typeface="Calibri" panose="020F0502020204030204"/>
              </a:rPr>
              <a:t>(10)			# Pause i koden i 10 millisekunder</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a:solidFill>
                  <a:prstClr val="black"/>
                </a:solidFill>
                <a:latin typeface="Calibri" panose="020F0502020204030204"/>
              </a:rPr>
              <a:t>from microbit import * 	# importerer funksjoner som er spesielle for </a:t>
            </a:r>
            <a:r>
              <a:rPr lang="nb-NO" sz="1200" dirty="0" err="1">
                <a:solidFill>
                  <a:prstClr val="black"/>
                </a:solidFill>
                <a:latin typeface="Calibri" panose="020F0502020204030204"/>
              </a:rPr>
              <a:t>micro:bit</a:t>
            </a:r>
            <a:endParaRPr lang="nb-NO" sz="12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err="1">
                <a:solidFill>
                  <a:prstClr val="black"/>
                </a:solidFill>
                <a:latin typeface="Calibri" panose="020F0502020204030204"/>
              </a:rPr>
              <a:t>running_time</a:t>
            </a:r>
            <a:r>
              <a:rPr lang="nb-NO" sz="1200" dirty="0">
                <a:solidFill>
                  <a:prstClr val="black"/>
                </a:solidFill>
                <a:latin typeface="Calibri" panose="020F0502020204030204"/>
              </a:rPr>
              <a:t>() 		# tiden fra programmet startet</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err="1">
                <a:solidFill>
                  <a:prstClr val="black"/>
                </a:solidFill>
                <a:latin typeface="Calibri" panose="020F0502020204030204"/>
              </a:rPr>
              <a:t>display.show</a:t>
            </a:r>
            <a:r>
              <a:rPr lang="nb-NO" sz="1200" dirty="0">
                <a:solidFill>
                  <a:prstClr val="black"/>
                </a:solidFill>
                <a:latin typeface="Calibri" panose="020F0502020204030204"/>
              </a:rPr>
              <a:t>() 			# Viser en </a:t>
            </a:r>
            <a:r>
              <a:rPr lang="nb-NO" sz="1200" dirty="0" err="1">
                <a:solidFill>
                  <a:prstClr val="black"/>
                </a:solidFill>
                <a:latin typeface="Calibri" panose="020F0502020204030204"/>
              </a:rPr>
              <a:t>string</a:t>
            </a:r>
            <a:r>
              <a:rPr lang="nb-NO" sz="1200" dirty="0">
                <a:solidFill>
                  <a:prstClr val="black"/>
                </a:solidFill>
                <a:latin typeface="Calibri" panose="020F0502020204030204"/>
              </a:rPr>
              <a:t> på displayet</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err="1">
                <a:solidFill>
                  <a:prstClr val="black"/>
                </a:solidFill>
                <a:latin typeface="Calibri" panose="020F0502020204030204"/>
              </a:rPr>
              <a:t>display.clear</a:t>
            </a:r>
            <a:r>
              <a:rPr lang="nb-NO" sz="1200" dirty="0">
                <a:solidFill>
                  <a:prstClr val="black"/>
                </a:solidFill>
                <a:latin typeface="Calibri" panose="020F0502020204030204"/>
              </a:rPr>
              <a:t>() 			#sletter displayet</a:t>
            </a: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err="1">
                <a:solidFill>
                  <a:prstClr val="black"/>
                </a:solidFill>
                <a:latin typeface="Calibri" panose="020F0502020204030204"/>
              </a:rPr>
              <a:t>str</a:t>
            </a:r>
            <a:r>
              <a:rPr lang="nb-NO" sz="1200" dirty="0">
                <a:solidFill>
                  <a:prstClr val="black"/>
                </a:solidFill>
                <a:latin typeface="Calibri" panose="020F0502020204030204"/>
              </a:rPr>
              <a:t>() 				#konverterer det du setter inni parentesen til en </a:t>
            </a:r>
            <a:r>
              <a:rPr lang="nb-NO" sz="1200" dirty="0" err="1">
                <a:solidFill>
                  <a:prstClr val="black"/>
                </a:solidFill>
                <a:latin typeface="Calibri" panose="020F0502020204030204"/>
              </a:rPr>
              <a:t>string</a:t>
            </a:r>
            <a:endParaRPr lang="nb-NO" sz="12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err="1">
                <a:solidFill>
                  <a:prstClr val="black"/>
                </a:solidFill>
                <a:latin typeface="Calibri" panose="020F0502020204030204"/>
              </a:rPr>
              <a:t>while</a:t>
            </a:r>
            <a:r>
              <a:rPr lang="nb-NO" sz="1200" dirty="0">
                <a:solidFill>
                  <a:prstClr val="black"/>
                </a:solidFill>
                <a:latin typeface="Calibri" panose="020F0502020204030204"/>
              </a:rPr>
              <a:t> True: 			# Lager en evig løkke som gjør at </a:t>
            </a:r>
            <a:r>
              <a:rPr lang="nb-NO" sz="1200" dirty="0" err="1">
                <a:solidFill>
                  <a:prstClr val="black"/>
                </a:solidFill>
                <a:latin typeface="Calibri" panose="020F0502020204030204"/>
              </a:rPr>
              <a:t>micro:biten</a:t>
            </a:r>
            <a:r>
              <a:rPr lang="nb-NO" sz="1200" dirty="0">
                <a:solidFill>
                  <a:prstClr val="black"/>
                </a:solidFill>
                <a:latin typeface="Calibri" panose="020F0502020204030204"/>
              </a:rPr>
              <a:t> kan vente </a:t>
            </a:r>
            <a:br>
              <a:rPr lang="nb-NO" sz="1200" dirty="0">
                <a:solidFill>
                  <a:prstClr val="black"/>
                </a:solidFill>
                <a:latin typeface="Calibri" panose="020F0502020204030204"/>
              </a:rPr>
            </a:br>
            <a:r>
              <a:rPr lang="nb-NO" sz="1200" dirty="0">
                <a:solidFill>
                  <a:prstClr val="black"/>
                </a:solidFill>
                <a:latin typeface="Calibri" panose="020F0502020204030204"/>
              </a:rPr>
              <a:t>				    på signal fra en annen </a:t>
            </a:r>
            <a:r>
              <a:rPr lang="nb-NO" sz="1200" dirty="0" err="1">
                <a:solidFill>
                  <a:prstClr val="black"/>
                </a:solidFill>
                <a:latin typeface="Calibri" panose="020F0502020204030204"/>
              </a:rPr>
              <a:t>micro:bit</a:t>
            </a:r>
            <a:br>
              <a:rPr lang="nb-NO" sz="1200" dirty="0">
                <a:solidFill>
                  <a:prstClr val="black"/>
                </a:solidFill>
                <a:latin typeface="Calibri" panose="020F0502020204030204"/>
              </a:rPr>
            </a:br>
            <a:r>
              <a:rPr lang="nb-NO" sz="1200" dirty="0" err="1"/>
              <a:t>if</a:t>
            </a:r>
            <a:r>
              <a:rPr lang="nb-NO" sz="1200" dirty="0"/>
              <a:t> </a:t>
            </a:r>
            <a:r>
              <a:rPr lang="nb-NO" sz="1200" dirty="0" err="1"/>
              <a:t>button_a.is_pressed</a:t>
            </a:r>
            <a:r>
              <a:rPr lang="nb-NO" sz="1200" dirty="0"/>
              <a:t>():	# Sjekker om knapp A er trykket. Kan også bruke:  </a:t>
            </a:r>
            <a:r>
              <a:rPr lang="nb-NO" sz="1200" dirty="0" err="1"/>
              <a:t>if_button_a.was_pressed</a:t>
            </a:r>
            <a:r>
              <a:rPr lang="nb-NO" sz="1200" dirty="0"/>
              <a:t>():	# Sjekker da om knapp A er trykket siden sist.</a:t>
            </a:r>
            <a:br>
              <a:rPr lang="nb-NO" sz="1200" dirty="0"/>
            </a:br>
            <a:endParaRPr lang="nb-NO" sz="120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dirty="0"/>
          </a:p>
          <a:p>
            <a:pPr>
              <a:defRPr/>
            </a:pPr>
            <a:br>
              <a:rPr lang="nb-NO" sz="1200" dirty="0"/>
            </a:br>
            <a:br>
              <a:rPr lang="nb-NO" sz="1200" dirty="0"/>
            </a:br>
            <a:r>
              <a:rPr lang="nb-NO" sz="1200" dirty="0"/>
              <a:t>Se ellers kapittel 1 for </a:t>
            </a:r>
            <a:r>
              <a:rPr lang="nb-NO" sz="1200" dirty="0" err="1"/>
              <a:t>pythonkoder</a:t>
            </a:r>
            <a:r>
              <a:rPr lang="nb-NO" sz="1200" dirty="0"/>
              <a:t> for micro:bit.</a:t>
            </a:r>
            <a:endParaRPr lang="nb-NO" sz="1200" dirty="0">
              <a:solidFill>
                <a:prstClr val="black"/>
              </a:solidFill>
              <a:latin typeface="Calibri" panose="020F0502020204030204"/>
            </a:endParaRPr>
          </a:p>
        </p:txBody>
      </p:sp>
    </p:spTree>
    <p:extLst>
      <p:ext uri="{BB962C8B-B14F-4D97-AF65-F5344CB8AC3E}">
        <p14:creationId xmlns:p14="http://schemas.microsoft.com/office/powerpoint/2010/main" val="1997568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1BDA9AF-FF18-3366-B166-87562A692079}"/>
              </a:ext>
            </a:extLst>
          </p:cNvPr>
          <p:cNvSpPr>
            <a:spLocks noGrp="1"/>
          </p:cNvSpPr>
          <p:nvPr>
            <p:ph type="title"/>
          </p:nvPr>
        </p:nvSpPr>
        <p:spPr>
          <a:xfrm>
            <a:off x="471488" y="527405"/>
            <a:ext cx="5915025" cy="815620"/>
          </a:xfrm>
        </p:spPr>
        <p:txBody>
          <a:bodyPr>
            <a:normAutofit/>
          </a:bodyPr>
          <a:lstStyle/>
          <a:p>
            <a:r>
              <a:rPr lang="nb-NO" dirty="0"/>
              <a:t>Puslespill: Akselerasjonsmåler</a:t>
            </a:r>
            <a:br>
              <a:rPr lang="nb-NO" dirty="0"/>
            </a:br>
            <a:r>
              <a:rPr lang="nb-NO" sz="1300" dirty="0"/>
              <a:t>Husk to koder, en for sender og en for mottaker.</a:t>
            </a:r>
          </a:p>
        </p:txBody>
      </p:sp>
      <p:sp>
        <p:nvSpPr>
          <p:cNvPr id="5" name="TekstSylinder 4">
            <a:extLst>
              <a:ext uri="{FF2B5EF4-FFF2-40B4-BE49-F238E27FC236}">
                <a16:creationId xmlns:a16="http://schemas.microsoft.com/office/drawing/2014/main" id="{E49536AE-351D-A833-533A-D80663CF94C9}"/>
              </a:ext>
            </a:extLst>
          </p:cNvPr>
          <p:cNvSpPr txBox="1"/>
          <p:nvPr/>
        </p:nvSpPr>
        <p:spPr>
          <a:xfrm>
            <a:off x="266700" y="1603369"/>
            <a:ext cx="6353175" cy="452431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err="1">
                <a:solidFill>
                  <a:prstClr val="black"/>
                </a:solidFill>
                <a:latin typeface="Calibri" panose="020F0502020204030204"/>
              </a:rPr>
              <a:t>accelerometer.get_x</a:t>
            </a:r>
            <a:r>
              <a:rPr lang="nb-NO" sz="1200" dirty="0">
                <a:solidFill>
                  <a:prstClr val="black"/>
                </a:solidFill>
                <a:latin typeface="Calibri" panose="020F0502020204030204"/>
              </a:rPr>
              <a:t>()		# Måler akselerasjon i x-retning. Hva heter den som måler i y-retning?</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err="1">
                <a:solidFill>
                  <a:prstClr val="black"/>
                </a:solidFill>
                <a:latin typeface="Calibri" panose="020F0502020204030204"/>
              </a:rPr>
              <a:t>sleep</a:t>
            </a:r>
            <a:r>
              <a:rPr lang="nb-NO" sz="1200" dirty="0">
                <a:solidFill>
                  <a:prstClr val="black"/>
                </a:solidFill>
                <a:latin typeface="Calibri" panose="020F0502020204030204"/>
              </a:rPr>
              <a:t>(10)			# Pause i koden i 10 millisekunder</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a:solidFill>
                  <a:prstClr val="black"/>
                </a:solidFill>
                <a:latin typeface="Calibri" panose="020F0502020204030204"/>
              </a:rPr>
              <a:t>import radio</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a:solidFill>
                  <a:prstClr val="black"/>
                </a:solidFill>
                <a:latin typeface="Calibri" panose="020F0502020204030204"/>
              </a:rPr>
              <a:t>from microbit import * 	# importerer funksjoner som er spesielle for </a:t>
            </a:r>
            <a:r>
              <a:rPr lang="nb-NO" sz="1200" dirty="0" err="1">
                <a:solidFill>
                  <a:prstClr val="black"/>
                </a:solidFill>
                <a:latin typeface="Calibri" panose="020F0502020204030204"/>
              </a:rPr>
              <a:t>micro:bit</a:t>
            </a:r>
            <a:endParaRPr lang="nb-NO" sz="12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err="1">
                <a:solidFill>
                  <a:prstClr val="black"/>
                </a:solidFill>
                <a:latin typeface="Calibri" panose="020F0502020204030204"/>
              </a:rPr>
              <a:t>display.show</a:t>
            </a:r>
            <a:r>
              <a:rPr lang="nb-NO" sz="1200" dirty="0">
                <a:solidFill>
                  <a:prstClr val="black"/>
                </a:solidFill>
                <a:latin typeface="Calibri" panose="020F0502020204030204"/>
              </a:rPr>
              <a:t>() 			# Viser en </a:t>
            </a:r>
            <a:r>
              <a:rPr lang="nb-NO" sz="1200" dirty="0" err="1">
                <a:solidFill>
                  <a:prstClr val="black"/>
                </a:solidFill>
                <a:latin typeface="Calibri" panose="020F0502020204030204"/>
              </a:rPr>
              <a:t>string</a:t>
            </a:r>
            <a:r>
              <a:rPr lang="nb-NO" sz="1200" dirty="0">
                <a:solidFill>
                  <a:prstClr val="black"/>
                </a:solidFill>
                <a:latin typeface="Calibri" panose="020F0502020204030204"/>
              </a:rPr>
              <a:t> på displayet</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err="1">
                <a:solidFill>
                  <a:prstClr val="black"/>
                </a:solidFill>
                <a:latin typeface="Calibri" panose="020F0502020204030204"/>
              </a:rPr>
              <a:t>display.clear</a:t>
            </a:r>
            <a:r>
              <a:rPr lang="nb-NO" sz="1200" dirty="0">
                <a:solidFill>
                  <a:prstClr val="black"/>
                </a:solidFill>
                <a:latin typeface="Calibri" panose="020F0502020204030204"/>
              </a:rPr>
              <a:t>() 			#sletter displayet</a:t>
            </a: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err="1">
                <a:solidFill>
                  <a:prstClr val="black"/>
                </a:solidFill>
                <a:latin typeface="Calibri" panose="020F0502020204030204"/>
              </a:rPr>
              <a:t>str</a:t>
            </a:r>
            <a:r>
              <a:rPr lang="nb-NO" sz="1200" dirty="0">
                <a:solidFill>
                  <a:prstClr val="black"/>
                </a:solidFill>
                <a:latin typeface="Calibri" panose="020F0502020204030204"/>
              </a:rPr>
              <a:t>() 				#konverterer det du setter inni parentesen til en </a:t>
            </a:r>
            <a:r>
              <a:rPr lang="nb-NO" sz="1200" dirty="0" err="1">
                <a:solidFill>
                  <a:prstClr val="black"/>
                </a:solidFill>
                <a:latin typeface="Calibri" panose="020F0502020204030204"/>
              </a:rPr>
              <a:t>string</a:t>
            </a:r>
            <a:endParaRPr lang="nb-NO" sz="12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err="1">
                <a:solidFill>
                  <a:prstClr val="black"/>
                </a:solidFill>
                <a:latin typeface="Calibri" panose="020F0502020204030204"/>
              </a:rPr>
              <a:t>sqrt</a:t>
            </a:r>
            <a:r>
              <a:rPr lang="nb-NO" sz="1200" dirty="0">
                <a:solidFill>
                  <a:prstClr val="black"/>
                </a:solidFill>
                <a:latin typeface="Calibri" panose="020F0502020204030204"/>
              </a:rPr>
              <a:t>()				# tar kvadratrot av det som er inni parentesen</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err="1">
                <a:solidFill>
                  <a:prstClr val="black"/>
                </a:solidFill>
                <a:latin typeface="Calibri" panose="020F0502020204030204"/>
              </a:rPr>
              <a:t>round</a:t>
            </a:r>
            <a:r>
              <a:rPr lang="nb-NO" sz="1200" dirty="0">
                <a:solidFill>
                  <a:prstClr val="black"/>
                </a:solidFill>
                <a:latin typeface="Calibri" panose="020F0502020204030204"/>
              </a:rPr>
              <a:t>()			# runner av tallet, antall desimaler etter komma; </a:t>
            </a:r>
            <a:r>
              <a:rPr lang="nb-NO" sz="1200" dirty="0" err="1">
                <a:solidFill>
                  <a:prstClr val="black"/>
                </a:solidFill>
                <a:latin typeface="Calibri" panose="020F0502020204030204"/>
              </a:rPr>
              <a:t>round</a:t>
            </a:r>
            <a:r>
              <a:rPr lang="nb-NO" sz="1200" dirty="0">
                <a:solidFill>
                  <a:prstClr val="black"/>
                </a:solidFill>
                <a:latin typeface="Calibri" panose="020F0502020204030204"/>
              </a:rPr>
              <a:t>(2.71828,2)</a:t>
            </a:r>
            <a:br>
              <a:rPr lang="nb-NO" sz="1200" dirty="0">
                <a:solidFill>
                  <a:prstClr val="black"/>
                </a:solidFill>
                <a:latin typeface="Calibri" panose="020F0502020204030204"/>
              </a:rPr>
            </a:br>
            <a:r>
              <a:rPr lang="nb-NO" sz="1200" dirty="0">
                <a:solidFill>
                  <a:prstClr val="black"/>
                </a:solidFill>
                <a:latin typeface="Calibri" panose="020F0502020204030204"/>
              </a:rPr>
              <a:t>				    gir tallet 2,71 med to desimaler</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err="1">
                <a:solidFill>
                  <a:prstClr val="black"/>
                </a:solidFill>
                <a:latin typeface="Calibri" panose="020F0502020204030204"/>
              </a:rPr>
              <a:t>while</a:t>
            </a:r>
            <a:r>
              <a:rPr lang="nb-NO" sz="1200" dirty="0">
                <a:solidFill>
                  <a:prstClr val="black"/>
                </a:solidFill>
                <a:latin typeface="Calibri" panose="020F0502020204030204"/>
              </a:rPr>
              <a:t> True: 			# Lager en evig løkke som gjør at </a:t>
            </a:r>
            <a:r>
              <a:rPr lang="nb-NO" sz="1200" dirty="0" err="1">
                <a:solidFill>
                  <a:prstClr val="black"/>
                </a:solidFill>
                <a:latin typeface="Calibri" panose="020F0502020204030204"/>
              </a:rPr>
              <a:t>micro:biten</a:t>
            </a:r>
            <a:r>
              <a:rPr lang="nb-NO" sz="1200" dirty="0">
                <a:solidFill>
                  <a:prstClr val="black"/>
                </a:solidFill>
                <a:latin typeface="Calibri" panose="020F0502020204030204"/>
              </a:rPr>
              <a:t> kan vente </a:t>
            </a:r>
            <a:br>
              <a:rPr lang="nb-NO" sz="1200" dirty="0">
                <a:solidFill>
                  <a:prstClr val="black"/>
                </a:solidFill>
                <a:latin typeface="Calibri" panose="020F0502020204030204"/>
              </a:rPr>
            </a:br>
            <a:r>
              <a:rPr lang="nb-NO" sz="1200" dirty="0">
                <a:solidFill>
                  <a:prstClr val="black"/>
                </a:solidFill>
                <a:latin typeface="Calibri" panose="020F0502020204030204"/>
              </a:rPr>
              <a:t>				    på signal fra en annen </a:t>
            </a:r>
            <a:r>
              <a:rPr lang="nb-NO" sz="1200" dirty="0" err="1">
                <a:solidFill>
                  <a:prstClr val="black"/>
                </a:solidFill>
                <a:latin typeface="Calibri" panose="020F0502020204030204"/>
              </a:rPr>
              <a:t>micro:bit</a:t>
            </a:r>
            <a:br>
              <a:rPr lang="nb-NO" sz="1200" dirty="0"/>
            </a:br>
            <a:endParaRPr lang="nb-NO" sz="12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err="1">
                <a:solidFill>
                  <a:prstClr val="black"/>
                </a:solidFill>
                <a:latin typeface="Calibri" panose="020F0502020204030204"/>
              </a:rPr>
              <a:t>radio.config</a:t>
            </a:r>
            <a:r>
              <a:rPr lang="en-US" sz="1200" dirty="0">
                <a:solidFill>
                  <a:prstClr val="black"/>
                </a:solidFill>
                <a:latin typeface="Calibri" panose="020F0502020204030204"/>
              </a:rPr>
              <a:t>(group=23)  	# Setter </a:t>
            </a:r>
            <a:r>
              <a:rPr lang="en-US" sz="1200" dirty="0" err="1">
                <a:solidFill>
                  <a:prstClr val="black"/>
                </a:solidFill>
                <a:latin typeface="Calibri" panose="020F0502020204030204"/>
              </a:rPr>
              <a:t>kommunikasjonskanal</a:t>
            </a:r>
            <a:r>
              <a:rPr lang="en-US" sz="1200" dirty="0">
                <a:solidFill>
                  <a:prstClr val="black"/>
                </a:solidFill>
                <a:latin typeface="Calibri" panose="020F0502020204030204"/>
              </a:rPr>
              <a:t> </a:t>
            </a:r>
            <a:r>
              <a:rPr lang="en-US" sz="1200" dirty="0" err="1">
                <a:solidFill>
                  <a:prstClr val="black"/>
                </a:solidFill>
                <a:latin typeface="Calibri" panose="020F0502020204030204"/>
              </a:rPr>
              <a:t>mellom</a:t>
            </a:r>
            <a:r>
              <a:rPr lang="en-US" sz="1200" dirty="0">
                <a:solidFill>
                  <a:prstClr val="black"/>
                </a:solidFill>
                <a:latin typeface="Calibri" panose="020F0502020204030204"/>
              </a:rPr>
              <a:t> to </a:t>
            </a:r>
            <a:r>
              <a:rPr lang="en-US" sz="1200" dirty="0" err="1">
                <a:solidFill>
                  <a:prstClr val="black"/>
                </a:solidFill>
                <a:latin typeface="Calibri" panose="020F0502020204030204"/>
              </a:rPr>
              <a:t>micro:bits</a:t>
            </a:r>
            <a:endParaRPr lang="en-US" sz="12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err="1">
                <a:solidFill>
                  <a:prstClr val="black"/>
                </a:solidFill>
                <a:latin typeface="Calibri" panose="020F0502020204030204"/>
              </a:rPr>
              <a:t>radio.on</a:t>
            </a:r>
            <a:r>
              <a:rPr lang="en-US" sz="1200" dirty="0">
                <a:solidFill>
                  <a:prstClr val="black"/>
                </a:solidFill>
                <a:latin typeface="Calibri" panose="020F0502020204030204"/>
              </a:rPr>
              <a:t>()		   	# </a:t>
            </a:r>
            <a:r>
              <a:rPr lang="en-US" sz="1200" dirty="0" err="1">
                <a:solidFill>
                  <a:prstClr val="black"/>
                </a:solidFill>
                <a:latin typeface="Calibri" panose="020F0502020204030204"/>
              </a:rPr>
              <a:t>Skrur</a:t>
            </a:r>
            <a:r>
              <a:rPr lang="en-US" sz="1200" dirty="0">
                <a:solidFill>
                  <a:prstClr val="black"/>
                </a:solidFill>
                <a:latin typeface="Calibri" panose="020F0502020204030204"/>
              </a:rPr>
              <a:t> </a:t>
            </a:r>
            <a:r>
              <a:rPr lang="en-US" sz="1200" dirty="0" err="1">
                <a:solidFill>
                  <a:prstClr val="black"/>
                </a:solidFill>
                <a:latin typeface="Calibri" panose="020F0502020204030204"/>
              </a:rPr>
              <a:t>på</a:t>
            </a:r>
            <a:r>
              <a:rPr lang="en-US" sz="1200" dirty="0">
                <a:solidFill>
                  <a:prstClr val="black"/>
                </a:solidFill>
                <a:latin typeface="Calibri" panose="020F0502020204030204"/>
              </a:rPr>
              <a:t> </a:t>
            </a:r>
            <a:r>
              <a:rPr lang="en-US" sz="1200" dirty="0" err="1">
                <a:solidFill>
                  <a:prstClr val="black"/>
                </a:solidFill>
                <a:latin typeface="Calibri" panose="020F0502020204030204"/>
              </a:rPr>
              <a:t>radioen</a:t>
            </a:r>
            <a:endParaRPr lang="nb-NO" sz="12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err="1">
                <a:solidFill>
                  <a:prstClr val="black"/>
                </a:solidFill>
                <a:latin typeface="Calibri" panose="020F0502020204030204"/>
              </a:rPr>
              <a:t>radio.send</a:t>
            </a:r>
            <a:r>
              <a:rPr lang="nb-NO" sz="1200" dirty="0">
                <a:solidFill>
                  <a:prstClr val="black"/>
                </a:solidFill>
                <a:latin typeface="Calibri" panose="020F0502020204030204"/>
              </a:rPr>
              <a:t>()		   	# Sender en </a:t>
            </a:r>
            <a:r>
              <a:rPr lang="nb-NO" sz="1200" dirty="0" err="1">
                <a:solidFill>
                  <a:prstClr val="black"/>
                </a:solidFill>
                <a:latin typeface="Calibri" panose="020F0502020204030204"/>
              </a:rPr>
              <a:t>string</a:t>
            </a:r>
            <a:endParaRPr lang="nb-NO" sz="12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err="1">
                <a:solidFill>
                  <a:prstClr val="black"/>
                </a:solidFill>
                <a:latin typeface="Calibri" panose="020F0502020204030204"/>
              </a:rPr>
              <a:t>radio.receive</a:t>
            </a:r>
            <a:r>
              <a:rPr lang="nb-NO" sz="1200" dirty="0">
                <a:solidFill>
                  <a:prstClr val="black"/>
                </a:solidFill>
                <a:latin typeface="Calibri" panose="020F0502020204030204"/>
              </a:rPr>
              <a:t>()		   	# Mottar en </a:t>
            </a:r>
            <a:r>
              <a:rPr lang="nb-NO" sz="1200" dirty="0" err="1">
                <a:solidFill>
                  <a:prstClr val="black"/>
                </a:solidFill>
                <a:latin typeface="Calibri" panose="020F0502020204030204"/>
              </a:rPr>
              <a:t>string</a:t>
            </a:r>
            <a:br>
              <a:rPr lang="nb-NO" sz="1200" dirty="0">
                <a:solidFill>
                  <a:prstClr val="black"/>
                </a:solidFill>
                <a:latin typeface="Calibri" panose="020F0502020204030204"/>
              </a:rPr>
            </a:br>
            <a:endParaRPr lang="nb-NO" sz="12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err="1">
                <a:solidFill>
                  <a:prstClr val="black"/>
                </a:solidFill>
                <a:latin typeface="Calibri" panose="020F0502020204030204"/>
              </a:rPr>
              <a:t>if</a:t>
            </a:r>
            <a:r>
              <a:rPr lang="nb-NO" sz="1200" dirty="0">
                <a:solidFill>
                  <a:prstClr val="black"/>
                </a:solidFill>
                <a:latin typeface="Calibri" panose="020F0502020204030204"/>
              </a:rPr>
              <a:t> data != None:		# Sjekker om data inneholder verdier (må ikke brukes)</a:t>
            </a:r>
            <a:endParaRPr lang="nb-NO" sz="120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dirty="0"/>
          </a:p>
          <a:p>
            <a:pPr marL="0" marR="0" lvl="0" indent="0" algn="l" defTabSz="457200" rtl="0" eaLnBrk="1" fontAlgn="auto" latinLnBrk="0" hangingPunct="1">
              <a:lnSpc>
                <a:spcPct val="100000"/>
              </a:lnSpc>
              <a:spcBef>
                <a:spcPts val="0"/>
              </a:spcBef>
              <a:spcAft>
                <a:spcPts val="0"/>
              </a:spcAft>
              <a:buClrTx/>
              <a:buSzTx/>
              <a:buFontTx/>
              <a:buNone/>
              <a:tabLst/>
              <a:defRPr/>
            </a:pPr>
            <a:br>
              <a:rPr lang="nb-NO" sz="1200" dirty="0"/>
            </a:br>
            <a:r>
              <a:rPr lang="nb-NO" sz="1200" dirty="0"/>
              <a:t>Se ellers kapittel 1 for </a:t>
            </a:r>
            <a:r>
              <a:rPr lang="nb-NO" sz="1200" dirty="0" err="1"/>
              <a:t>pythonkoder</a:t>
            </a:r>
            <a:r>
              <a:rPr lang="nb-NO" sz="1200" dirty="0"/>
              <a:t> for micro:bit.</a:t>
            </a:r>
            <a:endParaRPr lang="nb-NO" sz="1200" dirty="0">
              <a:solidFill>
                <a:prstClr val="black"/>
              </a:solidFill>
              <a:latin typeface="Calibri" panose="020F0502020204030204"/>
            </a:endParaRPr>
          </a:p>
        </p:txBody>
      </p:sp>
    </p:spTree>
    <p:extLst>
      <p:ext uri="{BB962C8B-B14F-4D97-AF65-F5344CB8AC3E}">
        <p14:creationId xmlns:p14="http://schemas.microsoft.com/office/powerpoint/2010/main" val="28875996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1E9600F-21FE-5F4C-EE59-C87350A4B0E2}"/>
              </a:ext>
            </a:extLst>
          </p:cNvPr>
          <p:cNvSpPr>
            <a:spLocks noGrp="1"/>
          </p:cNvSpPr>
          <p:nvPr>
            <p:ph type="title"/>
          </p:nvPr>
        </p:nvSpPr>
        <p:spPr>
          <a:xfrm>
            <a:off x="471488" y="527405"/>
            <a:ext cx="5915025" cy="775615"/>
          </a:xfrm>
        </p:spPr>
        <p:txBody>
          <a:bodyPr/>
          <a:lstStyle/>
          <a:p>
            <a:r>
              <a:rPr lang="nb-NO" dirty="0"/>
              <a:t>Pseudo-kode: Høydemåler</a:t>
            </a:r>
          </a:p>
        </p:txBody>
      </p:sp>
      <p:sp>
        <p:nvSpPr>
          <p:cNvPr id="3" name="Plassholder for innhold 2">
            <a:extLst>
              <a:ext uri="{FF2B5EF4-FFF2-40B4-BE49-F238E27FC236}">
                <a16:creationId xmlns:a16="http://schemas.microsoft.com/office/drawing/2014/main" id="{7961CD7C-1CE4-7A74-7FE7-4F74F3539C5D}"/>
              </a:ext>
            </a:extLst>
          </p:cNvPr>
          <p:cNvSpPr>
            <a:spLocks noGrp="1"/>
          </p:cNvSpPr>
          <p:nvPr>
            <p:ph idx="1"/>
          </p:nvPr>
        </p:nvSpPr>
        <p:spPr>
          <a:xfrm>
            <a:off x="509589" y="4033520"/>
            <a:ext cx="3396569" cy="2476137"/>
          </a:xfrm>
          <a:ln>
            <a:solidFill>
              <a:schemeClr val="tx1"/>
            </a:solidFill>
          </a:ln>
        </p:spPr>
        <p:txBody>
          <a:bodyPr>
            <a:normAutofit/>
          </a:bodyPr>
          <a:lstStyle/>
          <a:p>
            <a:pPr marL="0" indent="0">
              <a:buNone/>
            </a:pPr>
            <a:r>
              <a:rPr lang="nb-NO" sz="1100" u="sng" dirty="0"/>
              <a:t>Detaljert pseudo-kode</a:t>
            </a:r>
            <a:endParaRPr lang="nb-NO" sz="1100" dirty="0"/>
          </a:p>
          <a:p>
            <a:r>
              <a:rPr lang="nb-NO" sz="1100" dirty="0"/>
              <a:t>Importere bibliotek</a:t>
            </a:r>
          </a:p>
          <a:p>
            <a:r>
              <a:rPr lang="nb-NO" sz="1100" dirty="0"/>
              <a:t>Sette variabler</a:t>
            </a:r>
          </a:p>
          <a:p>
            <a:r>
              <a:rPr lang="nb-NO" sz="1100" dirty="0"/>
              <a:t>Uendelig løkke som venter på knappetrykk:</a:t>
            </a:r>
          </a:p>
          <a:p>
            <a:pPr lvl="1"/>
            <a:r>
              <a:rPr lang="nb-NO" sz="1100" dirty="0"/>
              <a:t>Hvis knapp A trykkes:</a:t>
            </a:r>
            <a:br>
              <a:rPr lang="nb-NO" sz="1100" dirty="0"/>
            </a:br>
            <a:r>
              <a:rPr lang="nb-NO" sz="1100" dirty="0"/>
              <a:t>- Lese av tiden ved start</a:t>
            </a:r>
            <a:br>
              <a:rPr lang="nb-NO" sz="1100" dirty="0"/>
            </a:br>
            <a:r>
              <a:rPr lang="nb-NO" sz="1100" dirty="0"/>
              <a:t>- Vise på skjerm at tidsmålingen har startet</a:t>
            </a:r>
            <a:br>
              <a:rPr lang="nb-NO" sz="1100" dirty="0"/>
            </a:br>
            <a:endParaRPr lang="nb-NO" sz="1100" dirty="0"/>
          </a:p>
          <a:p>
            <a:pPr lvl="1"/>
            <a:r>
              <a:rPr lang="nb-NO" sz="1100" dirty="0"/>
              <a:t>Hvis knapp B trykkes:</a:t>
            </a:r>
            <a:br>
              <a:rPr lang="nb-NO" sz="1100" dirty="0"/>
            </a:br>
            <a:r>
              <a:rPr lang="nb-NO" sz="1100" dirty="0"/>
              <a:t>- Lese av tiden ved slutt </a:t>
            </a:r>
            <a:br>
              <a:rPr lang="nb-NO" sz="1100" dirty="0"/>
            </a:br>
            <a:r>
              <a:rPr lang="nb-NO" sz="1100" dirty="0"/>
              <a:t>- Regne ut tidsforskjellen mellom start og slutt</a:t>
            </a:r>
            <a:br>
              <a:rPr lang="nb-NO" sz="1100" dirty="0"/>
            </a:br>
            <a:r>
              <a:rPr lang="nb-NO" sz="1100" dirty="0"/>
              <a:t>- Regne ut høyden</a:t>
            </a:r>
            <a:br>
              <a:rPr lang="nb-NO" sz="1100" dirty="0"/>
            </a:br>
            <a:r>
              <a:rPr lang="nb-NO" sz="1100" dirty="0"/>
              <a:t>- Vise høyden på skjerm</a:t>
            </a:r>
          </a:p>
        </p:txBody>
      </p:sp>
      <p:sp>
        <p:nvSpPr>
          <p:cNvPr id="4" name="Plassholder for innhold 2">
            <a:extLst>
              <a:ext uri="{FF2B5EF4-FFF2-40B4-BE49-F238E27FC236}">
                <a16:creationId xmlns:a16="http://schemas.microsoft.com/office/drawing/2014/main" id="{12064C55-CC72-5186-2641-B3C95491D58B}"/>
              </a:ext>
            </a:extLst>
          </p:cNvPr>
          <p:cNvSpPr txBox="1">
            <a:spLocks/>
          </p:cNvSpPr>
          <p:nvPr/>
        </p:nvSpPr>
        <p:spPr>
          <a:xfrm>
            <a:off x="509589" y="1584960"/>
            <a:ext cx="2081212" cy="2043611"/>
          </a:xfrm>
          <a:prstGeom prst="rect">
            <a:avLst/>
          </a:prstGeom>
          <a:ln>
            <a:solidFill>
              <a:schemeClr val="tx1"/>
            </a:solidFill>
          </a:ln>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b-NO" sz="1100" u="sng" dirty="0"/>
              <a:t>Grov pseudo-kode</a:t>
            </a:r>
            <a:endParaRPr lang="nb-NO" sz="1100" dirty="0"/>
          </a:p>
          <a:p>
            <a:r>
              <a:rPr lang="nb-NO" sz="1100" dirty="0"/>
              <a:t>Importere bibliotek</a:t>
            </a:r>
          </a:p>
          <a:p>
            <a:r>
              <a:rPr lang="nb-NO" sz="1100" dirty="0"/>
              <a:t>Sette variabler</a:t>
            </a:r>
          </a:p>
          <a:p>
            <a:r>
              <a:rPr lang="nb-NO" sz="1100" dirty="0"/>
              <a:t>Uendelig løkke :</a:t>
            </a:r>
          </a:p>
          <a:p>
            <a:pPr lvl="1"/>
            <a:r>
              <a:rPr lang="nb-NO" sz="1100" dirty="0"/>
              <a:t>Hvis knapp A trykkes:</a:t>
            </a:r>
            <a:br>
              <a:rPr lang="nb-NO" sz="1100" dirty="0"/>
            </a:br>
            <a:r>
              <a:rPr lang="nb-NO" sz="1100" dirty="0"/>
              <a:t>- Starte tidsmålingen</a:t>
            </a:r>
            <a:br>
              <a:rPr lang="nb-NO" sz="1100" dirty="0"/>
            </a:br>
            <a:endParaRPr lang="nb-NO" sz="1100" dirty="0"/>
          </a:p>
          <a:p>
            <a:pPr lvl="1"/>
            <a:r>
              <a:rPr lang="nb-NO" sz="1100" dirty="0"/>
              <a:t>Hvis knapp B trykkes:</a:t>
            </a:r>
            <a:br>
              <a:rPr lang="nb-NO" sz="1100" dirty="0"/>
            </a:br>
            <a:r>
              <a:rPr lang="nb-NO" sz="1100" dirty="0"/>
              <a:t>- Avslutte tidsmålingen</a:t>
            </a:r>
            <a:br>
              <a:rPr lang="nb-NO" sz="1100" dirty="0"/>
            </a:br>
            <a:r>
              <a:rPr lang="nb-NO" sz="1100" dirty="0"/>
              <a:t>- Vise høyden på skjerm</a:t>
            </a:r>
            <a:endParaRPr lang="nb-NO" sz="1300" dirty="0"/>
          </a:p>
          <a:p>
            <a:pPr marL="0" indent="0">
              <a:buFont typeface="Arial" panose="020B0604020202020204" pitchFamily="34" charset="0"/>
              <a:buNone/>
            </a:pPr>
            <a:endParaRPr lang="nb-NO" sz="1300" dirty="0"/>
          </a:p>
          <a:p>
            <a:pPr marL="0" indent="0">
              <a:buFont typeface="Arial" panose="020B0604020202020204" pitchFamily="34" charset="0"/>
              <a:buNone/>
            </a:pPr>
            <a:endParaRPr lang="nb-NO" dirty="0"/>
          </a:p>
        </p:txBody>
      </p:sp>
    </p:spTree>
    <p:extLst>
      <p:ext uri="{BB962C8B-B14F-4D97-AF65-F5344CB8AC3E}">
        <p14:creationId xmlns:p14="http://schemas.microsoft.com/office/powerpoint/2010/main" val="1831693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1E9600F-21FE-5F4C-EE59-C87350A4B0E2}"/>
              </a:ext>
            </a:extLst>
          </p:cNvPr>
          <p:cNvSpPr>
            <a:spLocks noGrp="1"/>
          </p:cNvSpPr>
          <p:nvPr>
            <p:ph type="title"/>
          </p:nvPr>
        </p:nvSpPr>
        <p:spPr>
          <a:xfrm>
            <a:off x="471488" y="527405"/>
            <a:ext cx="5915025" cy="775615"/>
          </a:xfrm>
        </p:spPr>
        <p:txBody>
          <a:bodyPr/>
          <a:lstStyle/>
          <a:p>
            <a:r>
              <a:rPr lang="nb-NO" dirty="0"/>
              <a:t>Pseudo-kode: Akselerasjonsmåler</a:t>
            </a:r>
          </a:p>
        </p:txBody>
      </p:sp>
      <p:sp>
        <p:nvSpPr>
          <p:cNvPr id="3" name="Plassholder for innhold 2">
            <a:extLst>
              <a:ext uri="{FF2B5EF4-FFF2-40B4-BE49-F238E27FC236}">
                <a16:creationId xmlns:a16="http://schemas.microsoft.com/office/drawing/2014/main" id="{7961CD7C-1CE4-7A74-7FE7-4F74F3539C5D}"/>
              </a:ext>
            </a:extLst>
          </p:cNvPr>
          <p:cNvSpPr>
            <a:spLocks noGrp="1"/>
          </p:cNvSpPr>
          <p:nvPr>
            <p:ph idx="1"/>
          </p:nvPr>
        </p:nvSpPr>
        <p:spPr>
          <a:xfrm>
            <a:off x="509589" y="3531053"/>
            <a:ext cx="2286226" cy="1746069"/>
          </a:xfrm>
          <a:ln>
            <a:solidFill>
              <a:schemeClr val="tx1"/>
            </a:solidFill>
          </a:ln>
        </p:spPr>
        <p:txBody>
          <a:bodyPr>
            <a:normAutofit/>
          </a:bodyPr>
          <a:lstStyle/>
          <a:p>
            <a:pPr marL="0" indent="0">
              <a:buNone/>
            </a:pPr>
            <a:br>
              <a:rPr lang="nb-NO" sz="1100" u="sng" dirty="0"/>
            </a:br>
            <a:r>
              <a:rPr lang="nb-NO" sz="1100" u="sng" dirty="0"/>
              <a:t>Pseudo-kode: Mottaker</a:t>
            </a:r>
            <a:endParaRPr lang="nb-NO" sz="1100" dirty="0"/>
          </a:p>
          <a:p>
            <a:r>
              <a:rPr lang="nb-NO" sz="1100" dirty="0"/>
              <a:t>Importere bibliotek</a:t>
            </a:r>
          </a:p>
          <a:p>
            <a:r>
              <a:rPr lang="nb-NO" sz="1100" dirty="0"/>
              <a:t>Sette variabler</a:t>
            </a:r>
          </a:p>
          <a:p>
            <a:r>
              <a:rPr lang="nb-NO" sz="1100" dirty="0"/>
              <a:t>Starte radiokommunikasjon</a:t>
            </a:r>
          </a:p>
          <a:p>
            <a:r>
              <a:rPr lang="nb-NO" sz="1100" dirty="0"/>
              <a:t>Uendelig løkke:</a:t>
            </a:r>
            <a:br>
              <a:rPr lang="nb-NO" sz="1100" dirty="0"/>
            </a:br>
            <a:r>
              <a:rPr lang="nb-NO" sz="1100" dirty="0"/>
              <a:t>- Hvis beskjed mottas:</a:t>
            </a:r>
            <a:br>
              <a:rPr lang="nb-NO" sz="1100" dirty="0"/>
            </a:br>
            <a:r>
              <a:rPr lang="nb-NO" sz="1100" dirty="0"/>
              <a:t>	- Skriv beskjed på skjerm</a:t>
            </a:r>
          </a:p>
          <a:p>
            <a:pPr marL="0" indent="0">
              <a:buNone/>
            </a:pPr>
            <a:endParaRPr lang="nb-NO" sz="1100" dirty="0"/>
          </a:p>
          <a:p>
            <a:pPr marL="0" indent="0">
              <a:buNone/>
            </a:pPr>
            <a:endParaRPr lang="nb-NO" sz="1100" dirty="0"/>
          </a:p>
          <a:p>
            <a:pPr marL="0" indent="0">
              <a:buNone/>
            </a:pPr>
            <a:endParaRPr lang="nb-NO" dirty="0"/>
          </a:p>
        </p:txBody>
      </p:sp>
      <p:sp>
        <p:nvSpPr>
          <p:cNvPr id="4" name="Plassholder for innhold 2">
            <a:extLst>
              <a:ext uri="{FF2B5EF4-FFF2-40B4-BE49-F238E27FC236}">
                <a16:creationId xmlns:a16="http://schemas.microsoft.com/office/drawing/2014/main" id="{12064C55-CC72-5186-2641-B3C95491D58B}"/>
              </a:ext>
            </a:extLst>
          </p:cNvPr>
          <p:cNvSpPr txBox="1">
            <a:spLocks/>
          </p:cNvSpPr>
          <p:nvPr/>
        </p:nvSpPr>
        <p:spPr>
          <a:xfrm>
            <a:off x="509589" y="1584960"/>
            <a:ext cx="3133498" cy="1746069"/>
          </a:xfrm>
          <a:prstGeom prst="rect">
            <a:avLst/>
          </a:prstGeom>
          <a:ln>
            <a:solidFill>
              <a:schemeClr val="tx1"/>
            </a:solidFill>
          </a:ln>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b-NO" sz="1100" u="sng" dirty="0"/>
              <a:t>Pseudo-kode: Sender</a:t>
            </a:r>
            <a:endParaRPr lang="nb-NO" sz="1100" dirty="0"/>
          </a:p>
          <a:p>
            <a:r>
              <a:rPr lang="nb-NO" sz="1100" dirty="0"/>
              <a:t>Importere bibliotek</a:t>
            </a:r>
          </a:p>
          <a:p>
            <a:r>
              <a:rPr lang="nb-NO" sz="1100" dirty="0"/>
              <a:t>Sette variabler</a:t>
            </a:r>
          </a:p>
          <a:p>
            <a:r>
              <a:rPr lang="nb-NO" sz="1100" dirty="0"/>
              <a:t>Starte radiokommunikasjon</a:t>
            </a:r>
          </a:p>
          <a:p>
            <a:r>
              <a:rPr lang="nb-NO" sz="1100" dirty="0"/>
              <a:t>Uendelig løkke :</a:t>
            </a:r>
            <a:br>
              <a:rPr lang="nb-NO" sz="1100" dirty="0"/>
            </a:br>
            <a:r>
              <a:rPr lang="nb-NO" sz="1100" dirty="0"/>
              <a:t>- Måle akselerasjon i x-, y- og z-retning</a:t>
            </a:r>
            <a:br>
              <a:rPr lang="nb-NO" sz="1100" dirty="0"/>
            </a:br>
            <a:r>
              <a:rPr lang="nb-NO" sz="1100" dirty="0"/>
              <a:t>- Regne ut total akselerasjon og gjøre om til m/s</a:t>
            </a:r>
            <a:r>
              <a:rPr lang="nb-NO" sz="1100" baseline="30000" dirty="0"/>
              <a:t>2</a:t>
            </a:r>
            <a:br>
              <a:rPr lang="nb-NO" sz="1100" dirty="0"/>
            </a:br>
            <a:r>
              <a:rPr lang="nb-NO" sz="1100" dirty="0"/>
              <a:t>- Sende akselerasjon til en annen </a:t>
            </a:r>
            <a:r>
              <a:rPr lang="nb-NO" sz="1100" dirty="0" err="1"/>
              <a:t>micro:bit</a:t>
            </a:r>
            <a:endParaRPr lang="nb-NO" sz="1100" dirty="0"/>
          </a:p>
        </p:txBody>
      </p:sp>
    </p:spTree>
    <p:extLst>
      <p:ext uri="{BB962C8B-B14F-4D97-AF65-F5344CB8AC3E}">
        <p14:creationId xmlns:p14="http://schemas.microsoft.com/office/powerpoint/2010/main" val="2358247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8D4CBD3-068A-B419-BE48-7B9928C2F5EA}"/>
              </a:ext>
            </a:extLst>
          </p:cNvPr>
          <p:cNvSpPr>
            <a:spLocks noGrp="1"/>
          </p:cNvSpPr>
          <p:nvPr>
            <p:ph type="title"/>
          </p:nvPr>
        </p:nvSpPr>
        <p:spPr>
          <a:xfrm>
            <a:off x="471488" y="527405"/>
            <a:ext cx="5915025" cy="1129945"/>
          </a:xfrm>
        </p:spPr>
        <p:txBody>
          <a:bodyPr>
            <a:normAutofit fontScale="90000"/>
          </a:bodyPr>
          <a:lstStyle/>
          <a:p>
            <a:r>
              <a:rPr lang="nb-NO" dirty="0"/>
              <a:t>Utfylling: </a:t>
            </a:r>
            <a:br>
              <a:rPr lang="nb-NO" dirty="0"/>
            </a:br>
            <a:r>
              <a:rPr lang="nb-NO" dirty="0"/>
              <a:t>Nesten ferdig kode for høydemåler</a:t>
            </a:r>
            <a:br>
              <a:rPr lang="nb-NO" dirty="0"/>
            </a:br>
            <a:r>
              <a:rPr lang="nb-NO" sz="1300" dirty="0"/>
              <a:t>Fyll ut de gule feltene</a:t>
            </a:r>
          </a:p>
        </p:txBody>
      </p:sp>
      <p:sp>
        <p:nvSpPr>
          <p:cNvPr id="4" name="TekstSylinder 3">
            <a:extLst>
              <a:ext uri="{FF2B5EF4-FFF2-40B4-BE49-F238E27FC236}">
                <a16:creationId xmlns:a16="http://schemas.microsoft.com/office/drawing/2014/main" id="{4386A797-E70B-2C92-1428-32593BE1819D}"/>
              </a:ext>
            </a:extLst>
          </p:cNvPr>
          <p:cNvSpPr txBox="1"/>
          <p:nvPr/>
        </p:nvSpPr>
        <p:spPr>
          <a:xfrm>
            <a:off x="357330" y="1927219"/>
            <a:ext cx="6253020" cy="6001643"/>
          </a:xfrm>
          <a:prstGeom prst="rect">
            <a:avLst/>
          </a:prstGeom>
          <a:noFill/>
        </p:spPr>
        <p:txBody>
          <a:bodyPr wrap="square" rtlCol="0">
            <a:spAutoFit/>
          </a:bodyPr>
          <a:lstStyle/>
          <a:p>
            <a:pPr>
              <a:defRPr/>
            </a:pPr>
            <a:r>
              <a:rPr lang="nb-NO" sz="1200" dirty="0">
                <a:solidFill>
                  <a:prstClr val="black"/>
                </a:solidFill>
                <a:latin typeface="Calibri" panose="020F0502020204030204"/>
              </a:rPr>
              <a:t># Kode som måler tiden mellom knapp A og B trykkes </a:t>
            </a:r>
            <a:br>
              <a:rPr lang="nb-NO" sz="1200" dirty="0">
                <a:solidFill>
                  <a:prstClr val="black"/>
                </a:solidFill>
                <a:latin typeface="Calibri" panose="020F0502020204030204"/>
              </a:rPr>
            </a:br>
            <a:r>
              <a:rPr lang="nb-NO" sz="1200" dirty="0">
                <a:solidFill>
                  <a:prstClr val="black"/>
                </a:solidFill>
                <a:latin typeface="Calibri" panose="020F0502020204030204"/>
              </a:rPr>
              <a:t># Bruker tiden til å regne ut høyden på ett fall med samme varighet</a:t>
            </a:r>
          </a:p>
          <a:p>
            <a:pPr>
              <a:defRPr/>
            </a:pPr>
            <a:endParaRPr lang="nb-NO" sz="1200" dirty="0">
              <a:solidFill>
                <a:prstClr val="black"/>
              </a:solidFill>
              <a:latin typeface="Calibri" panose="020F0502020204030204"/>
            </a:endParaRPr>
          </a:p>
          <a:p>
            <a:pPr>
              <a:defRPr/>
            </a:pPr>
            <a:r>
              <a:rPr lang="nb-NO" sz="1200" dirty="0">
                <a:solidFill>
                  <a:prstClr val="black"/>
                </a:solidFill>
                <a:latin typeface="Calibri" panose="020F0502020204030204"/>
              </a:rPr>
              <a:t>from microbit import * 	# importerer funksjoner som er spesielle for </a:t>
            </a:r>
            <a:r>
              <a:rPr lang="nb-NO" sz="1200" dirty="0" err="1">
                <a:solidFill>
                  <a:prstClr val="black"/>
                </a:solidFill>
                <a:latin typeface="Calibri" panose="020F0502020204030204"/>
              </a:rPr>
              <a:t>micro:bit</a:t>
            </a:r>
            <a:endParaRPr lang="nb-NO" sz="12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a:solidFill>
                  <a:prstClr val="black"/>
                </a:solidFill>
                <a:latin typeface="Calibri" panose="020F0502020204030204"/>
              </a:rPr>
              <a:t>starttid = 0</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a:solidFill>
                  <a:prstClr val="black"/>
                </a:solidFill>
                <a:latin typeface="Calibri" panose="020F0502020204030204"/>
              </a:rPr>
              <a:t>tid = 0</a:t>
            </a: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a:solidFill>
                  <a:prstClr val="black"/>
                </a:solidFill>
                <a:latin typeface="Calibri" panose="020F0502020204030204"/>
              </a:rPr>
              <a:t># Lager en evig løkke som gjør at </a:t>
            </a:r>
            <a:r>
              <a:rPr lang="nb-NO" sz="1200" dirty="0" err="1">
                <a:solidFill>
                  <a:prstClr val="black"/>
                </a:solidFill>
                <a:latin typeface="Calibri" panose="020F0502020204030204"/>
              </a:rPr>
              <a:t>micro:biten</a:t>
            </a:r>
            <a:r>
              <a:rPr lang="nb-NO" sz="1200" dirty="0">
                <a:solidFill>
                  <a:prstClr val="black"/>
                </a:solidFill>
                <a:latin typeface="Calibri" panose="020F0502020204030204"/>
              </a:rPr>
              <a:t> kan vente på signal fra en annen </a:t>
            </a:r>
            <a:r>
              <a:rPr lang="nb-NO" sz="1200" dirty="0" err="1">
                <a:solidFill>
                  <a:prstClr val="black"/>
                </a:solidFill>
                <a:latin typeface="Calibri" panose="020F0502020204030204"/>
              </a:rPr>
              <a:t>micro:bit</a:t>
            </a:r>
            <a:endParaRPr lang="nb-NO" sz="12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err="1">
                <a:solidFill>
                  <a:prstClr val="black"/>
                </a:solidFill>
                <a:latin typeface="Calibri" panose="020F0502020204030204"/>
              </a:rPr>
              <a:t>while</a:t>
            </a:r>
            <a:r>
              <a:rPr lang="nb-NO" sz="1200" dirty="0">
                <a:solidFill>
                  <a:prstClr val="black"/>
                </a:solidFill>
                <a:latin typeface="Calibri" panose="020F0502020204030204"/>
              </a:rPr>
              <a:t> True: 			</a:t>
            </a: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a:t>	</a:t>
            </a:r>
            <a:r>
              <a:rPr lang="nb-NO" sz="1200" dirty="0" err="1"/>
              <a:t>if</a:t>
            </a:r>
            <a:r>
              <a:rPr lang="nb-NO" sz="1200" dirty="0"/>
              <a:t> </a:t>
            </a:r>
            <a:r>
              <a:rPr lang="nb-NO" sz="1200" dirty="0" err="1"/>
              <a:t>button_a.is_pressed</a:t>
            </a:r>
            <a:r>
              <a:rPr lang="nb-NO" sz="1200" dirty="0"/>
              <a:t>():		# Sjekker om knapp A er trykket.</a:t>
            </a:r>
            <a:endParaRPr lang="nb-NO" sz="1200" dirty="0">
              <a:solidFill>
                <a:prstClr val="black"/>
              </a:solidFill>
              <a:latin typeface="Calibri" panose="020F0502020204030204"/>
            </a:endParaRPr>
          </a:p>
          <a:p>
            <a:pPr>
              <a:defRPr/>
            </a:pPr>
            <a:r>
              <a:rPr lang="nb-NO" sz="1200" dirty="0">
                <a:solidFill>
                  <a:prstClr val="black"/>
                </a:solidFill>
                <a:highlight>
                  <a:srgbClr val="FFFF00"/>
                </a:highlight>
                <a:latin typeface="Calibri" panose="020F0502020204030204"/>
              </a:rPr>
              <a:t>	 	starttid = 			# Sett starttid her: </a:t>
            </a: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dirty="0">
              <a:solidFill>
                <a:prstClr val="black"/>
              </a:solidFill>
              <a:latin typeface="Calibri" panose="020F0502020204030204"/>
            </a:endParaRPr>
          </a:p>
          <a:p>
            <a:pPr>
              <a:defRPr/>
            </a:pPr>
            <a:r>
              <a:rPr lang="nb-NO" sz="1200" dirty="0">
                <a:solidFill>
                  <a:prstClr val="black"/>
                </a:solidFill>
                <a:latin typeface="Calibri" panose="020F0502020204030204"/>
              </a:rPr>
              <a:t>		</a:t>
            </a:r>
            <a:r>
              <a:rPr lang="nb-NO" sz="1200" dirty="0" err="1">
                <a:solidFill>
                  <a:prstClr val="black"/>
                </a:solidFill>
                <a:latin typeface="Calibri" panose="020F0502020204030204"/>
              </a:rPr>
              <a:t>display.show</a:t>
            </a:r>
            <a:r>
              <a:rPr lang="nb-NO" sz="1200" dirty="0">
                <a:solidFill>
                  <a:prstClr val="black"/>
                </a:solidFill>
                <a:latin typeface="Calibri" panose="020F0502020204030204"/>
              </a:rPr>
              <a:t>(</a:t>
            </a:r>
            <a:r>
              <a:rPr lang="nb-NO" sz="1200" dirty="0" err="1">
                <a:solidFill>
                  <a:prstClr val="black"/>
                </a:solidFill>
                <a:latin typeface="Calibri" panose="020F0502020204030204"/>
              </a:rPr>
              <a:t>Image:YES</a:t>
            </a:r>
            <a:r>
              <a:rPr lang="nb-NO" sz="1200" dirty="0">
                <a:solidFill>
                  <a:prstClr val="black"/>
                </a:solidFill>
                <a:latin typeface="Calibri" panose="020F0502020204030204"/>
              </a:rPr>
              <a:t>) 	# Viser et bilde på displayet</a:t>
            </a:r>
          </a:p>
          <a:p>
            <a:pPr>
              <a:defRPr/>
            </a:pPr>
            <a:r>
              <a:rPr lang="nb-NO" sz="1200" dirty="0">
                <a:solidFill>
                  <a:prstClr val="black"/>
                </a:solidFill>
                <a:latin typeface="Calibri" panose="020F0502020204030204"/>
              </a:rPr>
              <a:t>		</a:t>
            </a:r>
            <a:r>
              <a:rPr lang="nb-NO" sz="1200" dirty="0" err="1">
                <a:solidFill>
                  <a:prstClr val="black"/>
                </a:solidFill>
                <a:latin typeface="Calibri" panose="020F0502020204030204"/>
              </a:rPr>
              <a:t>sleep</a:t>
            </a:r>
            <a:r>
              <a:rPr lang="nb-NO" sz="1200" dirty="0">
                <a:solidFill>
                  <a:prstClr val="black"/>
                </a:solidFill>
                <a:latin typeface="Calibri" panose="020F0502020204030204"/>
              </a:rPr>
              <a:t>(500)			# Pause i koden i 500 millisekunder</a:t>
            </a:r>
          </a:p>
          <a:p>
            <a:pPr>
              <a:defRPr/>
            </a:pPr>
            <a:r>
              <a:rPr lang="nb-NO" sz="1200" dirty="0">
                <a:solidFill>
                  <a:prstClr val="black"/>
                </a:solidFill>
                <a:latin typeface="Calibri" panose="020F0502020204030204"/>
              </a:rPr>
              <a:t>		</a:t>
            </a:r>
            <a:r>
              <a:rPr lang="nb-NO" sz="1200" dirty="0" err="1">
                <a:solidFill>
                  <a:prstClr val="black"/>
                </a:solidFill>
                <a:latin typeface="Calibri" panose="020F0502020204030204"/>
              </a:rPr>
              <a:t>display.clear</a:t>
            </a:r>
            <a:r>
              <a:rPr lang="nb-NO" sz="1200" dirty="0">
                <a:solidFill>
                  <a:prstClr val="black"/>
                </a:solidFill>
                <a:latin typeface="Calibri" panose="020F0502020204030204"/>
              </a:rPr>
              <a:t>() 			# Sletter displayet</a:t>
            </a: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dirty="0">
              <a:solidFill>
                <a:prstClr val="black"/>
              </a:solidFill>
              <a:latin typeface="Calibri" panose="020F0502020204030204"/>
            </a:endParaRPr>
          </a:p>
          <a:p>
            <a:pPr>
              <a:defRPr/>
            </a:pPr>
            <a:r>
              <a:rPr lang="nb-NO" sz="1200" dirty="0"/>
              <a:t>	</a:t>
            </a:r>
            <a:r>
              <a:rPr lang="nb-NO" sz="1200" dirty="0" err="1"/>
              <a:t>if</a:t>
            </a:r>
            <a:r>
              <a:rPr lang="nb-NO" sz="1200" dirty="0"/>
              <a:t> </a:t>
            </a:r>
            <a:r>
              <a:rPr lang="nb-NO" sz="1200" dirty="0" err="1"/>
              <a:t>button_b.is_pressed</a:t>
            </a:r>
            <a:r>
              <a:rPr lang="nb-NO" sz="1200" dirty="0"/>
              <a:t>():		# Sjekker om knapp B er trykket.</a:t>
            </a:r>
            <a:endParaRPr lang="nb-NO" sz="12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a:solidFill>
                  <a:prstClr val="black"/>
                </a:solidFill>
                <a:highlight>
                  <a:srgbClr val="FFFF00"/>
                </a:highlight>
                <a:latin typeface="Calibri" panose="020F0502020204030204"/>
              </a:rPr>
              <a:t>		tid = 				# Regn ut tid siden knapp A ble trykket</a:t>
            </a: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dirty="0">
              <a:solidFill>
                <a:prstClr val="black"/>
              </a:solidFill>
              <a:latin typeface="Calibri" panose="020F0502020204030204"/>
            </a:endParaRPr>
          </a:p>
          <a:p>
            <a:pPr>
              <a:defRPr/>
            </a:pPr>
            <a:r>
              <a:rPr lang="nb-NO" sz="1200" dirty="0">
                <a:solidFill>
                  <a:prstClr val="black"/>
                </a:solidFill>
                <a:latin typeface="Calibri" panose="020F0502020204030204"/>
              </a:rPr>
              <a:t>		</a:t>
            </a:r>
            <a:r>
              <a:rPr lang="nb-NO" sz="1200" dirty="0" err="1">
                <a:solidFill>
                  <a:prstClr val="black"/>
                </a:solidFill>
                <a:latin typeface="Calibri" panose="020F0502020204030204"/>
              </a:rPr>
              <a:t>display.show</a:t>
            </a:r>
            <a:r>
              <a:rPr lang="nb-NO" sz="1200" dirty="0">
                <a:solidFill>
                  <a:prstClr val="black"/>
                </a:solidFill>
                <a:latin typeface="Calibri" panose="020F0502020204030204"/>
              </a:rPr>
              <a:t>(</a:t>
            </a:r>
            <a:r>
              <a:rPr lang="nb-NO" sz="1200" dirty="0" err="1">
                <a:solidFill>
                  <a:prstClr val="black"/>
                </a:solidFill>
                <a:latin typeface="Calibri" panose="020F0502020204030204"/>
              </a:rPr>
              <a:t>str</a:t>
            </a:r>
            <a:r>
              <a:rPr lang="nb-NO" sz="1200" dirty="0">
                <a:solidFill>
                  <a:prstClr val="black"/>
                </a:solidFill>
                <a:latin typeface="Calibri" panose="020F0502020204030204"/>
              </a:rPr>
              <a:t>(0.5*9.81*tid*tid)) 	# Regner ut </a:t>
            </a:r>
            <a:r>
              <a:rPr lang="nb-NO" sz="1200">
                <a:solidFill>
                  <a:prstClr val="black"/>
                </a:solidFill>
                <a:latin typeface="Calibri" panose="020F0502020204030204"/>
              </a:rPr>
              <a:t>og viser </a:t>
            </a:r>
            <a:r>
              <a:rPr lang="nb-NO" sz="1200" dirty="0">
                <a:solidFill>
                  <a:prstClr val="black"/>
                </a:solidFill>
                <a:latin typeface="Calibri" panose="020F0502020204030204"/>
              </a:rPr>
              <a:t>høyden på displayet</a:t>
            </a:r>
          </a:p>
          <a:p>
            <a:pPr>
              <a:defRPr/>
            </a:pPr>
            <a:r>
              <a:rPr lang="nb-NO" sz="1200" dirty="0">
                <a:solidFill>
                  <a:prstClr val="black"/>
                </a:solidFill>
                <a:latin typeface="Calibri" panose="020F0502020204030204"/>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a:solidFill>
                  <a:prstClr val="black"/>
                </a:solidFill>
                <a:latin typeface="Calibri" panose="020F0502020204030204"/>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b="1" u="sng" dirty="0">
                <a:solidFill>
                  <a:prstClr val="black"/>
                </a:solidFill>
                <a:latin typeface="Calibri" panose="020F0502020204030204"/>
              </a:rPr>
              <a:t>Tips: </a:t>
            </a:r>
            <a:endParaRPr lang="nb-NO" sz="12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err="1">
                <a:solidFill>
                  <a:prstClr val="black"/>
                </a:solidFill>
                <a:latin typeface="Calibri" panose="020F0502020204030204"/>
              </a:rPr>
              <a:t>running_time</a:t>
            </a:r>
            <a:r>
              <a:rPr lang="nb-NO" sz="1200" dirty="0">
                <a:solidFill>
                  <a:prstClr val="black"/>
                </a:solidFill>
                <a:latin typeface="Calibri" panose="020F0502020204030204"/>
              </a:rPr>
              <a:t>() 	# tiden fra programmet startet</a:t>
            </a:r>
          </a:p>
        </p:txBody>
      </p:sp>
    </p:spTree>
    <p:extLst>
      <p:ext uri="{BB962C8B-B14F-4D97-AF65-F5344CB8AC3E}">
        <p14:creationId xmlns:p14="http://schemas.microsoft.com/office/powerpoint/2010/main" val="3216638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B4B32B7-8CDC-AEE1-DA12-B4DF83F10C76}"/>
              </a:ext>
            </a:extLst>
          </p:cNvPr>
          <p:cNvSpPr>
            <a:spLocks noGrp="1"/>
          </p:cNvSpPr>
          <p:nvPr>
            <p:ph type="title"/>
          </p:nvPr>
        </p:nvSpPr>
        <p:spPr>
          <a:xfrm>
            <a:off x="471488" y="527405"/>
            <a:ext cx="5915025" cy="644170"/>
          </a:xfrm>
        </p:spPr>
        <p:txBody>
          <a:bodyPr/>
          <a:lstStyle/>
          <a:p>
            <a:r>
              <a:rPr lang="nb-NO" dirty="0"/>
              <a:t>Løsningsforslag høydemåler</a:t>
            </a:r>
          </a:p>
        </p:txBody>
      </p:sp>
      <p:pic>
        <p:nvPicPr>
          <p:cNvPr id="7" name="Bilde 6">
            <a:extLst>
              <a:ext uri="{FF2B5EF4-FFF2-40B4-BE49-F238E27FC236}">
                <a16:creationId xmlns:a16="http://schemas.microsoft.com/office/drawing/2014/main" id="{C4F8E68A-ECD1-706A-EA65-8941AF06DD2E}"/>
              </a:ext>
            </a:extLst>
          </p:cNvPr>
          <p:cNvPicPr>
            <a:picLocks noChangeAspect="1"/>
          </p:cNvPicPr>
          <p:nvPr/>
        </p:nvPicPr>
        <p:blipFill>
          <a:blip r:embed="rId2"/>
          <a:stretch>
            <a:fillRect/>
          </a:stretch>
        </p:blipFill>
        <p:spPr>
          <a:xfrm>
            <a:off x="400315" y="1381124"/>
            <a:ext cx="4810316" cy="4038983"/>
          </a:xfrm>
          <a:prstGeom prst="rect">
            <a:avLst/>
          </a:prstGeom>
        </p:spPr>
      </p:pic>
    </p:spTree>
    <p:extLst>
      <p:ext uri="{BB962C8B-B14F-4D97-AF65-F5344CB8AC3E}">
        <p14:creationId xmlns:p14="http://schemas.microsoft.com/office/powerpoint/2010/main" val="2614389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4FE37AA-7ABE-E1C2-15A3-2A301DD65BC4}"/>
              </a:ext>
            </a:extLst>
          </p:cNvPr>
          <p:cNvPicPr>
            <a:picLocks noChangeAspect="1"/>
          </p:cNvPicPr>
          <p:nvPr/>
        </p:nvPicPr>
        <p:blipFill>
          <a:blip r:embed="rId2"/>
          <a:stretch>
            <a:fillRect/>
          </a:stretch>
        </p:blipFill>
        <p:spPr>
          <a:xfrm>
            <a:off x="313335" y="1047750"/>
            <a:ext cx="5411189" cy="3380306"/>
          </a:xfrm>
          <a:prstGeom prst="rect">
            <a:avLst/>
          </a:prstGeom>
        </p:spPr>
      </p:pic>
      <p:pic>
        <p:nvPicPr>
          <p:cNvPr id="9" name="Bilde 8">
            <a:extLst>
              <a:ext uri="{FF2B5EF4-FFF2-40B4-BE49-F238E27FC236}">
                <a16:creationId xmlns:a16="http://schemas.microsoft.com/office/drawing/2014/main" id="{48E67C23-215F-7A19-0188-E967313CCE7A}"/>
              </a:ext>
            </a:extLst>
          </p:cNvPr>
          <p:cNvPicPr>
            <a:picLocks noChangeAspect="1"/>
          </p:cNvPicPr>
          <p:nvPr/>
        </p:nvPicPr>
        <p:blipFill>
          <a:blip r:embed="rId3"/>
          <a:stretch>
            <a:fillRect/>
          </a:stretch>
        </p:blipFill>
        <p:spPr>
          <a:xfrm>
            <a:off x="299806" y="4576529"/>
            <a:ext cx="2183234" cy="2195746"/>
          </a:xfrm>
          <a:prstGeom prst="rect">
            <a:avLst/>
          </a:prstGeom>
        </p:spPr>
      </p:pic>
      <p:sp>
        <p:nvSpPr>
          <p:cNvPr id="10" name="Tittel 1">
            <a:extLst>
              <a:ext uri="{FF2B5EF4-FFF2-40B4-BE49-F238E27FC236}">
                <a16:creationId xmlns:a16="http://schemas.microsoft.com/office/drawing/2014/main" id="{84C59F0D-6F8E-CC36-DEF7-58E41D79784B}"/>
              </a:ext>
            </a:extLst>
          </p:cNvPr>
          <p:cNvSpPr txBox="1">
            <a:spLocks/>
          </p:cNvSpPr>
          <p:nvPr/>
        </p:nvSpPr>
        <p:spPr>
          <a:xfrm>
            <a:off x="319088" y="355955"/>
            <a:ext cx="5915025" cy="644170"/>
          </a:xfrm>
          <a:prstGeom prst="rect">
            <a:avLst/>
          </a:prstGeom>
        </p:spPr>
        <p:txBody>
          <a:bodyPr vert="horz" lIns="91440" tIns="45720" rIns="91440" bIns="45720" rtlCol="0" anchor="ctr">
            <a:normAutofit fontScale="92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nb-NO" dirty="0"/>
              <a:t>Løsningsforslag akselerasjonsmåler</a:t>
            </a:r>
          </a:p>
        </p:txBody>
      </p:sp>
    </p:spTree>
    <p:extLst>
      <p:ext uri="{BB962C8B-B14F-4D97-AF65-F5344CB8AC3E}">
        <p14:creationId xmlns:p14="http://schemas.microsoft.com/office/powerpoint/2010/main" val="3175140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1D12BAA1-9172-9D90-98A2-6448F0430578}"/>
              </a:ext>
            </a:extLst>
          </p:cNvPr>
          <p:cNvPicPr>
            <a:picLocks noChangeAspect="1"/>
          </p:cNvPicPr>
          <p:nvPr/>
        </p:nvPicPr>
        <p:blipFill>
          <a:blip r:embed="rId2"/>
          <a:stretch>
            <a:fillRect/>
          </a:stretch>
        </p:blipFill>
        <p:spPr>
          <a:xfrm>
            <a:off x="4088433" y="1831733"/>
            <a:ext cx="2239977" cy="1066801"/>
          </a:xfrm>
          <a:prstGeom prst="rect">
            <a:avLst/>
          </a:prstGeom>
        </p:spPr>
      </p:pic>
      <p:sp>
        <p:nvSpPr>
          <p:cNvPr id="2" name="Tittel 1">
            <a:extLst>
              <a:ext uri="{FF2B5EF4-FFF2-40B4-BE49-F238E27FC236}">
                <a16:creationId xmlns:a16="http://schemas.microsoft.com/office/drawing/2014/main" id="{D895E3E0-1D7D-456B-A906-3178AEB598A2}"/>
              </a:ext>
            </a:extLst>
          </p:cNvPr>
          <p:cNvSpPr>
            <a:spLocks noGrp="1"/>
          </p:cNvSpPr>
          <p:nvPr>
            <p:ph type="title"/>
          </p:nvPr>
        </p:nvSpPr>
        <p:spPr>
          <a:xfrm>
            <a:off x="471488" y="264416"/>
            <a:ext cx="5915025" cy="700894"/>
          </a:xfrm>
        </p:spPr>
        <p:txBody>
          <a:bodyPr>
            <a:normAutofit fontScale="90000"/>
          </a:bodyPr>
          <a:lstStyle/>
          <a:p>
            <a:r>
              <a:rPr lang="nb-NO" dirty="0"/>
              <a:t>Akselerasjon og vektorer </a:t>
            </a:r>
            <a:br>
              <a:rPr lang="nb-NO" dirty="0"/>
            </a:br>
            <a:r>
              <a:rPr lang="nb-NO" sz="1600" dirty="0"/>
              <a:t>- til ekstraoppgave</a:t>
            </a:r>
          </a:p>
        </p:txBody>
      </p:sp>
      <p:sp>
        <p:nvSpPr>
          <p:cNvPr id="27" name="TekstSylinder 26">
            <a:extLst>
              <a:ext uri="{FF2B5EF4-FFF2-40B4-BE49-F238E27FC236}">
                <a16:creationId xmlns:a16="http://schemas.microsoft.com/office/drawing/2014/main" id="{27636539-7214-4DB6-9303-317F1207452F}"/>
              </a:ext>
            </a:extLst>
          </p:cNvPr>
          <p:cNvSpPr txBox="1"/>
          <p:nvPr/>
        </p:nvSpPr>
        <p:spPr>
          <a:xfrm>
            <a:off x="397722" y="1028266"/>
            <a:ext cx="5241078" cy="110799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b="1" dirty="0">
                <a:solidFill>
                  <a:prstClr val="black"/>
                </a:solidFill>
                <a:latin typeface="Calibri" panose="020F0502020204030204"/>
              </a:rPr>
              <a:t>Hva er akselerasjon?</a:t>
            </a:r>
          </a:p>
          <a:p>
            <a:pPr>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Akselerasjon sier noe om endring i farten pr tid. </a:t>
            </a:r>
            <a:r>
              <a:rPr lang="nb-NO" sz="1100" dirty="0">
                <a:solidFill>
                  <a:prstClr val="black"/>
                </a:solidFill>
                <a:latin typeface="Calibri" panose="020F0502020204030204"/>
              </a:rPr>
              <a:t>Den raskeste masseproduserte bilen, Porsche 918 </a:t>
            </a:r>
            <a:r>
              <a:rPr lang="nb-NO" sz="1100" dirty="0" err="1">
                <a:solidFill>
                  <a:prstClr val="black"/>
                </a:solidFill>
                <a:latin typeface="Calibri" panose="020F0502020204030204"/>
              </a:rPr>
              <a:t>Spyder</a:t>
            </a:r>
            <a:r>
              <a:rPr lang="nb-NO" sz="1100" dirty="0">
                <a:solidFill>
                  <a:prstClr val="black"/>
                </a:solidFill>
                <a:latin typeface="Calibri" panose="020F0502020204030204"/>
              </a:rPr>
              <a:t>, akselererer fra 0-100km/t på 2,1 sekund. Akselerasjonen er da på 13,2m/s</a:t>
            </a:r>
            <a:r>
              <a:rPr lang="nb-NO" sz="1100" baseline="30000" dirty="0">
                <a:solidFill>
                  <a:prstClr val="black"/>
                </a:solidFill>
                <a:latin typeface="Calibri" panose="020F0502020204030204"/>
              </a:rPr>
              <a:t>2</a:t>
            </a:r>
            <a:r>
              <a:rPr lang="nb-NO" sz="1100" dirty="0">
                <a:solidFill>
                  <a:prstClr val="black"/>
                </a:solidFill>
                <a:latin typeface="Calibri" panose="020F0502020204030204"/>
              </a:rPr>
              <a:t> som er litt mer enn 1,3G. </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Til sammenligning er akselerasjonen til romfergene på 2-3 G, mens jagerflypiloter kan utsettes for opp mot 7 </a:t>
            </a:r>
            <a:r>
              <a:rPr lang="nb-NO" sz="1100" dirty="0">
                <a:solidFill>
                  <a:prstClr val="black"/>
                </a:solidFill>
                <a:latin typeface="Calibri" panose="020F0502020204030204"/>
              </a:rPr>
              <a:t>G</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G tilsvarer tyngdeakselerasjonen på 9,81m/</a:t>
            </a:r>
            <a:r>
              <a:rPr lang="nb-NO" sz="1100" dirty="0">
                <a:solidFill>
                  <a:prstClr val="black"/>
                </a:solidFill>
                <a:latin typeface="Calibri" panose="020F0502020204030204"/>
              </a:rPr>
              <a:t> s</a:t>
            </a:r>
            <a:r>
              <a:rPr lang="nb-NO" sz="1100" baseline="30000" dirty="0">
                <a:solidFill>
                  <a:prstClr val="black"/>
                </a:solidFill>
                <a:latin typeface="Calibri" panose="020F0502020204030204"/>
              </a:rPr>
              <a:t>2</a:t>
            </a:r>
            <a:r>
              <a:rPr lang="nb-NO" sz="1100" dirty="0">
                <a:solidFill>
                  <a:prstClr val="black"/>
                </a:solidFill>
                <a:latin typeface="Calibri" panose="020F0502020204030204"/>
              </a:rPr>
              <a:t> . </a:t>
            </a: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29" name="Rektangel 28">
                <a:extLst>
                  <a:ext uri="{FF2B5EF4-FFF2-40B4-BE49-F238E27FC236}">
                    <a16:creationId xmlns:a16="http://schemas.microsoft.com/office/drawing/2014/main" id="{E3C968B3-F66B-934D-95BC-C1F4C42C8F1A}"/>
                  </a:ext>
                </a:extLst>
              </p:cNvPr>
              <p:cNvSpPr/>
              <p:nvPr/>
            </p:nvSpPr>
            <p:spPr>
              <a:xfrm>
                <a:off x="396138" y="2238763"/>
                <a:ext cx="5922747" cy="2637389"/>
              </a:xfrm>
              <a:prstGeom prst="rect">
                <a:avLst/>
              </a:prstGeom>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b="1" dirty="0">
                    <a:solidFill>
                      <a:prstClr val="black"/>
                    </a:solidFill>
                    <a:latin typeface="Calibri" panose="020F0502020204030204"/>
                  </a:rPr>
                  <a:t>Vektorer; x , y og z:</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i="0" u="none" strike="noStrike" kern="1200" cap="none" spc="0" normalizeH="0" baseline="0" noProof="0" dirty="0">
                    <a:ln>
                      <a:noFill/>
                    </a:ln>
                    <a:solidFill>
                      <a:prstClr val="black"/>
                    </a:solidFill>
                    <a:effectLst/>
                    <a:uLnTx/>
                    <a:uFillTx/>
                    <a:latin typeface="Calibri" panose="020F0502020204030204"/>
                    <a:ea typeface="+mn-ea"/>
                    <a:cs typeface="+mn-cs"/>
                  </a:rPr>
                  <a:t>En gjenstand kan bevege seg i tre </a:t>
                </a:r>
                <a:r>
                  <a:rPr lang="nb-NO" sz="1100" dirty="0">
                    <a:solidFill>
                      <a:prstClr val="black"/>
                    </a:solidFill>
                    <a:latin typeface="Calibri" panose="020F0502020204030204"/>
                  </a:rPr>
                  <a:t>retninger; fram og </a:t>
                </a:r>
                <a:br>
                  <a:rPr lang="nb-NO" sz="1100" dirty="0">
                    <a:solidFill>
                      <a:prstClr val="black"/>
                    </a:solidFill>
                    <a:latin typeface="Calibri" panose="020F0502020204030204"/>
                  </a:rPr>
                </a:br>
                <a:r>
                  <a:rPr lang="nb-NO" sz="1100" dirty="0">
                    <a:solidFill>
                      <a:prstClr val="black"/>
                    </a:solidFill>
                    <a:latin typeface="Calibri" panose="020F0502020204030204"/>
                  </a:rPr>
                  <a:t>tilbake, til høyre og venstre,  opp eller ned og som regel </a:t>
                </a:r>
                <a:br>
                  <a:rPr lang="nb-NO" sz="1100" dirty="0">
                    <a:solidFill>
                      <a:prstClr val="black"/>
                    </a:solidFill>
                    <a:latin typeface="Calibri" panose="020F0502020204030204"/>
                  </a:rPr>
                </a:br>
                <a:r>
                  <a:rPr lang="nb-NO" sz="1100" dirty="0">
                    <a:solidFill>
                      <a:prstClr val="black"/>
                    </a:solidFill>
                    <a:latin typeface="Calibri" panose="020F0502020204030204"/>
                  </a:rPr>
                  <a:t>en kombinasjon av disse. </a:t>
                </a: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1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1100" dirty="0">
                    <a:solidFill>
                      <a:prstClr val="black"/>
                    </a:solidFill>
                    <a:latin typeface="Calibri" panose="020F0502020204030204"/>
                  </a:rPr>
                  <a:t>Vi pleier ofte å bruke et koordinatsystem med tre </a:t>
                </a:r>
                <a:br>
                  <a:rPr lang="nb-NO" sz="1100" dirty="0">
                    <a:solidFill>
                      <a:prstClr val="black"/>
                    </a:solidFill>
                    <a:latin typeface="Calibri" panose="020F0502020204030204"/>
                  </a:rPr>
                </a:br>
                <a:r>
                  <a:rPr lang="nb-NO" sz="1100" dirty="0">
                    <a:solidFill>
                      <a:prstClr val="black"/>
                    </a:solidFill>
                    <a:latin typeface="Calibri" panose="020F0502020204030204"/>
                  </a:rPr>
                  <a:t>koordinater for å beskrive slik bevegelse, x y og z. Når noe </a:t>
                </a:r>
                <a:r>
                  <a:rPr lang="nb-NO" sz="1100" dirty="0" err="1">
                    <a:solidFill>
                      <a:prstClr val="black"/>
                    </a:solidFill>
                    <a:latin typeface="Calibri" panose="020F0502020204030204"/>
                  </a:rPr>
                  <a:t>feks</a:t>
                </a:r>
                <a:r>
                  <a:rPr lang="nb-NO" sz="1100" dirty="0">
                    <a:solidFill>
                      <a:prstClr val="black"/>
                    </a:solidFill>
                    <a:latin typeface="Calibri" panose="020F0502020204030204"/>
                  </a:rPr>
                  <a:t>. beveger seg i oppover sier </a:t>
                </a:r>
                <a:br>
                  <a:rPr lang="nb-NO" sz="1100" dirty="0">
                    <a:solidFill>
                      <a:prstClr val="black"/>
                    </a:solidFill>
                    <a:latin typeface="Calibri" panose="020F0502020204030204"/>
                  </a:rPr>
                </a:br>
                <a:r>
                  <a:rPr lang="nb-NO" sz="1100" dirty="0">
                    <a:solidFill>
                      <a:prstClr val="black"/>
                    </a:solidFill>
                    <a:latin typeface="Calibri" panose="020F0502020204030204"/>
                  </a:rPr>
                  <a:t>vi at det beveger seg i z-retning har akselerasjon i z-retning, </a:t>
                </a:r>
                <a:r>
                  <a:rPr lang="nb-NO" sz="1100" dirty="0" err="1">
                    <a:solidFill>
                      <a:prstClr val="black"/>
                    </a:solidFill>
                    <a:latin typeface="Calibri" panose="020F0502020204030204"/>
                  </a:rPr>
                  <a:t>a</a:t>
                </a:r>
                <a:r>
                  <a:rPr lang="nb-NO" sz="1100" baseline="-25000" dirty="0" err="1">
                    <a:solidFill>
                      <a:prstClr val="black"/>
                    </a:solidFill>
                    <a:latin typeface="Calibri" panose="020F0502020204030204"/>
                  </a:rPr>
                  <a:t>z</a:t>
                </a:r>
                <a:r>
                  <a:rPr lang="nb-NO" sz="1100" dirty="0">
                    <a:solidFill>
                      <a:prstClr val="black"/>
                    </a:solidFill>
                    <a:latin typeface="Calibri" panose="020F0502020204030204"/>
                  </a:rPr>
                  <a:t>.  </a:t>
                </a:r>
                <a:br>
                  <a:rPr lang="nb-NO" sz="1100" dirty="0">
                    <a:solidFill>
                      <a:prstClr val="black"/>
                    </a:solidFill>
                    <a:latin typeface="Calibri" panose="020F0502020204030204"/>
                  </a:rPr>
                </a:br>
                <a:br>
                  <a:rPr lang="nb-NO" sz="1100" dirty="0">
                    <a:solidFill>
                      <a:prstClr val="black"/>
                    </a:solidFill>
                    <a:latin typeface="Calibri" panose="020F0502020204030204"/>
                  </a:rPr>
                </a:br>
                <a:r>
                  <a:rPr lang="nb-NO" sz="1100" dirty="0">
                    <a:solidFill>
                      <a:prstClr val="black"/>
                    </a:solidFill>
                    <a:latin typeface="Calibri" panose="020F0502020204030204"/>
                  </a:rPr>
                  <a:t>En rakett som skytes opp vil stort sett akselerere i z-retning, men om den ikke er helt i likevekt, vil den også kunne registrere noe akselerasjon i de andre retningene. Vi kan summere bidragene i de tre retningene. For å finne den totale akselerasjonen kan vi bruke denne formelen: </a:t>
                </a:r>
              </a:p>
              <a:p>
                <a:pPr marL="0" marR="0" lvl="0" indent="0" algn="l" defTabSz="457200" rtl="0" eaLnBrk="1" fontAlgn="auto" latinLnBrk="0" hangingPunct="1">
                  <a:lnSpc>
                    <a:spcPct val="100000"/>
                  </a:lnSpc>
                  <a:spcBef>
                    <a:spcPts val="0"/>
                  </a:spcBef>
                  <a:spcAft>
                    <a:spcPts val="0"/>
                  </a:spcAft>
                  <a:buClrTx/>
                  <a:buSzTx/>
                  <a:buFontTx/>
                  <a:buNone/>
                  <a:tabLst/>
                  <a:defRPr/>
                </a:pPr>
                <a:br>
                  <a:rPr lang="nb-NO" sz="1100" dirty="0">
                    <a:solidFill>
                      <a:prstClr val="black"/>
                    </a:solidFill>
                    <a:latin typeface="Calibri" panose="020F0502020204030204"/>
                  </a:rPr>
                </a:br>
                <a14:m>
                  <m:oMathPara xmlns:m="http://schemas.openxmlformats.org/officeDocument/2006/math">
                    <m:oMathParaPr>
                      <m:jc m:val="centerGroup"/>
                    </m:oMathParaPr>
                    <m:oMath xmlns:m="http://schemas.openxmlformats.org/officeDocument/2006/math">
                      <m:r>
                        <a:rPr lang="nb-NO" sz="1100" b="0" i="1" smtClean="0">
                          <a:solidFill>
                            <a:prstClr val="black"/>
                          </a:solidFill>
                          <a:latin typeface="Cambria Math" panose="02040503050406030204" pitchFamily="18" charset="0"/>
                        </a:rPr>
                        <m:t>𝑎</m:t>
                      </m:r>
                      <m:r>
                        <a:rPr lang="nb-NO" sz="1100" b="0" i="1" smtClean="0">
                          <a:solidFill>
                            <a:prstClr val="black"/>
                          </a:solidFill>
                          <a:latin typeface="Cambria Math" panose="02040503050406030204" pitchFamily="18" charset="0"/>
                        </a:rPr>
                        <m:t>= </m:t>
                      </m:r>
                      <m:rad>
                        <m:radPr>
                          <m:degHide m:val="on"/>
                          <m:ctrlPr>
                            <a:rPr lang="nb-NO" sz="1100" b="0" i="1" smtClean="0">
                              <a:solidFill>
                                <a:prstClr val="black"/>
                              </a:solidFill>
                              <a:latin typeface="Cambria Math" panose="02040503050406030204" pitchFamily="18" charset="0"/>
                            </a:rPr>
                          </m:ctrlPr>
                        </m:radPr>
                        <m:deg/>
                        <m:e>
                          <m:sSup>
                            <m:sSupPr>
                              <m:ctrlPr>
                                <a:rPr lang="nb-NO" sz="1100" b="0" i="1" smtClean="0">
                                  <a:solidFill>
                                    <a:prstClr val="black"/>
                                  </a:solidFill>
                                  <a:latin typeface="Cambria Math" panose="02040503050406030204" pitchFamily="18" charset="0"/>
                                </a:rPr>
                              </m:ctrlPr>
                            </m:sSupPr>
                            <m:e>
                              <m:sSub>
                                <m:sSubPr>
                                  <m:ctrlPr>
                                    <a:rPr lang="nb-NO" sz="1100" b="0" i="1" smtClean="0">
                                      <a:solidFill>
                                        <a:prstClr val="black"/>
                                      </a:solidFill>
                                      <a:latin typeface="Cambria Math" panose="02040503050406030204" pitchFamily="18" charset="0"/>
                                    </a:rPr>
                                  </m:ctrlPr>
                                </m:sSubPr>
                                <m:e>
                                  <m:r>
                                    <a:rPr lang="nb-NO" sz="1100" b="0" i="1" smtClean="0">
                                      <a:solidFill>
                                        <a:prstClr val="black"/>
                                      </a:solidFill>
                                      <a:latin typeface="Cambria Math" panose="02040503050406030204" pitchFamily="18" charset="0"/>
                                    </a:rPr>
                                    <m:t>𝑎</m:t>
                                  </m:r>
                                </m:e>
                                <m:sub>
                                  <m:r>
                                    <a:rPr lang="nb-NO" sz="1100" b="0" i="1" smtClean="0">
                                      <a:solidFill>
                                        <a:prstClr val="black"/>
                                      </a:solidFill>
                                      <a:latin typeface="Cambria Math" panose="02040503050406030204" pitchFamily="18" charset="0"/>
                                    </a:rPr>
                                    <m:t>𝑥</m:t>
                                  </m:r>
                                </m:sub>
                              </m:sSub>
                            </m:e>
                            <m:sup>
                              <m:r>
                                <a:rPr lang="nb-NO" sz="1100" b="0" i="1" smtClean="0">
                                  <a:solidFill>
                                    <a:prstClr val="black"/>
                                  </a:solidFill>
                                  <a:latin typeface="Cambria Math" panose="02040503050406030204" pitchFamily="18" charset="0"/>
                                </a:rPr>
                                <m:t>2</m:t>
                              </m:r>
                            </m:sup>
                          </m:sSup>
                          <m:r>
                            <a:rPr lang="nb-NO" sz="1100" b="0" i="1" smtClean="0">
                              <a:solidFill>
                                <a:prstClr val="black"/>
                              </a:solidFill>
                              <a:latin typeface="Cambria Math" panose="02040503050406030204" pitchFamily="18" charset="0"/>
                            </a:rPr>
                            <m:t>+</m:t>
                          </m:r>
                          <m:sSup>
                            <m:sSupPr>
                              <m:ctrlPr>
                                <a:rPr lang="nb-NO" sz="1100" i="1">
                                  <a:solidFill>
                                    <a:prstClr val="black"/>
                                  </a:solidFill>
                                  <a:latin typeface="Cambria Math" panose="02040503050406030204" pitchFamily="18" charset="0"/>
                                </a:rPr>
                              </m:ctrlPr>
                            </m:sSupPr>
                            <m:e>
                              <m:sSub>
                                <m:sSubPr>
                                  <m:ctrlPr>
                                    <a:rPr lang="nb-NO" sz="1100" i="1">
                                      <a:solidFill>
                                        <a:prstClr val="black"/>
                                      </a:solidFill>
                                      <a:latin typeface="Cambria Math" panose="02040503050406030204" pitchFamily="18" charset="0"/>
                                    </a:rPr>
                                  </m:ctrlPr>
                                </m:sSubPr>
                                <m:e>
                                  <m:r>
                                    <a:rPr lang="nb-NO" sz="1100" i="1">
                                      <a:solidFill>
                                        <a:prstClr val="black"/>
                                      </a:solidFill>
                                      <a:latin typeface="Cambria Math" panose="02040503050406030204" pitchFamily="18" charset="0"/>
                                    </a:rPr>
                                    <m:t>𝑎</m:t>
                                  </m:r>
                                </m:e>
                                <m:sub>
                                  <m:r>
                                    <a:rPr lang="nb-NO" sz="1100" b="0" i="1" smtClean="0">
                                      <a:solidFill>
                                        <a:prstClr val="black"/>
                                      </a:solidFill>
                                      <a:latin typeface="Cambria Math" panose="02040503050406030204" pitchFamily="18" charset="0"/>
                                    </a:rPr>
                                    <m:t>𝑦</m:t>
                                  </m:r>
                                </m:sub>
                              </m:sSub>
                            </m:e>
                            <m:sup>
                              <m:r>
                                <a:rPr lang="nb-NO" sz="1100" i="1">
                                  <a:solidFill>
                                    <a:prstClr val="black"/>
                                  </a:solidFill>
                                  <a:latin typeface="Cambria Math" panose="02040503050406030204" pitchFamily="18" charset="0"/>
                                </a:rPr>
                                <m:t>2</m:t>
                              </m:r>
                            </m:sup>
                          </m:sSup>
                          <m:r>
                            <a:rPr lang="nb-NO" sz="1100" b="0" i="1" smtClean="0">
                              <a:solidFill>
                                <a:prstClr val="black"/>
                              </a:solidFill>
                              <a:latin typeface="Cambria Math" panose="02040503050406030204" pitchFamily="18" charset="0"/>
                            </a:rPr>
                            <m:t>+</m:t>
                          </m:r>
                          <m:sSup>
                            <m:sSupPr>
                              <m:ctrlPr>
                                <a:rPr lang="nb-NO" sz="1100" i="1">
                                  <a:solidFill>
                                    <a:prstClr val="black"/>
                                  </a:solidFill>
                                  <a:latin typeface="Cambria Math" panose="02040503050406030204" pitchFamily="18" charset="0"/>
                                </a:rPr>
                              </m:ctrlPr>
                            </m:sSupPr>
                            <m:e>
                              <m:sSub>
                                <m:sSubPr>
                                  <m:ctrlPr>
                                    <a:rPr lang="nb-NO" sz="1100" i="1">
                                      <a:solidFill>
                                        <a:prstClr val="black"/>
                                      </a:solidFill>
                                      <a:latin typeface="Cambria Math" panose="02040503050406030204" pitchFamily="18" charset="0"/>
                                    </a:rPr>
                                  </m:ctrlPr>
                                </m:sSubPr>
                                <m:e>
                                  <m:r>
                                    <a:rPr lang="nb-NO" sz="1100" i="1">
                                      <a:solidFill>
                                        <a:prstClr val="black"/>
                                      </a:solidFill>
                                      <a:latin typeface="Cambria Math" panose="02040503050406030204" pitchFamily="18" charset="0"/>
                                    </a:rPr>
                                    <m:t>𝑎</m:t>
                                  </m:r>
                                </m:e>
                                <m:sub>
                                  <m:r>
                                    <a:rPr lang="nb-NO" sz="1100" b="0" i="1" smtClean="0">
                                      <a:solidFill>
                                        <a:prstClr val="black"/>
                                      </a:solidFill>
                                      <a:latin typeface="Cambria Math" panose="02040503050406030204" pitchFamily="18" charset="0"/>
                                    </a:rPr>
                                    <m:t>𝑧</m:t>
                                  </m:r>
                                </m:sub>
                              </m:sSub>
                            </m:e>
                            <m:sup>
                              <m:r>
                                <a:rPr lang="nb-NO" sz="1100" i="1">
                                  <a:solidFill>
                                    <a:prstClr val="black"/>
                                  </a:solidFill>
                                  <a:latin typeface="Cambria Math" panose="02040503050406030204" pitchFamily="18" charset="0"/>
                                </a:rPr>
                                <m:t>2</m:t>
                              </m:r>
                            </m:sup>
                          </m:sSup>
                          <m:r>
                            <a:rPr lang="nb-NO" sz="1100" b="0" i="1" smtClean="0">
                              <a:solidFill>
                                <a:prstClr val="black"/>
                              </a:solidFill>
                              <a:latin typeface="Cambria Math" panose="02040503050406030204" pitchFamily="18" charset="0"/>
                            </a:rPr>
                            <m:t> </m:t>
                          </m:r>
                        </m:e>
                      </m:rad>
                    </m:oMath>
                  </m:oMathPara>
                </a14:m>
                <a:endParaRPr lang="nb-NO" sz="1100" dirty="0">
                  <a:solidFill>
                    <a:prstClr val="black"/>
                  </a:solidFill>
                  <a:latin typeface="Calibri" panose="020F0502020204030204"/>
                </a:endParaRPr>
              </a:p>
            </p:txBody>
          </p:sp>
        </mc:Choice>
        <mc:Fallback xmlns="">
          <p:sp>
            <p:nvSpPr>
              <p:cNvPr id="29" name="Rektangel 28">
                <a:extLst>
                  <a:ext uri="{FF2B5EF4-FFF2-40B4-BE49-F238E27FC236}">
                    <a16:creationId xmlns:a16="http://schemas.microsoft.com/office/drawing/2014/main" id="{E3C968B3-F66B-934D-95BC-C1F4C42C8F1A}"/>
                  </a:ext>
                </a:extLst>
              </p:cNvPr>
              <p:cNvSpPr>
                <a:spLocks noRot="1" noChangeAspect="1" noMove="1" noResize="1" noEditPoints="1" noAdjustHandles="1" noChangeArrowheads="1" noChangeShapeType="1" noTextEdit="1"/>
              </p:cNvSpPr>
              <p:nvPr/>
            </p:nvSpPr>
            <p:spPr>
              <a:xfrm>
                <a:off x="396138" y="2238763"/>
                <a:ext cx="5922747" cy="2637389"/>
              </a:xfrm>
              <a:prstGeom prst="rect">
                <a:avLst/>
              </a:prstGeom>
              <a:blipFill>
                <a:blip r:embed="rId3"/>
                <a:stretch>
                  <a:fillRect t="-231" r="-309"/>
                </a:stretch>
              </a:blipFill>
              <a:ln>
                <a:noFill/>
              </a:ln>
            </p:spPr>
            <p:txBody>
              <a:bodyPr/>
              <a:lstStyle/>
              <a:p>
                <a:r>
                  <a:rPr lang="nb-NO">
                    <a:noFill/>
                  </a:rPr>
                  <a:t> </a:t>
                </a:r>
              </a:p>
            </p:txBody>
          </p:sp>
        </mc:Fallback>
      </mc:AlternateContent>
      <p:sp>
        <p:nvSpPr>
          <p:cNvPr id="34" name="TekstSylinder 33">
            <a:extLst>
              <a:ext uri="{FF2B5EF4-FFF2-40B4-BE49-F238E27FC236}">
                <a16:creationId xmlns:a16="http://schemas.microsoft.com/office/drawing/2014/main" id="{0DDE478B-2B26-4407-78BA-2DB269A1D7AF}"/>
              </a:ext>
            </a:extLst>
          </p:cNvPr>
          <p:cNvSpPr txBox="1"/>
          <p:nvPr/>
        </p:nvSpPr>
        <p:spPr>
          <a:xfrm>
            <a:off x="328476" y="6020430"/>
            <a:ext cx="5693329" cy="212365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nb-NO" sz="1100" b="1" dirty="0">
              <a:solidFill>
                <a:prstClr val="black"/>
              </a:solidFill>
              <a:latin typeface="Calibri" panose="020F0502020204030204"/>
            </a:endParaRPr>
          </a:p>
          <a:p>
            <a:pPr marL="228600" marR="0" lvl="0" indent="-228600" algn="l" defTabSz="457200" rtl="0" eaLnBrk="1" fontAlgn="auto" latinLnBrk="0" hangingPunct="1">
              <a:lnSpc>
                <a:spcPct val="100000"/>
              </a:lnSpc>
              <a:spcBef>
                <a:spcPts val="0"/>
              </a:spcBef>
              <a:spcAft>
                <a:spcPts val="0"/>
              </a:spcAft>
              <a:buClrTx/>
              <a:buSzTx/>
              <a:buFontTx/>
              <a:buAutoNum type="arabicParenR"/>
              <a:tabLst/>
              <a:defRPr/>
            </a:pPr>
            <a:r>
              <a:rPr lang="nb-NO" sz="1100" dirty="0">
                <a:solidFill>
                  <a:prstClr val="black"/>
                </a:solidFill>
                <a:latin typeface="Calibri" panose="020F0502020204030204"/>
              </a:rPr>
              <a:t>Funksjonen </a:t>
            </a:r>
            <a:r>
              <a:rPr lang="nb-NO" sz="1100" dirty="0" err="1">
                <a:solidFill>
                  <a:prstClr val="black"/>
                </a:solidFill>
                <a:latin typeface="Calibri" panose="020F0502020204030204"/>
              </a:rPr>
              <a:t>accelerometer.get_x</a:t>
            </a:r>
            <a:r>
              <a:rPr lang="nb-NO" sz="1100" dirty="0">
                <a:solidFill>
                  <a:prstClr val="black"/>
                </a:solidFill>
                <a:latin typeface="Calibri" panose="020F0502020204030204"/>
              </a:rPr>
              <a:t>(), henter fram x-verdien til akselerasjonen. </a:t>
            </a:r>
            <a:br>
              <a:rPr lang="nb-NO" sz="1100" dirty="0">
                <a:solidFill>
                  <a:prstClr val="black"/>
                </a:solidFill>
                <a:latin typeface="Calibri" panose="020F0502020204030204"/>
              </a:rPr>
            </a:br>
            <a:r>
              <a:rPr lang="nb-NO" sz="1100" dirty="0">
                <a:solidFill>
                  <a:prstClr val="black"/>
                </a:solidFill>
                <a:latin typeface="Calibri" panose="020F0502020204030204"/>
              </a:rPr>
              <a:t>Lag et program på microbiten som leser av akselerasjonen i z-retning og sender denne til en annen microbit. Husk at </a:t>
            </a:r>
            <a:r>
              <a:rPr lang="nb-NO" sz="1100" dirty="0" err="1">
                <a:solidFill>
                  <a:prstClr val="black"/>
                </a:solidFill>
                <a:latin typeface="Calibri" panose="020F0502020204030204"/>
              </a:rPr>
              <a:t>a</a:t>
            </a:r>
            <a:r>
              <a:rPr lang="nb-NO" sz="1100" baseline="-25000" dirty="0" err="1">
                <a:solidFill>
                  <a:prstClr val="black"/>
                </a:solidFill>
                <a:latin typeface="Calibri" panose="020F0502020204030204"/>
              </a:rPr>
              <a:t>z</a:t>
            </a:r>
            <a:r>
              <a:rPr lang="nb-NO" sz="1100" dirty="0">
                <a:solidFill>
                  <a:prstClr val="black"/>
                </a:solidFill>
                <a:latin typeface="Calibri" panose="020F0502020204030204"/>
              </a:rPr>
              <a:t> ikke er null når den ligger i ro og at </a:t>
            </a:r>
            <a:r>
              <a:rPr lang="nb-NO" sz="1100" dirty="0" err="1">
                <a:solidFill>
                  <a:prstClr val="black"/>
                </a:solidFill>
                <a:latin typeface="Calibri" panose="020F0502020204030204"/>
              </a:rPr>
              <a:t>micro:biten</a:t>
            </a:r>
            <a:r>
              <a:rPr lang="nb-NO" sz="1100" dirty="0">
                <a:solidFill>
                  <a:prstClr val="black"/>
                </a:solidFill>
                <a:latin typeface="Calibri" panose="020F0502020204030204"/>
              </a:rPr>
              <a:t> måler i </a:t>
            </a:r>
            <a:r>
              <a:rPr lang="nb-NO" sz="1100" dirty="0" err="1">
                <a:solidFill>
                  <a:prstClr val="black"/>
                </a:solidFill>
                <a:latin typeface="Calibri" panose="020F0502020204030204"/>
              </a:rPr>
              <a:t>milli</a:t>
            </a:r>
            <a:r>
              <a:rPr lang="nb-NO" sz="1100" dirty="0">
                <a:solidFill>
                  <a:prstClr val="black"/>
                </a:solidFill>
                <a:latin typeface="Calibri" panose="020F0502020204030204"/>
              </a:rPr>
              <a:t> g. </a:t>
            </a:r>
          </a:p>
          <a:p>
            <a:pPr marL="228600" marR="0" lvl="0" indent="-228600" algn="l" defTabSz="457200" rtl="0" eaLnBrk="1" fontAlgn="auto" latinLnBrk="0" hangingPunct="1">
              <a:lnSpc>
                <a:spcPct val="100000"/>
              </a:lnSpc>
              <a:spcBef>
                <a:spcPts val="0"/>
              </a:spcBef>
              <a:spcAft>
                <a:spcPts val="0"/>
              </a:spcAft>
              <a:buClrTx/>
              <a:buSzTx/>
              <a:buFontTx/>
              <a:buAutoNum type="arabicParenR"/>
              <a:tabLst/>
              <a:defRPr/>
            </a:pPr>
            <a:r>
              <a:rPr lang="nb-NO" sz="1100" dirty="0">
                <a:solidFill>
                  <a:prstClr val="black"/>
                </a:solidFill>
                <a:latin typeface="Calibri" panose="020F0502020204030204"/>
              </a:rPr>
              <a:t>Lag en kode for en microbit som mottar akselerasjonsmåling fra en annen </a:t>
            </a:r>
            <a:r>
              <a:rPr lang="nb-NO" sz="1100" dirty="0" err="1">
                <a:solidFill>
                  <a:prstClr val="black"/>
                </a:solidFill>
                <a:latin typeface="Calibri" panose="020F0502020204030204"/>
              </a:rPr>
              <a:t>micro:bit</a:t>
            </a:r>
            <a:r>
              <a:rPr lang="nb-NO" sz="1100" dirty="0">
                <a:solidFill>
                  <a:prstClr val="black"/>
                </a:solidFill>
                <a:latin typeface="Calibri" panose="020F0502020204030204"/>
              </a:rPr>
              <a:t> og skriver akselerasjonen til skjerm/display. </a:t>
            </a:r>
          </a:p>
          <a:p>
            <a:pPr marL="228600" marR="0" lvl="0" indent="-228600" algn="l" defTabSz="457200" rtl="0" eaLnBrk="1" fontAlgn="auto" latinLnBrk="0" hangingPunct="1">
              <a:lnSpc>
                <a:spcPct val="100000"/>
              </a:lnSpc>
              <a:spcBef>
                <a:spcPts val="0"/>
              </a:spcBef>
              <a:spcAft>
                <a:spcPts val="0"/>
              </a:spcAft>
              <a:buClrTx/>
              <a:buSzTx/>
              <a:buFontTx/>
              <a:buAutoNum type="arabicParenR"/>
              <a:tabLst/>
              <a:defRPr/>
            </a:pPr>
            <a:r>
              <a:rPr lang="nb-NO" sz="1100" dirty="0">
                <a:solidFill>
                  <a:prstClr val="black"/>
                </a:solidFill>
                <a:latin typeface="Calibri" panose="020F0502020204030204"/>
              </a:rPr>
              <a:t>Test microbiten(e) og se om du forstår målingene. Tilpass koden slik at du får fornuftige tall. </a:t>
            </a:r>
            <a:br>
              <a:rPr lang="nb-NO" sz="1100" dirty="0">
                <a:solidFill>
                  <a:prstClr val="black"/>
                </a:solidFill>
                <a:latin typeface="Calibri" panose="020F0502020204030204"/>
              </a:rPr>
            </a:br>
            <a:r>
              <a:rPr lang="nb-NO" sz="1100" dirty="0">
                <a:solidFill>
                  <a:prstClr val="black"/>
                </a:solidFill>
                <a:latin typeface="Calibri" panose="020F0502020204030204"/>
              </a:rPr>
              <a:t>Har vinkelen/retningen du holder </a:t>
            </a:r>
            <a:r>
              <a:rPr lang="nb-NO" sz="1100" dirty="0" err="1">
                <a:solidFill>
                  <a:prstClr val="black"/>
                </a:solidFill>
                <a:latin typeface="Calibri" panose="020F0502020204030204"/>
              </a:rPr>
              <a:t>micro:biten</a:t>
            </a:r>
            <a:r>
              <a:rPr lang="nb-NO" sz="1100" dirty="0">
                <a:solidFill>
                  <a:prstClr val="black"/>
                </a:solidFill>
                <a:latin typeface="Calibri" panose="020F0502020204030204"/>
              </a:rPr>
              <a:t> noe å si for resultatet?</a:t>
            </a:r>
          </a:p>
          <a:p>
            <a:pPr marL="228600" indent="-228600">
              <a:buFontTx/>
              <a:buAutoNum type="arabicParenR"/>
              <a:defRPr/>
            </a:pPr>
            <a:r>
              <a:rPr lang="nb-NO" sz="1100" dirty="0">
                <a:solidFill>
                  <a:prstClr val="black"/>
                </a:solidFill>
                <a:latin typeface="Calibri" panose="020F0502020204030204"/>
              </a:rPr>
              <a:t>Gjør eventuelt noen endringer i koden for å få bedre målinger.  </a:t>
            </a:r>
            <a:br>
              <a:rPr lang="nb-NO" sz="1100" dirty="0">
                <a:solidFill>
                  <a:prstClr val="black"/>
                </a:solidFill>
                <a:latin typeface="Calibri" panose="020F0502020204030204"/>
              </a:rPr>
            </a:br>
            <a:r>
              <a:rPr lang="nb-NO" sz="1100" dirty="0">
                <a:solidFill>
                  <a:prstClr val="black"/>
                </a:solidFill>
                <a:latin typeface="Calibri" panose="020F0502020204030204"/>
              </a:rPr>
              <a:t>Hva er bedre måling i denne sammenhengen? Tips: vektorregning.</a:t>
            </a:r>
          </a:p>
          <a:p>
            <a:pPr marL="228600" marR="0" lvl="0" indent="-228600" algn="l" defTabSz="457200" rtl="0" eaLnBrk="1" fontAlgn="auto" latinLnBrk="0" hangingPunct="1">
              <a:lnSpc>
                <a:spcPct val="100000"/>
              </a:lnSpc>
              <a:spcBef>
                <a:spcPts val="0"/>
              </a:spcBef>
              <a:spcAft>
                <a:spcPts val="0"/>
              </a:spcAft>
              <a:buClrTx/>
              <a:buSzTx/>
              <a:buFontTx/>
              <a:buAutoNum type="arabicParenR"/>
              <a:tabLst/>
              <a:defRPr/>
            </a:pPr>
            <a:r>
              <a:rPr lang="nb-NO" sz="1100" dirty="0">
                <a:solidFill>
                  <a:prstClr val="black"/>
                </a:solidFill>
                <a:latin typeface="Calibri" panose="020F0502020204030204"/>
              </a:rPr>
              <a:t>Slipp brikken fra en målt høyde og ned på et mykt underlag. Er det bare tyngdekraften som påvirker </a:t>
            </a:r>
            <a:r>
              <a:rPr lang="nb-NO" sz="1100" dirty="0" err="1">
                <a:solidFill>
                  <a:prstClr val="black"/>
                </a:solidFill>
                <a:latin typeface="Calibri" panose="020F0502020204030204"/>
              </a:rPr>
              <a:t>micro:biten</a:t>
            </a:r>
            <a:r>
              <a:rPr lang="nb-NO" sz="1100" dirty="0">
                <a:solidFill>
                  <a:prstClr val="black"/>
                </a:solidFill>
                <a:latin typeface="Calibri" panose="020F0502020204030204"/>
              </a:rPr>
              <a:t> i fallet? Hva skjer med akselerasjonen i det den stopper opp/lander?</a:t>
            </a:r>
          </a:p>
        </p:txBody>
      </p:sp>
      <p:sp>
        <p:nvSpPr>
          <p:cNvPr id="16" name="TekstSylinder 15">
            <a:extLst>
              <a:ext uri="{FF2B5EF4-FFF2-40B4-BE49-F238E27FC236}">
                <a16:creationId xmlns:a16="http://schemas.microsoft.com/office/drawing/2014/main" id="{64B937A1-674A-6F9B-7B95-F4728D1D0D1D}"/>
              </a:ext>
            </a:extLst>
          </p:cNvPr>
          <p:cNvSpPr txBox="1"/>
          <p:nvPr/>
        </p:nvSpPr>
        <p:spPr>
          <a:xfrm>
            <a:off x="3926211" y="2836919"/>
            <a:ext cx="3086100" cy="507831"/>
          </a:xfrm>
          <a:prstGeom prst="rect">
            <a:avLst/>
          </a:prstGeom>
          <a:noFill/>
        </p:spPr>
        <p:txBody>
          <a:bodyPr wrap="square">
            <a:spAutoFit/>
          </a:bodyPr>
          <a:lstStyle/>
          <a:p>
            <a:r>
              <a:rPr lang="nb-NO" sz="800" dirty="0"/>
              <a:t>Bilde hentet fra: </a:t>
            </a:r>
            <a:r>
              <a:rPr lang="nb-NO" sz="800" dirty="0">
                <a:hlinkClick r:id="rId4"/>
              </a:rPr>
              <a:t>https://microbit-challenges. readthedocs.io/en/latest/tutorials/accelerometer.html</a:t>
            </a:r>
            <a:endParaRPr lang="nb-NO" sz="800" dirty="0"/>
          </a:p>
          <a:p>
            <a:endParaRPr lang="nb-NO" sz="1100" dirty="0"/>
          </a:p>
        </p:txBody>
      </p:sp>
      <mc:AlternateContent xmlns:mc="http://schemas.openxmlformats.org/markup-compatibility/2006" xmlns:a14="http://schemas.microsoft.com/office/drawing/2010/main">
        <mc:Choice Requires="a14">
          <p:sp>
            <p:nvSpPr>
              <p:cNvPr id="17" name="Rektangel 16">
                <a:extLst>
                  <a:ext uri="{FF2B5EF4-FFF2-40B4-BE49-F238E27FC236}">
                    <a16:creationId xmlns:a16="http://schemas.microsoft.com/office/drawing/2014/main" id="{0C54F79B-5CAE-DD9D-A2FE-FACD3B564575}"/>
                  </a:ext>
                </a:extLst>
              </p:cNvPr>
              <p:cNvSpPr/>
              <p:nvPr/>
            </p:nvSpPr>
            <p:spPr>
              <a:xfrm>
                <a:off x="405663" y="4865928"/>
                <a:ext cx="5922747" cy="1256754"/>
              </a:xfrm>
              <a:prstGeom prst="rect">
                <a:avLst/>
              </a:prstGeom>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b="1" dirty="0">
                    <a:solidFill>
                      <a:prstClr val="black"/>
                    </a:solidFill>
                    <a:latin typeface="Calibri" panose="020F0502020204030204"/>
                  </a:rPr>
                  <a:t>Akselerasjon med </a:t>
                </a:r>
                <a:r>
                  <a:rPr lang="nb-NO" sz="1100" b="1" dirty="0" err="1">
                    <a:solidFill>
                      <a:prstClr val="black"/>
                    </a:solidFill>
                    <a:latin typeface="Calibri" panose="020F0502020204030204"/>
                  </a:rPr>
                  <a:t>micro:bit</a:t>
                </a:r>
                <a:br>
                  <a:rPr lang="nb-NO" sz="1100" b="1" dirty="0">
                    <a:solidFill>
                      <a:prstClr val="black"/>
                    </a:solidFill>
                    <a:latin typeface="Calibri" panose="020F0502020204030204"/>
                  </a:rPr>
                </a:br>
                <a:r>
                  <a:rPr lang="nb-NO" sz="1100" dirty="0">
                    <a:solidFill>
                      <a:prstClr val="black"/>
                    </a:solidFill>
                    <a:latin typeface="Calibri" panose="020F0502020204030204"/>
                  </a:rPr>
                  <a:t>Instrumentet som måler akselerasjon heter akselerometeret og inneholder et lite lodd. Når microbiten ligger i ro på et bord vil tyngdekraften trekke loddet nedover og den vil vise 1000 </a:t>
                </a:r>
                <a:r>
                  <a:rPr lang="nb-NO" sz="1100" dirty="0" err="1">
                    <a:solidFill>
                      <a:prstClr val="black"/>
                    </a:solidFill>
                    <a:latin typeface="Calibri" panose="020F0502020204030204"/>
                  </a:rPr>
                  <a:t>milli</a:t>
                </a:r>
                <a:r>
                  <a:rPr lang="nb-NO" sz="1100" dirty="0">
                    <a:solidFill>
                      <a:prstClr val="black"/>
                    </a:solidFill>
                    <a:latin typeface="Calibri" panose="020F0502020204030204"/>
                  </a:rPr>
                  <a:t> g som tilsvarer  1g som igjen er lik 9,81m/s</a:t>
                </a:r>
                <a:r>
                  <a:rPr lang="nb-NO" sz="1100" baseline="30000" dirty="0">
                    <a:solidFill>
                      <a:prstClr val="black"/>
                    </a:solidFill>
                    <a:latin typeface="Calibri" panose="020F0502020204030204"/>
                  </a:rPr>
                  <a:t>2</a:t>
                </a:r>
                <a:r>
                  <a:rPr lang="nb-NO" sz="1100" dirty="0">
                    <a:solidFill>
                      <a:prstClr val="black"/>
                    </a:solidFill>
                    <a:latin typeface="Calibri" panose="020F0502020204030204"/>
                  </a:rPr>
                  <a:t>. </a:t>
                </a:r>
                <a:br>
                  <a:rPr lang="nb-NO" sz="1100" dirty="0">
                    <a:solidFill>
                      <a:prstClr val="black"/>
                    </a:solidFill>
                    <a:latin typeface="Calibri" panose="020F0502020204030204"/>
                  </a:rPr>
                </a:br>
                <a:r>
                  <a:rPr lang="nb-NO" sz="1100" dirty="0">
                    <a:solidFill>
                      <a:prstClr val="black"/>
                    </a:solidFill>
                    <a:latin typeface="Calibri" panose="020F0502020204030204"/>
                  </a:rPr>
                  <a:t>eks: </a:t>
                </a:r>
                <a:br>
                  <a:rPr lang="nb-NO" sz="1100" dirty="0">
                    <a:solidFill>
                      <a:prstClr val="black"/>
                    </a:solidFill>
                    <a:latin typeface="Calibri" panose="020F0502020204030204"/>
                  </a:rPr>
                </a:br>
                <a14:m>
                  <m:oMathPara xmlns:m="http://schemas.openxmlformats.org/officeDocument/2006/math">
                    <m:oMathParaPr>
                      <m:jc m:val="centerGroup"/>
                    </m:oMathParaPr>
                    <m:oMath xmlns:m="http://schemas.openxmlformats.org/officeDocument/2006/math">
                      <m:r>
                        <m:rPr>
                          <m:sty m:val="p"/>
                        </m:rPr>
                        <a:rPr lang="nb-NO" sz="1100" b="0" i="0" dirty="0" smtClean="0">
                          <a:solidFill>
                            <a:prstClr val="black"/>
                          </a:solidFill>
                          <a:latin typeface="Cambria Math" panose="02040503050406030204" pitchFamily="18" charset="0"/>
                        </a:rPr>
                        <m:t>a</m:t>
                      </m:r>
                      <m:r>
                        <a:rPr lang="nb-NO" sz="1100" b="0" i="0" dirty="0" smtClean="0">
                          <a:solidFill>
                            <a:prstClr val="black"/>
                          </a:solidFill>
                          <a:latin typeface="Cambria Math" panose="02040503050406030204" pitchFamily="18" charset="0"/>
                        </a:rPr>
                        <m:t>= 1300</m:t>
                      </m:r>
                      <m:r>
                        <a:rPr lang="nb-NO" sz="1100" b="0" i="1" dirty="0" smtClean="0">
                          <a:solidFill>
                            <a:prstClr val="black"/>
                          </a:solidFill>
                          <a:latin typeface="Cambria Math" panose="02040503050406030204" pitchFamily="18" charset="0"/>
                        </a:rPr>
                        <m:t> </m:t>
                      </m:r>
                      <m:r>
                        <a:rPr lang="nb-NO" sz="1100" b="0" i="1" dirty="0" smtClean="0">
                          <a:solidFill>
                            <a:prstClr val="black"/>
                          </a:solidFill>
                          <a:latin typeface="Cambria Math" panose="02040503050406030204" pitchFamily="18" charset="0"/>
                        </a:rPr>
                        <m:t>𝑚𝑖𝑙𝑙𝑖</m:t>
                      </m:r>
                      <m:r>
                        <a:rPr lang="nb-NO" sz="1100" b="0" i="1" dirty="0" smtClean="0">
                          <a:solidFill>
                            <a:prstClr val="black"/>
                          </a:solidFill>
                          <a:latin typeface="Cambria Math" panose="02040503050406030204" pitchFamily="18" charset="0"/>
                        </a:rPr>
                        <m:t> </m:t>
                      </m:r>
                      <m:r>
                        <a:rPr lang="nb-NO" sz="1100" b="0" i="1" dirty="0" smtClean="0">
                          <a:solidFill>
                            <a:prstClr val="black"/>
                          </a:solidFill>
                          <a:latin typeface="Cambria Math" panose="02040503050406030204" pitchFamily="18" charset="0"/>
                        </a:rPr>
                        <m:t>𝑔</m:t>
                      </m:r>
                      <m:r>
                        <a:rPr lang="nb-NO" sz="1100" b="0" i="1" smtClean="0">
                          <a:solidFill>
                            <a:prstClr val="black"/>
                          </a:solidFill>
                          <a:latin typeface="Cambria Math" panose="02040503050406030204" pitchFamily="18" charset="0"/>
                        </a:rPr>
                        <m:t>=13000∗</m:t>
                      </m:r>
                      <m:f>
                        <m:fPr>
                          <m:ctrlPr>
                            <a:rPr lang="nb-NO" sz="1100" b="0" i="1" smtClean="0">
                              <a:solidFill>
                                <a:prstClr val="black"/>
                              </a:solidFill>
                              <a:latin typeface="Cambria Math" panose="02040503050406030204" pitchFamily="18" charset="0"/>
                            </a:rPr>
                          </m:ctrlPr>
                        </m:fPr>
                        <m:num>
                          <m:r>
                            <a:rPr lang="nb-NO" sz="1100" b="0" i="1" smtClean="0">
                              <a:solidFill>
                                <a:prstClr val="black"/>
                              </a:solidFill>
                              <a:latin typeface="Cambria Math" panose="02040503050406030204" pitchFamily="18" charset="0"/>
                            </a:rPr>
                            <m:t>9,81</m:t>
                          </m:r>
                        </m:num>
                        <m:den>
                          <m:r>
                            <a:rPr lang="nb-NO" sz="1100" b="0" i="1" smtClean="0">
                              <a:solidFill>
                                <a:prstClr val="black"/>
                              </a:solidFill>
                              <a:latin typeface="Cambria Math" panose="02040503050406030204" pitchFamily="18" charset="0"/>
                            </a:rPr>
                            <m:t>1000</m:t>
                          </m:r>
                        </m:den>
                      </m:f>
                      <m:r>
                        <a:rPr lang="nb-NO" sz="1100" b="0" i="1" smtClean="0">
                          <a:solidFill>
                            <a:prstClr val="black"/>
                          </a:solidFill>
                          <a:latin typeface="Cambria Math" panose="02040503050406030204" pitchFamily="18" charset="0"/>
                        </a:rPr>
                        <m:t>=12,75</m:t>
                      </m:r>
                      <m:f>
                        <m:fPr>
                          <m:type m:val="skw"/>
                          <m:ctrlPr>
                            <a:rPr lang="nb-NO" sz="1100" b="0" i="1" smtClean="0">
                              <a:solidFill>
                                <a:prstClr val="black"/>
                              </a:solidFill>
                              <a:latin typeface="Cambria Math" panose="02040503050406030204" pitchFamily="18" charset="0"/>
                            </a:rPr>
                          </m:ctrlPr>
                        </m:fPr>
                        <m:num>
                          <m:r>
                            <a:rPr lang="nb-NO" sz="1100" b="0" i="1" smtClean="0">
                              <a:solidFill>
                                <a:prstClr val="black"/>
                              </a:solidFill>
                              <a:latin typeface="Cambria Math" panose="02040503050406030204" pitchFamily="18" charset="0"/>
                            </a:rPr>
                            <m:t>𝑚</m:t>
                          </m:r>
                        </m:num>
                        <m:den>
                          <m:sSup>
                            <m:sSupPr>
                              <m:ctrlPr>
                                <a:rPr lang="nb-NO" sz="1100" b="0" i="1" smtClean="0">
                                  <a:solidFill>
                                    <a:prstClr val="black"/>
                                  </a:solidFill>
                                  <a:latin typeface="Cambria Math" panose="02040503050406030204" pitchFamily="18" charset="0"/>
                                </a:rPr>
                              </m:ctrlPr>
                            </m:sSupPr>
                            <m:e>
                              <m:r>
                                <a:rPr lang="nb-NO" sz="1100" b="0" i="1" smtClean="0">
                                  <a:solidFill>
                                    <a:prstClr val="black"/>
                                  </a:solidFill>
                                  <a:latin typeface="Cambria Math" panose="02040503050406030204" pitchFamily="18" charset="0"/>
                                </a:rPr>
                                <m:t>𝑠</m:t>
                              </m:r>
                            </m:e>
                            <m:sup>
                              <m:r>
                                <a:rPr lang="nb-NO" sz="1100" b="0" i="1" smtClean="0">
                                  <a:solidFill>
                                    <a:prstClr val="black"/>
                                  </a:solidFill>
                                  <a:latin typeface="Cambria Math" panose="02040503050406030204" pitchFamily="18" charset="0"/>
                                </a:rPr>
                                <m:t>2</m:t>
                              </m:r>
                            </m:sup>
                          </m:sSup>
                        </m:den>
                      </m:f>
                    </m:oMath>
                  </m:oMathPara>
                </a14:m>
                <a:endParaRPr lang="nb-NO" sz="1100" b="0" dirty="0">
                  <a:solidFill>
                    <a:prstClr val="black"/>
                  </a:solidFill>
                  <a:latin typeface="Calibri" panose="020F0502020204030204"/>
                </a:endParaRPr>
              </a:p>
            </p:txBody>
          </p:sp>
        </mc:Choice>
        <mc:Fallback xmlns="">
          <p:sp>
            <p:nvSpPr>
              <p:cNvPr id="17" name="Rektangel 16">
                <a:extLst>
                  <a:ext uri="{FF2B5EF4-FFF2-40B4-BE49-F238E27FC236}">
                    <a16:creationId xmlns:a16="http://schemas.microsoft.com/office/drawing/2014/main" id="{0C54F79B-5CAE-DD9D-A2FE-FACD3B564575}"/>
                  </a:ext>
                </a:extLst>
              </p:cNvPr>
              <p:cNvSpPr>
                <a:spLocks noRot="1" noChangeAspect="1" noMove="1" noResize="1" noEditPoints="1" noAdjustHandles="1" noChangeArrowheads="1" noChangeShapeType="1" noTextEdit="1"/>
              </p:cNvSpPr>
              <p:nvPr/>
            </p:nvSpPr>
            <p:spPr>
              <a:xfrm>
                <a:off x="405663" y="4865928"/>
                <a:ext cx="5922747" cy="1256754"/>
              </a:xfrm>
              <a:prstGeom prst="rect">
                <a:avLst/>
              </a:prstGeom>
              <a:blipFill>
                <a:blip r:embed="rId5"/>
                <a:stretch>
                  <a:fillRect t="-485" b="-37379"/>
                </a:stretch>
              </a:blipFill>
              <a:ln>
                <a:noFill/>
              </a:ln>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8" name="Rektangel 17">
                <a:extLst>
                  <a:ext uri="{FF2B5EF4-FFF2-40B4-BE49-F238E27FC236}">
                    <a16:creationId xmlns:a16="http://schemas.microsoft.com/office/drawing/2014/main" id="{A37C417D-A0B4-7E39-7018-93B97F245D5F}"/>
                  </a:ext>
                </a:extLst>
              </p:cNvPr>
              <p:cNvSpPr/>
              <p:nvPr/>
            </p:nvSpPr>
            <p:spPr>
              <a:xfrm>
                <a:off x="853302" y="8293681"/>
                <a:ext cx="2164959" cy="1338828"/>
              </a:xfrm>
              <a:prstGeom prst="rect">
                <a:avLst/>
              </a:prstGeom>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b="1" dirty="0">
                    <a:solidFill>
                      <a:prstClr val="black"/>
                    </a:solidFill>
                    <a:latin typeface="Calibri" panose="020F0502020204030204"/>
                  </a:rPr>
                  <a:t>Tips</a:t>
                </a: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400" b="1" dirty="0">
                  <a:solidFill>
                    <a:prstClr val="black"/>
                  </a:solidFill>
                  <a:latin typeface="Calibri" panose="020F0502020204030204"/>
                </a:endParaRPr>
              </a:p>
              <a:p>
                <a:pPr lvl="0">
                  <a:defRPr/>
                </a:pPr>
                <a:r>
                  <a:rPr lang="nb-NO" sz="1100" dirty="0">
                    <a:solidFill>
                      <a:prstClr val="black"/>
                    </a:solidFill>
                    <a:latin typeface="Calibri" panose="020F0502020204030204"/>
                  </a:rPr>
                  <a:t>Ta tiden </a:t>
                </a:r>
                <a:r>
                  <a:rPr lang="nb-NO" sz="1100" dirty="0">
                    <a:solidFill>
                      <a:prstClr val="black"/>
                    </a:solidFill>
                  </a:rPr>
                  <a:t>(m/</a:t>
                </a:r>
                <a:r>
                  <a:rPr lang="nb-NO" sz="1100" dirty="0" err="1">
                    <a:solidFill>
                      <a:prstClr val="black"/>
                    </a:solidFill>
                  </a:rPr>
                  <a:t>micro:bit</a:t>
                </a:r>
                <a:r>
                  <a:rPr lang="nb-NO" sz="1100" dirty="0">
                    <a:solidFill>
                      <a:prstClr val="black"/>
                    </a:solidFill>
                  </a:rPr>
                  <a:t>) </a:t>
                </a:r>
                <a:r>
                  <a:rPr lang="nb-NO" sz="1100" dirty="0">
                    <a:solidFill>
                      <a:prstClr val="black"/>
                    </a:solidFill>
                    <a:latin typeface="Calibri" panose="020F0502020204030204"/>
                  </a:rPr>
                  <a:t>fra du slipper til den treffer bakken.  Bruk formelen </a:t>
                </a:r>
                <a14:m>
                  <m:oMath xmlns:m="http://schemas.openxmlformats.org/officeDocument/2006/math">
                    <m:r>
                      <a:rPr lang="nb-NO" sz="1100" b="0" i="1" smtClean="0">
                        <a:solidFill>
                          <a:prstClr val="black"/>
                        </a:solidFill>
                        <a:latin typeface="Cambria Math" panose="02040503050406030204" pitchFamily="18" charset="0"/>
                      </a:rPr>
                      <m:t>𝑎𝑡</m:t>
                    </m:r>
                    <m:r>
                      <a:rPr lang="nb-NO" sz="1100" b="0" i="1" smtClean="0">
                        <a:solidFill>
                          <a:prstClr val="black"/>
                        </a:solidFill>
                        <a:latin typeface="Cambria Math" panose="02040503050406030204" pitchFamily="18" charset="0"/>
                      </a:rPr>
                      <m:t>=</m:t>
                    </m:r>
                    <m:r>
                      <a:rPr lang="nb-NO" sz="1100" b="0" i="1" smtClean="0">
                        <a:solidFill>
                          <a:prstClr val="black"/>
                        </a:solidFill>
                        <a:latin typeface="Cambria Math" panose="02040503050406030204" pitchFamily="18" charset="0"/>
                      </a:rPr>
                      <m:t>𝑣</m:t>
                    </m:r>
                    <m:r>
                      <a:rPr lang="nb-NO" sz="1100" b="0" i="1" smtClean="0">
                        <a:solidFill>
                          <a:prstClr val="black"/>
                        </a:solidFill>
                        <a:latin typeface="Cambria Math" panose="02040503050406030204" pitchFamily="18" charset="0"/>
                      </a:rPr>
                      <m:t>−</m:t>
                    </m:r>
                    <m:sSub>
                      <m:sSubPr>
                        <m:ctrlPr>
                          <a:rPr lang="nb-NO" sz="1100" b="0" i="1" smtClean="0">
                            <a:solidFill>
                              <a:prstClr val="black"/>
                            </a:solidFill>
                            <a:latin typeface="Cambria Math" panose="02040503050406030204" pitchFamily="18" charset="0"/>
                          </a:rPr>
                        </m:ctrlPr>
                      </m:sSubPr>
                      <m:e>
                        <m:r>
                          <a:rPr lang="nb-NO" sz="1100" b="0" i="1" smtClean="0">
                            <a:solidFill>
                              <a:prstClr val="black"/>
                            </a:solidFill>
                            <a:latin typeface="Cambria Math" panose="02040503050406030204" pitchFamily="18" charset="0"/>
                          </a:rPr>
                          <m:t>𝑣</m:t>
                        </m:r>
                      </m:e>
                      <m:sub>
                        <m:r>
                          <a:rPr lang="nb-NO" sz="1100" b="0" i="1" smtClean="0">
                            <a:solidFill>
                              <a:prstClr val="black"/>
                            </a:solidFill>
                            <a:latin typeface="Cambria Math" panose="02040503050406030204" pitchFamily="18" charset="0"/>
                          </a:rPr>
                          <m:t>0 </m:t>
                        </m:r>
                      </m:sub>
                    </m:sSub>
                  </m:oMath>
                </a14:m>
                <a:r>
                  <a:rPr lang="nb-NO" sz="1100" dirty="0">
                    <a:solidFill>
                      <a:prstClr val="black"/>
                    </a:solidFill>
                    <a:latin typeface="Calibri" panose="020F0502020204030204"/>
                  </a:rPr>
                  <a:t>til å beregne hastigheten, v, like før den treffer bakken.</a:t>
                </a:r>
                <a14:m>
                  <m:oMath xmlns:m="http://schemas.openxmlformats.org/officeDocument/2006/math">
                    <m:r>
                      <a:rPr lang="nb-NO" sz="1100" b="0" i="0" smtClean="0">
                        <a:solidFill>
                          <a:prstClr val="black"/>
                        </a:solidFill>
                        <a:latin typeface="Cambria Math" panose="02040503050406030204" pitchFamily="18" charset="0"/>
                      </a:rPr>
                      <m:t>  </m:t>
                    </m:r>
                    <m:sSub>
                      <m:sSubPr>
                        <m:ctrlPr>
                          <a:rPr lang="nb-NO" sz="1100" i="1" smtClean="0">
                            <a:solidFill>
                              <a:prstClr val="black"/>
                            </a:solidFill>
                            <a:latin typeface="Cambria Math" panose="02040503050406030204" pitchFamily="18" charset="0"/>
                          </a:rPr>
                        </m:ctrlPr>
                      </m:sSubPr>
                      <m:e>
                        <m:r>
                          <a:rPr lang="nb-NO" sz="1100" i="1">
                            <a:solidFill>
                              <a:prstClr val="black"/>
                            </a:solidFill>
                            <a:latin typeface="Cambria Math" panose="02040503050406030204" pitchFamily="18" charset="0"/>
                          </a:rPr>
                          <m:t>𝑣</m:t>
                        </m:r>
                      </m:e>
                      <m:sub>
                        <m:r>
                          <a:rPr lang="nb-NO" sz="1100" i="1">
                            <a:solidFill>
                              <a:prstClr val="black"/>
                            </a:solidFill>
                            <a:latin typeface="Cambria Math" panose="02040503050406030204" pitchFamily="18" charset="0"/>
                          </a:rPr>
                          <m:t>0 </m:t>
                        </m:r>
                      </m:sub>
                    </m:sSub>
                  </m:oMath>
                </a14:m>
                <a:r>
                  <a:rPr lang="nb-NO" sz="1100" dirty="0">
                    <a:solidFill>
                      <a:prstClr val="black"/>
                    </a:solidFill>
                    <a:latin typeface="Calibri" panose="020F0502020204030204"/>
                  </a:rPr>
                  <a:t>er null når du slipper den.</a:t>
                </a:r>
              </a:p>
            </p:txBody>
          </p:sp>
        </mc:Choice>
        <mc:Fallback xmlns="">
          <p:sp>
            <p:nvSpPr>
              <p:cNvPr id="18" name="Rektangel 17">
                <a:extLst>
                  <a:ext uri="{FF2B5EF4-FFF2-40B4-BE49-F238E27FC236}">
                    <a16:creationId xmlns:a16="http://schemas.microsoft.com/office/drawing/2014/main" id="{A37C417D-A0B4-7E39-7018-93B97F245D5F}"/>
                  </a:ext>
                </a:extLst>
              </p:cNvPr>
              <p:cNvSpPr>
                <a:spLocks noRot="1" noChangeAspect="1" noMove="1" noResize="1" noEditPoints="1" noAdjustHandles="1" noChangeArrowheads="1" noChangeShapeType="1" noTextEdit="1"/>
              </p:cNvSpPr>
              <p:nvPr/>
            </p:nvSpPr>
            <p:spPr>
              <a:xfrm>
                <a:off x="853302" y="8293681"/>
                <a:ext cx="2164959" cy="1338828"/>
              </a:xfrm>
              <a:prstGeom prst="rect">
                <a:avLst/>
              </a:prstGeom>
              <a:blipFill>
                <a:blip r:embed="rId6"/>
                <a:stretch>
                  <a:fillRect r="-560" b="-1810"/>
                </a:stretch>
              </a:blipFill>
              <a:ln>
                <a:solidFill>
                  <a:schemeClr val="tx1"/>
                </a:solidFill>
              </a:ln>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9" name="Rektangel 18">
                <a:extLst>
                  <a:ext uri="{FF2B5EF4-FFF2-40B4-BE49-F238E27FC236}">
                    <a16:creationId xmlns:a16="http://schemas.microsoft.com/office/drawing/2014/main" id="{879C55AA-88CD-A73D-0E2D-65290A62AF26}"/>
                  </a:ext>
                </a:extLst>
              </p:cNvPr>
              <p:cNvSpPr/>
              <p:nvPr/>
            </p:nvSpPr>
            <p:spPr>
              <a:xfrm>
                <a:off x="3293550" y="8379858"/>
                <a:ext cx="2511686" cy="1252651"/>
              </a:xfrm>
              <a:prstGeom prst="rect">
                <a:avLst/>
              </a:prstGeom>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b="1" dirty="0">
                    <a:solidFill>
                      <a:prstClr val="black"/>
                    </a:solidFill>
                    <a:latin typeface="Calibri" panose="020F0502020204030204"/>
                  </a:rPr>
                  <a:t>Høyden på raketten</a:t>
                </a: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200" b="1" dirty="0">
                  <a:solidFill>
                    <a:prstClr val="black"/>
                  </a:solidFill>
                  <a:latin typeface="Calibri" panose="020F0502020204030204"/>
                </a:endParaRPr>
              </a:p>
              <a:p>
                <a:pPr lvl="0">
                  <a:defRPr/>
                </a:pPr>
                <a:r>
                  <a:rPr lang="nb-NO" sz="1100" dirty="0">
                    <a:solidFill>
                      <a:prstClr val="black"/>
                    </a:solidFill>
                    <a:latin typeface="Calibri" panose="020F0502020204030204"/>
                  </a:rPr>
                  <a:t>Dersom du klarer å måle akselerasjon og beregne v kan du bruke formelen </a:t>
                </a:r>
                <a14:m>
                  <m:oMath xmlns:m="http://schemas.openxmlformats.org/officeDocument/2006/math">
                    <m:r>
                      <m:rPr>
                        <m:sty m:val="p"/>
                      </m:rPr>
                      <a:rPr lang="nb-NO" sz="1100" b="0" i="0" smtClean="0">
                        <a:solidFill>
                          <a:prstClr val="black"/>
                        </a:solidFill>
                        <a:latin typeface="Cambria Math" panose="02040503050406030204" pitchFamily="18" charset="0"/>
                      </a:rPr>
                      <m:t>s</m:t>
                    </m:r>
                    <m:r>
                      <a:rPr lang="nb-NO" sz="1100" b="0" i="1" smtClean="0">
                        <a:solidFill>
                          <a:prstClr val="black"/>
                        </a:solidFill>
                        <a:latin typeface="Cambria Math" panose="02040503050406030204" pitchFamily="18" charset="0"/>
                      </a:rPr>
                      <m:t>=</m:t>
                    </m:r>
                    <m:f>
                      <m:fPr>
                        <m:ctrlPr>
                          <a:rPr lang="nb-NO" sz="1100" b="0" i="1" smtClean="0">
                            <a:solidFill>
                              <a:prstClr val="black"/>
                            </a:solidFill>
                            <a:latin typeface="Cambria Math" panose="02040503050406030204" pitchFamily="18" charset="0"/>
                          </a:rPr>
                        </m:ctrlPr>
                      </m:fPr>
                      <m:num>
                        <m:sSup>
                          <m:sSupPr>
                            <m:ctrlPr>
                              <a:rPr lang="nb-NO" sz="1100" b="0" i="1" smtClean="0">
                                <a:solidFill>
                                  <a:prstClr val="black"/>
                                </a:solidFill>
                                <a:latin typeface="Cambria Math" panose="02040503050406030204" pitchFamily="18" charset="0"/>
                              </a:rPr>
                            </m:ctrlPr>
                          </m:sSupPr>
                          <m:e>
                            <m:r>
                              <a:rPr lang="nb-NO" sz="1100" b="0" i="1" smtClean="0">
                                <a:solidFill>
                                  <a:prstClr val="black"/>
                                </a:solidFill>
                                <a:latin typeface="Cambria Math" panose="02040503050406030204" pitchFamily="18" charset="0"/>
                              </a:rPr>
                              <m:t>𝑣</m:t>
                            </m:r>
                          </m:e>
                          <m:sup>
                            <m:r>
                              <a:rPr lang="nb-NO" sz="1100" b="0" i="1" smtClean="0">
                                <a:solidFill>
                                  <a:prstClr val="black"/>
                                </a:solidFill>
                                <a:latin typeface="Cambria Math" panose="02040503050406030204" pitchFamily="18" charset="0"/>
                              </a:rPr>
                              <m:t>2</m:t>
                            </m:r>
                          </m:sup>
                        </m:sSup>
                      </m:num>
                      <m:den>
                        <m:r>
                          <a:rPr lang="nb-NO" sz="1100" b="0" i="1" smtClean="0">
                            <a:solidFill>
                              <a:prstClr val="black"/>
                            </a:solidFill>
                            <a:latin typeface="Cambria Math" panose="02040503050406030204" pitchFamily="18" charset="0"/>
                          </a:rPr>
                          <m:t>2</m:t>
                        </m:r>
                        <m:r>
                          <a:rPr lang="nb-NO" sz="1100" b="0" i="1" smtClean="0">
                            <a:solidFill>
                              <a:prstClr val="black"/>
                            </a:solidFill>
                            <a:latin typeface="Cambria Math" panose="02040503050406030204" pitchFamily="18" charset="0"/>
                          </a:rPr>
                          <m:t>𝑔</m:t>
                        </m:r>
                      </m:den>
                    </m:f>
                    <m:r>
                      <a:rPr lang="nb-NO" sz="1100" b="0" i="1" smtClean="0">
                        <a:solidFill>
                          <a:prstClr val="black"/>
                        </a:solidFill>
                        <a:latin typeface="Cambria Math" panose="02040503050406030204" pitchFamily="18" charset="0"/>
                      </a:rPr>
                      <m:t> </m:t>
                    </m:r>
                  </m:oMath>
                </a14:m>
                <a:r>
                  <a:rPr lang="nb-NO" sz="1100" dirty="0">
                    <a:solidFill>
                      <a:prstClr val="black"/>
                    </a:solidFill>
                    <a:latin typeface="Calibri" panose="020F0502020204030204"/>
                  </a:rPr>
                  <a:t> til å regne ut hvor høyt raketten går.  </a:t>
                </a:r>
              </a:p>
              <a:p>
                <a:pPr lvl="0">
                  <a:defRPr/>
                </a:pPr>
                <a:r>
                  <a:rPr lang="nb-NO" sz="1100" dirty="0">
                    <a:solidFill>
                      <a:prstClr val="black"/>
                    </a:solidFill>
                    <a:latin typeface="Calibri" panose="020F0502020204030204"/>
                  </a:rPr>
                  <a:t>Blir dette bedre anslag på høyden enn metoden med å måle tidsforskjell?</a:t>
                </a:r>
              </a:p>
            </p:txBody>
          </p:sp>
        </mc:Choice>
        <mc:Fallback xmlns="">
          <p:sp>
            <p:nvSpPr>
              <p:cNvPr id="19" name="Rektangel 18">
                <a:extLst>
                  <a:ext uri="{FF2B5EF4-FFF2-40B4-BE49-F238E27FC236}">
                    <a16:creationId xmlns:a16="http://schemas.microsoft.com/office/drawing/2014/main" id="{879C55AA-88CD-A73D-0E2D-65290A62AF26}"/>
                  </a:ext>
                </a:extLst>
              </p:cNvPr>
              <p:cNvSpPr>
                <a:spLocks noRot="1" noChangeAspect="1" noMove="1" noResize="1" noEditPoints="1" noAdjustHandles="1" noChangeArrowheads="1" noChangeShapeType="1" noTextEdit="1"/>
              </p:cNvSpPr>
              <p:nvPr/>
            </p:nvSpPr>
            <p:spPr>
              <a:xfrm>
                <a:off x="3293550" y="8379858"/>
                <a:ext cx="2511686" cy="1252651"/>
              </a:xfrm>
              <a:prstGeom prst="rect">
                <a:avLst/>
              </a:prstGeom>
              <a:blipFill>
                <a:blip r:embed="rId7"/>
                <a:stretch>
                  <a:fillRect b="-1932"/>
                </a:stretch>
              </a:blipFill>
              <a:ln>
                <a:solidFill>
                  <a:schemeClr val="tx1"/>
                </a:solidFill>
              </a:ln>
            </p:spPr>
            <p:txBody>
              <a:bodyPr/>
              <a:lstStyle/>
              <a:p>
                <a:r>
                  <a:rPr lang="nb-NO">
                    <a:noFill/>
                  </a:rPr>
                  <a:t> </a:t>
                </a:r>
              </a:p>
            </p:txBody>
          </p:sp>
        </mc:Fallback>
      </mc:AlternateContent>
    </p:spTree>
    <p:extLst>
      <p:ext uri="{BB962C8B-B14F-4D97-AF65-F5344CB8AC3E}">
        <p14:creationId xmlns:p14="http://schemas.microsoft.com/office/powerpoint/2010/main" val="1809546083"/>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2342</Words>
  <Application>Microsoft Office PowerPoint</Application>
  <PresentationFormat>A4 (210 x 297 mm)</PresentationFormat>
  <Paragraphs>147</Paragraphs>
  <Slides>11</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11</vt:i4>
      </vt:variant>
    </vt:vector>
  </HeadingPairs>
  <TitlesOfParts>
    <vt:vector size="16" baseType="lpstr">
      <vt:lpstr>Arial</vt:lpstr>
      <vt:lpstr>Calibri</vt:lpstr>
      <vt:lpstr>Calibri Light</vt:lpstr>
      <vt:lpstr>Cambria Math</vt:lpstr>
      <vt:lpstr>Office-tema</vt:lpstr>
      <vt:lpstr>Lærerveiledning</vt:lpstr>
      <vt:lpstr>TIPS</vt:lpstr>
      <vt:lpstr>TIPS - akselerasjon</vt:lpstr>
      <vt:lpstr>Puslespill: Høydemåler</vt:lpstr>
      <vt:lpstr>Puslespill: Akselerasjonsmåler Husk to koder, en for sender og en for mottaker.</vt:lpstr>
      <vt:lpstr>Pseudo-kode: Høydemåler</vt:lpstr>
      <vt:lpstr>Pseudo-kode: Akselerasjonsmåler</vt:lpstr>
      <vt:lpstr>Utfylling:  Nesten ferdig kode for høydemåler Fyll ut de gule feltene</vt:lpstr>
      <vt:lpstr>Løsningsforslag høydemåler</vt:lpstr>
      <vt:lpstr>PowerPoint-presentasjon</vt:lpstr>
      <vt:lpstr>Akselerasjon og vektorer  - til ekstraoppgave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Lærerveiledning</dc:title>
  <dc:creator>Ellen Egeland Flø</dc:creator>
  <cp:lastModifiedBy>Ellen Egeland Flø</cp:lastModifiedBy>
  <cp:revision>1</cp:revision>
  <dcterms:created xsi:type="dcterms:W3CDTF">2022-06-12T14:26:23Z</dcterms:created>
  <dcterms:modified xsi:type="dcterms:W3CDTF">2022-06-12T14:27:02Z</dcterms:modified>
</cp:coreProperties>
</file>