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06" r:id="rId2"/>
    <p:sldId id="519" r:id="rId3"/>
    <p:sldId id="261" r:id="rId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DDB11D-ED0A-4BAB-BD62-0D0C4C8D0F73}" v="2" dt="2022-06-12T14:20:12.4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6" d="100"/>
          <a:sy n="46" d="100"/>
        </p:scale>
        <p:origin x="22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Egeland Flø" userId="bb6505ce92b5abf7" providerId="LiveId" clId="{92DDB11D-ED0A-4BAB-BD62-0D0C4C8D0F73}"/>
    <pc:docChg chg="addSld delSld modSld">
      <pc:chgData name="Ellen Egeland Flø" userId="bb6505ce92b5abf7" providerId="LiveId" clId="{92DDB11D-ED0A-4BAB-BD62-0D0C4C8D0F73}" dt="2022-06-12T14:20:12.489" v="5"/>
      <pc:docMkLst>
        <pc:docMk/>
      </pc:docMkLst>
      <pc:sldChg chg="add del">
        <pc:chgData name="Ellen Egeland Flø" userId="bb6505ce92b5abf7" providerId="LiveId" clId="{92DDB11D-ED0A-4BAB-BD62-0D0C4C8D0F73}" dt="2022-06-12T14:20:12.489" v="5"/>
        <pc:sldMkLst>
          <pc:docMk/>
          <pc:sldMk cId="2937068892" sldId="261"/>
        </pc:sldMkLst>
      </pc:sldChg>
      <pc:sldChg chg="add del">
        <pc:chgData name="Ellen Egeland Flø" userId="bb6505ce92b5abf7" providerId="LiveId" clId="{92DDB11D-ED0A-4BAB-BD62-0D0C4C8D0F73}" dt="2022-06-12T14:20:12.489" v="5"/>
        <pc:sldMkLst>
          <pc:docMk/>
          <pc:sldMk cId="3273273424" sldId="406"/>
        </pc:sldMkLst>
      </pc:sldChg>
      <pc:sldChg chg="add del">
        <pc:chgData name="Ellen Egeland Flø" userId="bb6505ce92b5abf7" providerId="LiveId" clId="{92DDB11D-ED0A-4BAB-BD62-0D0C4C8D0F73}" dt="2022-06-12T14:19:38.571" v="4" actId="47"/>
        <pc:sldMkLst>
          <pc:docMk/>
          <pc:sldMk cId="2338164274" sldId="444"/>
        </pc:sldMkLst>
      </pc:sldChg>
      <pc:sldChg chg="add del">
        <pc:chgData name="Ellen Egeland Flø" userId="bb6505ce92b5abf7" providerId="LiveId" clId="{92DDB11D-ED0A-4BAB-BD62-0D0C4C8D0F73}" dt="2022-06-12T14:20:12.489" v="5"/>
        <pc:sldMkLst>
          <pc:docMk/>
          <pc:sldMk cId="124298720" sldId="51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1930393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1734224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75998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942875C6-1ECD-4D37-B9E3-96CBEC4AB677}"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4147478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942875C6-1ECD-4D37-B9E3-96CBEC4AB677}" type="datetimeFigureOut">
              <a:rPr lang="nb-NO" smtClean="0"/>
              <a:t>12.06.2022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3719629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942875C6-1ECD-4D37-B9E3-96CBEC4AB677}" type="datetimeFigureOut">
              <a:rPr lang="nb-NO" smtClean="0"/>
              <a:t>12.06.2022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268666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2875C6-1ECD-4D37-B9E3-96CBEC4AB677}" type="datetimeFigureOut">
              <a:rPr lang="nb-NO" smtClean="0"/>
              <a:t>12.06.2022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3580565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942875C6-1ECD-4D37-B9E3-96CBEC4AB677}"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243751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942875C6-1ECD-4D37-B9E3-96CBEC4AB677}" type="datetimeFigureOut">
              <a:rPr lang="nb-NO" smtClean="0"/>
              <a:t>12.06.2022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8607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2281535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42875C6-1ECD-4D37-B9E3-96CBEC4AB677}" type="datetimeFigureOut">
              <a:rPr lang="nb-NO" smtClean="0"/>
              <a:t>12.06.2022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1A5B6D1-8A66-42D3-8095-C2191FBA2458}" type="slidenum">
              <a:rPr lang="nb-NO" smtClean="0"/>
              <a:t>‹#›</a:t>
            </a:fld>
            <a:endParaRPr lang="nb-NO"/>
          </a:p>
        </p:txBody>
      </p:sp>
    </p:spTree>
    <p:extLst>
      <p:ext uri="{BB962C8B-B14F-4D97-AF65-F5344CB8AC3E}">
        <p14:creationId xmlns:p14="http://schemas.microsoft.com/office/powerpoint/2010/main" val="2000105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42875C6-1ECD-4D37-B9E3-96CBEC4AB677}" type="datetimeFigureOut">
              <a:rPr lang="nb-NO" smtClean="0"/>
              <a:t>12.06.2022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1A5B6D1-8A66-42D3-8095-C2191FBA2458}" type="slidenum">
              <a:rPr lang="nb-NO" smtClean="0"/>
              <a:t>‹#›</a:t>
            </a:fld>
            <a:endParaRPr lang="nb-NO"/>
          </a:p>
        </p:txBody>
      </p:sp>
    </p:spTree>
    <p:extLst>
      <p:ext uri="{BB962C8B-B14F-4D97-AF65-F5344CB8AC3E}">
        <p14:creationId xmlns:p14="http://schemas.microsoft.com/office/powerpoint/2010/main" val="456679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933D7B9D-63FB-4F93-8022-AAD6B831198B}"/>
              </a:ext>
            </a:extLst>
          </p:cNvPr>
          <p:cNvSpPr txBox="1"/>
          <p:nvPr/>
        </p:nvSpPr>
        <p:spPr>
          <a:xfrm>
            <a:off x="385763" y="1164118"/>
            <a:ext cx="5665060" cy="68323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Kompetansemål</a:t>
            </a:r>
          </a:p>
          <a:p>
            <a:pPr>
              <a:buSzPts val="1000"/>
              <a:tabLst>
                <a:tab pos="457200" algn="l"/>
              </a:tabLst>
            </a:pPr>
            <a:endParaRPr lang="nn-NO" sz="1100" dirty="0">
              <a:latin typeface="Calibri" panose="020F0502020204030204" pitchFamily="34" charset="0"/>
              <a:ea typeface="Times New Roman" panose="02020603050405020304" pitchFamily="18" charset="0"/>
            </a:endParaRPr>
          </a:p>
          <a:p>
            <a:pPr>
              <a:buSzPts val="1000"/>
              <a:tabLst>
                <a:tab pos="457200" algn="l"/>
              </a:tabLst>
            </a:pPr>
            <a:r>
              <a:rPr lang="nn-NO" sz="1100" dirty="0">
                <a:latin typeface="Calibri" panose="020F0502020204030204" pitchFamily="34" charset="0"/>
                <a:ea typeface="Times New Roman" panose="02020603050405020304" pitchFamily="18" charset="0"/>
              </a:rPr>
              <a:t>Naturfag:</a:t>
            </a:r>
          </a:p>
          <a:p>
            <a:pPr marL="171450" indent="-171450">
              <a:buSzPts val="1000"/>
              <a:buFont typeface="Arial" panose="020B0604020202020204" pitchFamily="34" charset="0"/>
              <a:buChar char="•"/>
              <a:tabLst>
                <a:tab pos="457200" algn="l"/>
              </a:tabLst>
            </a:pPr>
            <a:r>
              <a:rPr lang="nb-NO" sz="1100" dirty="0">
                <a:solidFill>
                  <a:srgbClr val="303030"/>
                </a:solidFill>
                <a:effectLst/>
                <a:latin typeface="Calibri" panose="020F0502020204030204" pitchFamily="34" charset="0"/>
                <a:ea typeface="Times New Roman" panose="02020603050405020304" pitchFamily="18" charset="0"/>
              </a:rPr>
              <a:t>utforske en selvvalgt naturfaglig problemstilling, presentere funn og argumentere for valg av metoder</a:t>
            </a:r>
            <a:endParaRPr lang="nb-NO" sz="1100" dirty="0">
              <a:effectLst/>
              <a:latin typeface="Times New Roman" panose="02020603050405020304" pitchFamily="18" charset="0"/>
              <a:ea typeface="Times New Roman" panose="02020603050405020304" pitchFamily="18" charset="0"/>
            </a:endParaRPr>
          </a:p>
          <a:p>
            <a:pPr marL="171450" indent="-171450">
              <a:buSzPts val="1000"/>
              <a:buFont typeface="Arial" panose="020B0604020202020204" pitchFamily="34" charset="0"/>
              <a:buChar char="•"/>
              <a:tabLst>
                <a:tab pos="457200" algn="l"/>
              </a:tabLst>
            </a:pPr>
            <a:r>
              <a:rPr lang="nb-NO" sz="1100" dirty="0" err="1">
                <a:solidFill>
                  <a:srgbClr val="303030"/>
                </a:solidFill>
                <a:effectLst/>
                <a:latin typeface="Calibri" panose="020F0502020204030204" pitchFamily="34" charset="0"/>
                <a:ea typeface="Times New Roman" panose="02020603050405020304" pitchFamily="18" charset="0"/>
              </a:rPr>
              <a:t>risikovurdere</a:t>
            </a:r>
            <a:r>
              <a:rPr lang="nb-NO" sz="1100" dirty="0">
                <a:solidFill>
                  <a:srgbClr val="303030"/>
                </a:solidFill>
                <a:effectLst/>
                <a:latin typeface="Calibri" panose="020F0502020204030204" pitchFamily="34" charset="0"/>
                <a:ea typeface="Times New Roman" panose="02020603050405020304" pitchFamily="18" charset="0"/>
              </a:rPr>
              <a:t> egne forsøk og håndtere avfallet fra disse på en forsvarlig måte</a:t>
            </a:r>
            <a:endParaRPr lang="nb-NO" sz="1100" dirty="0">
              <a:effectLst/>
              <a:latin typeface="Times New Roman" panose="02020603050405020304" pitchFamily="18" charset="0"/>
              <a:ea typeface="Times New Roman" panose="02020603050405020304" pitchFamily="18" charset="0"/>
            </a:endParaRPr>
          </a:p>
          <a:p>
            <a:pPr marL="171450" indent="-171450">
              <a:buSzPts val="1000"/>
              <a:buFont typeface="Arial" panose="020B0604020202020204" pitchFamily="34" charset="0"/>
              <a:buChar char="•"/>
              <a:tabLst>
                <a:tab pos="457200" algn="l"/>
              </a:tabLst>
            </a:pPr>
            <a:r>
              <a:rPr lang="nb-NO" sz="1100" dirty="0">
                <a:solidFill>
                  <a:srgbClr val="303030"/>
                </a:solidFill>
                <a:effectLst/>
                <a:latin typeface="Calibri" panose="020F0502020204030204" pitchFamily="34" charset="0"/>
                <a:ea typeface="Times New Roman" panose="02020603050405020304" pitchFamily="18" charset="0"/>
              </a:rPr>
              <a:t>drøfte hvordan utvikling av naturvitenskapelige hypoteser, modeller og teorier bidrar til at vi kan forstå</a:t>
            </a:r>
            <a:r>
              <a:rPr lang="nb-NO" sz="1100" dirty="0">
                <a:solidFill>
                  <a:srgbClr val="000000"/>
                </a:solidFill>
                <a:effectLst/>
                <a:latin typeface="Calibri" panose="020F0502020204030204" pitchFamily="34" charset="0"/>
                <a:ea typeface="Times New Roman" panose="02020603050405020304" pitchFamily="18" charset="0"/>
              </a:rPr>
              <a:t> </a:t>
            </a:r>
            <a:r>
              <a:rPr lang="nb-NO" sz="1100" dirty="0">
                <a:solidFill>
                  <a:srgbClr val="303030"/>
                </a:solidFill>
                <a:effectLst/>
                <a:latin typeface="Calibri" panose="020F0502020204030204" pitchFamily="34" charset="0"/>
                <a:ea typeface="Times New Roman" panose="02020603050405020304" pitchFamily="18" charset="0"/>
              </a:rPr>
              <a:t>og forklare verden</a:t>
            </a:r>
          </a:p>
          <a:p>
            <a:pPr marL="171450" indent="-171450">
              <a:buSzPts val="1000"/>
              <a:buFont typeface="Arial" panose="020B0604020202020204" pitchFamily="34" charset="0"/>
              <a:buChar char="•"/>
              <a:tabLst>
                <a:tab pos="457200" algn="l"/>
              </a:tabLst>
            </a:pPr>
            <a:r>
              <a:rPr lang="nb-NO" sz="1100" dirty="0">
                <a:solidFill>
                  <a:srgbClr val="303030"/>
                </a:solidFill>
                <a:effectLst/>
                <a:latin typeface="Calibri" panose="020F0502020204030204" pitchFamily="34" charset="0"/>
                <a:ea typeface="Times New Roman" panose="02020603050405020304" pitchFamily="18" charset="0"/>
              </a:rPr>
              <a:t>vurdere og lage programmer som modellerer naturfaglige fenomener</a:t>
            </a:r>
          </a:p>
          <a:p>
            <a:pPr marL="171450" indent="-171450">
              <a:buSzPts val="1000"/>
              <a:buFont typeface="Arial" panose="020B0604020202020204" pitchFamily="34" charset="0"/>
              <a:buChar char="•"/>
              <a:tabLst>
                <a:tab pos="457200" algn="l"/>
              </a:tabLst>
            </a:pPr>
            <a:r>
              <a:rPr lang="nb-NO" sz="1100" dirty="0">
                <a:solidFill>
                  <a:srgbClr val="303030"/>
                </a:solidFill>
                <a:effectLst/>
                <a:latin typeface="Calibri" panose="020F0502020204030204" pitchFamily="34" charset="0"/>
                <a:ea typeface="Times New Roman" panose="02020603050405020304" pitchFamily="18" charset="0"/>
              </a:rPr>
              <a:t>beskrive DNA og hvordan egenskaper arves, og gjøre rede for hvordan arv er en forutsetning for evolusjon</a:t>
            </a:r>
          </a:p>
          <a:p>
            <a:pPr lvl="0">
              <a:buSzPts val="1000"/>
              <a:tabLst>
                <a:tab pos="457200" algn="l"/>
              </a:tabLst>
            </a:pPr>
            <a:endParaRPr lang="nb-NO" sz="1100" dirty="0">
              <a:latin typeface="+mn-lt"/>
            </a:endParaRPr>
          </a:p>
          <a:p>
            <a:pPr lvl="0"/>
            <a:r>
              <a:rPr lang="nb-NO" sz="1100" dirty="0">
                <a:latin typeface="+mn-lt"/>
              </a:rPr>
              <a:t>Matematikk 1T:</a:t>
            </a: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formulere og løse problemer ved hjelp av algoritmisk tenkning, ulike problemløsingsstrategier, digitale verktøy og programmering</a:t>
            </a:r>
            <a:endParaRPr lang="nb-NO" sz="1100" dirty="0">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identifisere variable størrelser i ulike situasjoner, sette opp formler og utforske disse ved hjelp av digitale verktøy</a:t>
            </a:r>
            <a:endParaRPr lang="nb-NO" sz="1100" dirty="0">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modellere situasjoner knyttet til ulike temaer, drøfte, presentere og forklare resultatene og argumentere for om modellene er gyldige</a:t>
            </a:r>
            <a:endParaRPr lang="nb-NO" sz="1100" dirty="0">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utforske og beskrive egenskapene ved polynomfunksjoner, rasjonale funksjoner, eksponentialfunksjoner og potensfunksjoner</a:t>
            </a:r>
            <a:endParaRPr lang="nb-NO" sz="1100" dirty="0">
              <a:latin typeface="+mn-lt"/>
            </a:endParaRPr>
          </a:p>
          <a:p>
            <a:pPr lvl="0"/>
            <a:endParaRPr lang="nb-NO" sz="1100" dirty="0">
              <a:latin typeface="+mn-lt"/>
            </a:endParaRPr>
          </a:p>
          <a:p>
            <a:pPr lvl="0"/>
            <a:r>
              <a:rPr lang="nb-NO" sz="1100" dirty="0"/>
              <a:t>Matematikk 1P</a:t>
            </a:r>
            <a:r>
              <a:rPr lang="nb-NO" sz="1100" dirty="0">
                <a:latin typeface="+mn-lt"/>
              </a:rPr>
              <a:t>:</a:t>
            </a: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modellere situasjoner knyttet til temaer fra samfunnsliv og arbeidsliv, presentere og argumentere for resultatene og for når modellene er gyldige</a:t>
            </a:r>
            <a:endParaRPr lang="nb-NO" sz="1100" dirty="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identifisere variable størrelser i ulike situasjoner og bruke dem til utforsking og generalisering</a:t>
            </a:r>
            <a:endParaRPr lang="nb-NO" sz="1100" dirty="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tolke og bruke formler som gjelder samfunnsliv og arbeidsliv</a:t>
            </a:r>
            <a:endParaRPr lang="nb-NO" sz="1100" dirty="0">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bruke prosent, prosentpoeng, promille og vekstfaktor i utregninger og presentere og begrunne løsninger</a:t>
            </a: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tolke og bruke funksjoner i matematisk modellering og problemløsing</a:t>
            </a: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planlegge, utføre og presentere selvstendig arbeid knyttet til modellering og funksjoner innenfor samfunnsfaglige temaer</a:t>
            </a:r>
            <a:endParaRPr lang="nb-NO" sz="1100" dirty="0">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nb-NO" sz="1100" dirty="0">
                <a:solidFill>
                  <a:srgbClr val="303030"/>
                </a:solidFill>
                <a:effectLst/>
                <a:latin typeface="Calibri" panose="020F0502020204030204" pitchFamily="34" charset="0"/>
                <a:ea typeface="Times New Roman" panose="02020603050405020304" pitchFamily="18" charset="0"/>
              </a:rPr>
              <a:t>bruke digitale verktøy i utforsking og problemløsing knyttet til egenskaper ved funksjoner, og diskutere løsningene</a:t>
            </a:r>
          </a:p>
          <a:p>
            <a:endParaRPr lang="nb-NO"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100" dirty="0">
                <a:latin typeface="Calibri" panose="020F0502020204030204" pitchFamily="34" charset="0"/>
                <a:ea typeface="Calibri" panose="020F0502020204030204" pitchFamily="34" charset="0"/>
                <a:cs typeface="Times New Roman" panose="02020603050405020304" pitchFamily="18" charset="0"/>
              </a:rPr>
              <a:t>Materialer: </a:t>
            </a:r>
          </a:p>
          <a:p>
            <a:pPr marL="171450" lvl="0" indent="-171450">
              <a:lnSpc>
                <a:spcPct val="107000"/>
              </a:lnSpc>
              <a:buFont typeface="Arial" panose="020B0604020202020204" pitchFamily="34" charset="0"/>
              <a:buChar char="•"/>
            </a:pPr>
            <a:r>
              <a:rPr lang="nb-NO" sz="1100" dirty="0">
                <a:latin typeface="Calibri" panose="020F0502020204030204" pitchFamily="34" charset="0"/>
                <a:ea typeface="Calibri" panose="020F0502020204030204" pitchFamily="34" charset="0"/>
                <a:cs typeface="Times New Roman" panose="02020603050405020304" pitchFamily="18" charset="0"/>
              </a:rPr>
              <a:t>Leire/trolldeig/</a:t>
            </a:r>
            <a:r>
              <a:rPr lang="nb-NO" sz="1100" dirty="0" err="1">
                <a:latin typeface="Calibri" panose="020F0502020204030204" pitchFamily="34" charset="0"/>
                <a:ea typeface="Calibri" panose="020F0502020204030204" pitchFamily="34" charset="0"/>
                <a:cs typeface="Times New Roman" panose="02020603050405020304" pitchFamily="18" charset="0"/>
              </a:rPr>
              <a:t>playdoh</a:t>
            </a:r>
            <a:r>
              <a:rPr lang="nb-NO" sz="1100" dirty="0">
                <a:latin typeface="Calibri" panose="020F0502020204030204" pitchFamily="34" charset="0"/>
                <a:ea typeface="Calibri" panose="020F0502020204030204" pitchFamily="34" charset="0"/>
                <a:cs typeface="Times New Roman" panose="02020603050405020304" pitchFamily="18" charset="0"/>
              </a:rPr>
              <a:t>, papp, limpistol, saks, tape, papir, garn/stoff, </a:t>
            </a:r>
            <a:r>
              <a:rPr lang="nb-NO" sz="1100" dirty="0"/>
              <a:t>tape, fjær, maling, silkepapir, glitter +++</a:t>
            </a:r>
          </a:p>
        </p:txBody>
      </p:sp>
      <p:sp>
        <p:nvSpPr>
          <p:cNvPr id="7" name="Plassholder for lysbildenummer 6">
            <a:extLst>
              <a:ext uri="{FF2B5EF4-FFF2-40B4-BE49-F238E27FC236}">
                <a16:creationId xmlns:a16="http://schemas.microsoft.com/office/drawing/2014/main" id="{AE188E88-E86E-431C-9573-9609B99FA5DB}"/>
              </a:ext>
            </a:extLst>
          </p:cNvPr>
          <p:cNvSpPr>
            <a:spLocks noGrp="1"/>
          </p:cNvSpPr>
          <p:nvPr>
            <p:ph type="sldNum" sz="quarter" idx="12"/>
          </p:nvPr>
        </p:nvSpPr>
        <p:spPr/>
        <p:txBody>
          <a:bodyPr/>
          <a:lstStyle/>
          <a:p>
            <a:fld id="{3C1515DD-B8E4-4B7B-A8F2-176E23339DAD}" type="slidenum">
              <a:rPr lang="nb-NO" smtClean="0"/>
              <a:t>1</a:t>
            </a:fld>
            <a:endParaRPr lang="nb-NO"/>
          </a:p>
        </p:txBody>
      </p:sp>
      <p:sp>
        <p:nvSpPr>
          <p:cNvPr id="8" name="Tittel 3">
            <a:extLst>
              <a:ext uri="{FF2B5EF4-FFF2-40B4-BE49-F238E27FC236}">
                <a16:creationId xmlns:a16="http://schemas.microsoft.com/office/drawing/2014/main" id="{37EDE224-F77E-4AD1-BBF3-04317B57A24B}"/>
              </a:ext>
            </a:extLst>
          </p:cNvPr>
          <p:cNvSpPr txBox="1">
            <a:spLocks/>
          </p:cNvSpPr>
          <p:nvPr/>
        </p:nvSpPr>
        <p:spPr>
          <a:xfrm>
            <a:off x="313953" y="396880"/>
            <a:ext cx="6230094" cy="607904"/>
          </a:xfrm>
          <a:prstGeom prst="rect">
            <a:avLst/>
          </a:prstGeom>
        </p:spPr>
        <p:txBody>
          <a:bodyPr vert="horz" lIns="91440" tIns="45720" rIns="91440" bIns="45720" rtlCol="0" anchor="ctr">
            <a:normAutofit fontScale="9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nb-NO" sz="3000" dirty="0"/>
              <a:t>Opplegg 4: DNA, gener og proteinsyntesen</a:t>
            </a:r>
          </a:p>
        </p:txBody>
      </p:sp>
    </p:spTree>
    <p:extLst>
      <p:ext uri="{BB962C8B-B14F-4D97-AF65-F5344CB8AC3E}">
        <p14:creationId xmlns:p14="http://schemas.microsoft.com/office/powerpoint/2010/main" val="3273273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8F18A2-CAF3-45DE-89D9-56ED32CE9AC7}"/>
              </a:ext>
            </a:extLst>
          </p:cNvPr>
          <p:cNvSpPr>
            <a:spLocks noGrp="1"/>
          </p:cNvSpPr>
          <p:nvPr>
            <p:ph type="title"/>
          </p:nvPr>
        </p:nvSpPr>
        <p:spPr>
          <a:xfrm>
            <a:off x="471488" y="315030"/>
            <a:ext cx="5915025" cy="1375225"/>
          </a:xfrm>
        </p:spPr>
        <p:txBody>
          <a:bodyPr>
            <a:normAutofit/>
          </a:bodyPr>
          <a:lstStyle/>
          <a:p>
            <a:r>
              <a:rPr lang="nb-NO" dirty="0"/>
              <a:t>Løsningsforslag (også for ekstraoppgave 1)</a:t>
            </a:r>
          </a:p>
        </p:txBody>
      </p:sp>
      <p:sp>
        <p:nvSpPr>
          <p:cNvPr id="14" name="Plassholder for lysbildenummer 13">
            <a:extLst>
              <a:ext uri="{FF2B5EF4-FFF2-40B4-BE49-F238E27FC236}">
                <a16:creationId xmlns:a16="http://schemas.microsoft.com/office/drawing/2014/main" id="{D1601E49-4AB9-4CC2-9B80-36AF2F803E27}"/>
              </a:ext>
            </a:extLst>
          </p:cNvPr>
          <p:cNvSpPr>
            <a:spLocks noGrp="1"/>
          </p:cNvSpPr>
          <p:nvPr>
            <p:ph type="sldNum" sz="quarter" idx="12"/>
          </p:nvPr>
        </p:nvSpPr>
        <p:spPr/>
        <p:txBody>
          <a:bodyPr/>
          <a:lstStyle/>
          <a:p>
            <a:fld id="{3C1515DD-B8E4-4B7B-A8F2-176E23339DAD}" type="slidenum">
              <a:rPr lang="nb-NO" smtClean="0"/>
              <a:t>2</a:t>
            </a:fld>
            <a:endParaRPr lang="nb-NO"/>
          </a:p>
        </p:txBody>
      </p:sp>
      <p:pic>
        <p:nvPicPr>
          <p:cNvPr id="20" name="Bilde 19">
            <a:extLst>
              <a:ext uri="{FF2B5EF4-FFF2-40B4-BE49-F238E27FC236}">
                <a16:creationId xmlns:a16="http://schemas.microsoft.com/office/drawing/2014/main" id="{03A1FAF1-E1E6-45AD-8ABE-AEE2AD805F8D}"/>
              </a:ext>
            </a:extLst>
          </p:cNvPr>
          <p:cNvPicPr>
            <a:picLocks noChangeAspect="1"/>
          </p:cNvPicPr>
          <p:nvPr/>
        </p:nvPicPr>
        <p:blipFill>
          <a:blip r:embed="rId2"/>
          <a:stretch>
            <a:fillRect/>
          </a:stretch>
        </p:blipFill>
        <p:spPr>
          <a:xfrm>
            <a:off x="471488" y="2449905"/>
            <a:ext cx="2002892" cy="2131420"/>
          </a:xfrm>
          <a:prstGeom prst="rect">
            <a:avLst/>
          </a:prstGeom>
        </p:spPr>
      </p:pic>
      <p:sp>
        <p:nvSpPr>
          <p:cNvPr id="43" name="TekstSylinder 42">
            <a:extLst>
              <a:ext uri="{FF2B5EF4-FFF2-40B4-BE49-F238E27FC236}">
                <a16:creationId xmlns:a16="http://schemas.microsoft.com/office/drawing/2014/main" id="{97F64B79-E54A-4674-A04B-C8EE8716F780}"/>
              </a:ext>
            </a:extLst>
          </p:cNvPr>
          <p:cNvSpPr txBox="1"/>
          <p:nvPr/>
        </p:nvSpPr>
        <p:spPr>
          <a:xfrm>
            <a:off x="438830" y="1683156"/>
            <a:ext cx="5179244" cy="430887"/>
          </a:xfrm>
          <a:prstGeom prst="rect">
            <a:avLst/>
          </a:prstGeom>
          <a:noFill/>
        </p:spPr>
        <p:txBody>
          <a:bodyPr wrap="square" rtlCol="0">
            <a:spAutoFit/>
          </a:bodyPr>
          <a:lstStyle/>
          <a:p>
            <a:r>
              <a:rPr lang="nb-NO" sz="1100" dirty="0"/>
              <a:t>I </a:t>
            </a:r>
            <a:r>
              <a:rPr lang="nb-NO" sz="1100" dirty="0" err="1"/>
              <a:t>python</a:t>
            </a:r>
            <a:r>
              <a:rPr lang="nb-NO" sz="1100" dirty="0"/>
              <a:t> </a:t>
            </a:r>
            <a:r>
              <a:rPr lang="nb-NO" sz="1100" dirty="0" err="1"/>
              <a:t>mu</a:t>
            </a:r>
            <a:r>
              <a:rPr lang="nb-NO" sz="1100" dirty="0"/>
              <a:t> går det ikke an å importere </a:t>
            </a:r>
            <a:r>
              <a:rPr lang="nb-NO" sz="1100" dirty="0" err="1"/>
              <a:t>pylab</a:t>
            </a:r>
            <a:r>
              <a:rPr lang="nb-NO" sz="1100" dirty="0"/>
              <a:t>-biblioteket når man har på </a:t>
            </a:r>
            <a:r>
              <a:rPr lang="nb-NO" sz="1100" dirty="0" err="1"/>
              <a:t>micro:bit-mode</a:t>
            </a:r>
            <a:r>
              <a:rPr lang="nb-NO" sz="1100" dirty="0"/>
              <a:t>, dermed er oppgave og løsningsforslag vist uten bruk av </a:t>
            </a:r>
            <a:r>
              <a:rPr lang="nb-NO" sz="1100" dirty="0" err="1"/>
              <a:t>micro:bit</a:t>
            </a:r>
            <a:r>
              <a:rPr lang="nb-NO" sz="1100" dirty="0"/>
              <a:t>.</a:t>
            </a:r>
          </a:p>
        </p:txBody>
      </p:sp>
    </p:spTree>
    <p:extLst>
      <p:ext uri="{BB962C8B-B14F-4D97-AF65-F5344CB8AC3E}">
        <p14:creationId xmlns:p14="http://schemas.microsoft.com/office/powerpoint/2010/main" val="124298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86911C-D6FD-4582-86EA-F4849DAF96FE}"/>
              </a:ext>
            </a:extLst>
          </p:cNvPr>
          <p:cNvSpPr>
            <a:spLocks noGrp="1"/>
          </p:cNvSpPr>
          <p:nvPr>
            <p:ph type="title"/>
          </p:nvPr>
        </p:nvSpPr>
        <p:spPr>
          <a:xfrm>
            <a:off x="471488" y="376519"/>
            <a:ext cx="5915025" cy="1230608"/>
          </a:xfrm>
        </p:spPr>
        <p:txBody>
          <a:bodyPr/>
          <a:lstStyle/>
          <a:p>
            <a:r>
              <a:rPr lang="nb-NO" dirty="0"/>
              <a:t>Løsningsforslag - ekstraoppgave 2</a:t>
            </a:r>
          </a:p>
        </p:txBody>
      </p:sp>
      <p:pic>
        <p:nvPicPr>
          <p:cNvPr id="4" name="Bilde 3">
            <a:extLst>
              <a:ext uri="{FF2B5EF4-FFF2-40B4-BE49-F238E27FC236}">
                <a16:creationId xmlns:a16="http://schemas.microsoft.com/office/drawing/2014/main" id="{3F7C630B-212A-4B25-A519-5424C0468FA3}"/>
              </a:ext>
            </a:extLst>
          </p:cNvPr>
          <p:cNvPicPr>
            <a:picLocks noChangeAspect="1"/>
          </p:cNvPicPr>
          <p:nvPr/>
        </p:nvPicPr>
        <p:blipFill>
          <a:blip r:embed="rId2"/>
          <a:stretch>
            <a:fillRect/>
          </a:stretch>
        </p:blipFill>
        <p:spPr>
          <a:xfrm>
            <a:off x="3664473" y="1900463"/>
            <a:ext cx="2357979" cy="1543248"/>
          </a:xfrm>
          <a:prstGeom prst="rect">
            <a:avLst/>
          </a:prstGeom>
        </p:spPr>
      </p:pic>
      <p:sp>
        <p:nvSpPr>
          <p:cNvPr id="3" name="Plassholder for lysbildenummer 2">
            <a:extLst>
              <a:ext uri="{FF2B5EF4-FFF2-40B4-BE49-F238E27FC236}">
                <a16:creationId xmlns:a16="http://schemas.microsoft.com/office/drawing/2014/main" id="{BF80892B-8506-4F43-9D96-87AAF15BCE34}"/>
              </a:ext>
            </a:extLst>
          </p:cNvPr>
          <p:cNvSpPr>
            <a:spLocks noGrp="1"/>
          </p:cNvSpPr>
          <p:nvPr>
            <p:ph type="sldNum" sz="quarter" idx="12"/>
          </p:nvPr>
        </p:nvSpPr>
        <p:spPr/>
        <p:txBody>
          <a:bodyPr/>
          <a:lstStyle/>
          <a:p>
            <a:fld id="{3B65D023-B7D1-43F8-AC2A-98DE09DCB290}" type="slidenum">
              <a:rPr lang="nb-NO" smtClean="0"/>
              <a:t>3</a:t>
            </a:fld>
            <a:endParaRPr lang="nb-NO" dirty="0"/>
          </a:p>
        </p:txBody>
      </p:sp>
      <p:sp>
        <p:nvSpPr>
          <p:cNvPr id="5" name="TekstSylinder 4">
            <a:extLst>
              <a:ext uri="{FF2B5EF4-FFF2-40B4-BE49-F238E27FC236}">
                <a16:creationId xmlns:a16="http://schemas.microsoft.com/office/drawing/2014/main" id="{799D22C2-CC5E-46F2-BDD6-6C98B9024A1F}"/>
              </a:ext>
            </a:extLst>
          </p:cNvPr>
          <p:cNvSpPr txBox="1"/>
          <p:nvPr/>
        </p:nvSpPr>
        <p:spPr>
          <a:xfrm>
            <a:off x="430185" y="1794924"/>
            <a:ext cx="3171997" cy="1754326"/>
          </a:xfrm>
          <a:prstGeom prst="rect">
            <a:avLst/>
          </a:prstGeom>
          <a:noFill/>
        </p:spPr>
        <p:txBody>
          <a:bodyPr wrap="square" rtlCol="0">
            <a:spAutoFit/>
          </a:bodyPr>
          <a:lstStyle/>
          <a:p>
            <a:r>
              <a:rPr lang="nb-NO" sz="1200" dirty="0"/>
              <a:t>Dette løsningsforslaget simulerer 100 000 kast med en terning og teller opp hvor mange «femmere» som trilles. Nederst er en utvidelse av programmet som teller opp hvor mange man får av hver </a:t>
            </a:r>
            <a:r>
              <a:rPr lang="nb-NO" sz="1200" dirty="0" err="1"/>
              <a:t>terningside</a:t>
            </a:r>
            <a:r>
              <a:rPr lang="nb-NO" sz="1200" dirty="0"/>
              <a:t>, og beregner den sannsynligheten for dem basert på simuleringen. Disse kan justeres for å heller simulere trekning blant de fire nitrogenbasene og beregne sannsynligheten for disse.</a:t>
            </a:r>
          </a:p>
        </p:txBody>
      </p:sp>
      <p:pic>
        <p:nvPicPr>
          <p:cNvPr id="6" name="Bilde 5">
            <a:extLst>
              <a:ext uri="{FF2B5EF4-FFF2-40B4-BE49-F238E27FC236}">
                <a16:creationId xmlns:a16="http://schemas.microsoft.com/office/drawing/2014/main" id="{8D0400F0-A4FA-4AD5-BF65-2F4EEF759B7D}"/>
              </a:ext>
            </a:extLst>
          </p:cNvPr>
          <p:cNvPicPr>
            <a:picLocks noChangeAspect="1"/>
          </p:cNvPicPr>
          <p:nvPr/>
        </p:nvPicPr>
        <p:blipFill>
          <a:blip r:embed="rId3"/>
          <a:stretch>
            <a:fillRect/>
          </a:stretch>
        </p:blipFill>
        <p:spPr>
          <a:xfrm>
            <a:off x="525276" y="3916621"/>
            <a:ext cx="1795302" cy="1466013"/>
          </a:xfrm>
          <a:prstGeom prst="rect">
            <a:avLst/>
          </a:prstGeom>
        </p:spPr>
      </p:pic>
      <p:pic>
        <p:nvPicPr>
          <p:cNvPr id="7" name="Bilde 6">
            <a:extLst>
              <a:ext uri="{FF2B5EF4-FFF2-40B4-BE49-F238E27FC236}">
                <a16:creationId xmlns:a16="http://schemas.microsoft.com/office/drawing/2014/main" id="{3456E190-E329-4D83-B592-B5FF73292813}"/>
              </a:ext>
            </a:extLst>
          </p:cNvPr>
          <p:cNvPicPr>
            <a:picLocks noChangeAspect="1"/>
          </p:cNvPicPr>
          <p:nvPr/>
        </p:nvPicPr>
        <p:blipFill>
          <a:blip r:embed="rId4"/>
          <a:stretch>
            <a:fillRect/>
          </a:stretch>
        </p:blipFill>
        <p:spPr>
          <a:xfrm>
            <a:off x="471488" y="5369652"/>
            <a:ext cx="2583291" cy="3658126"/>
          </a:xfrm>
          <a:prstGeom prst="rect">
            <a:avLst/>
          </a:prstGeom>
        </p:spPr>
      </p:pic>
    </p:spTree>
    <p:extLst>
      <p:ext uri="{BB962C8B-B14F-4D97-AF65-F5344CB8AC3E}">
        <p14:creationId xmlns:p14="http://schemas.microsoft.com/office/powerpoint/2010/main" val="293706889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TotalTime>
  <Words>396</Words>
  <Application>Microsoft Office PowerPoint</Application>
  <PresentationFormat>A4 (210 x 297 mm)</PresentationFormat>
  <Paragraphs>34</Paragraphs>
  <Slides>3</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3</vt:i4>
      </vt:variant>
    </vt:vector>
  </HeadingPairs>
  <TitlesOfParts>
    <vt:vector size="8" baseType="lpstr">
      <vt:lpstr>Arial</vt:lpstr>
      <vt:lpstr>Calibri</vt:lpstr>
      <vt:lpstr>Calibri Light</vt:lpstr>
      <vt:lpstr>Times New Roman</vt:lpstr>
      <vt:lpstr>Office-tema</vt:lpstr>
      <vt:lpstr>PowerPoint-presentasjon</vt:lpstr>
      <vt:lpstr>Løsningsforslag (også for ekstraoppgave 1)</vt:lpstr>
      <vt:lpstr>Løsningsforslag - ekstraoppgave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Opplegg 1: Varme og varmeledning</dc:title>
  <dc:creator>Ellen Egeland Flø</dc:creator>
  <cp:lastModifiedBy>Ellen Egeland Flø</cp:lastModifiedBy>
  <cp:revision>4</cp:revision>
  <dcterms:created xsi:type="dcterms:W3CDTF">2022-06-12T14:08:00Z</dcterms:created>
  <dcterms:modified xsi:type="dcterms:W3CDTF">2022-06-12T14:20:16Z</dcterms:modified>
</cp:coreProperties>
</file>