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595" r:id="rId2"/>
    <p:sldId id="596"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5E9391-AAC2-47B7-8CD5-72E775B14A9A}" v="2" dt="2022-08-29T08:28:59.3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46" d="100"/>
          <a:sy n="46" d="100"/>
        </p:scale>
        <p:origin x="221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len Egeland Flø" userId="bb6505ce92b5abf7" providerId="LiveId" clId="{2D73DD1F-5008-467F-B8F3-E5ECB06C6FA3}"/>
    <pc:docChg chg="addSld delSld modSld">
      <pc:chgData name="Ellen Egeland Flø" userId="bb6505ce92b5abf7" providerId="LiveId" clId="{2D73DD1F-5008-467F-B8F3-E5ECB06C6FA3}" dt="2022-06-12T14:35:46.277" v="1" actId="47"/>
      <pc:docMkLst>
        <pc:docMk/>
      </pc:docMkLst>
      <pc:sldChg chg="del">
        <pc:chgData name="Ellen Egeland Flø" userId="bb6505ce92b5abf7" providerId="LiveId" clId="{2D73DD1F-5008-467F-B8F3-E5ECB06C6FA3}" dt="2022-06-12T14:35:46.277" v="1" actId="47"/>
        <pc:sldMkLst>
          <pc:docMk/>
          <pc:sldMk cId="1342884524" sldId="256"/>
        </pc:sldMkLst>
      </pc:sldChg>
      <pc:sldChg chg="add">
        <pc:chgData name="Ellen Egeland Flø" userId="bb6505ce92b5abf7" providerId="LiveId" clId="{2D73DD1F-5008-467F-B8F3-E5ECB06C6FA3}" dt="2022-06-12T14:35:43.671" v="0"/>
        <pc:sldMkLst>
          <pc:docMk/>
          <pc:sldMk cId="3334420565" sldId="595"/>
        </pc:sldMkLst>
      </pc:sldChg>
      <pc:sldChg chg="add">
        <pc:chgData name="Ellen Egeland Flø" userId="bb6505ce92b5abf7" providerId="LiveId" clId="{2D73DD1F-5008-467F-B8F3-E5ECB06C6FA3}" dt="2022-06-12T14:35:43.671" v="0"/>
        <pc:sldMkLst>
          <pc:docMk/>
          <pc:sldMk cId="2641347386" sldId="596"/>
        </pc:sldMkLst>
      </pc:sldChg>
    </pc:docChg>
  </pc:docChgLst>
  <pc:docChgLst>
    <pc:chgData name="Ellen Egeland Flø" userId="bb6505ce92b5abf7" providerId="LiveId" clId="{725E9391-AAC2-47B7-8CD5-72E775B14A9A}"/>
    <pc:docChg chg="modSld">
      <pc:chgData name="Ellen Egeland Flø" userId="bb6505ce92b5abf7" providerId="LiveId" clId="{725E9391-AAC2-47B7-8CD5-72E775B14A9A}" dt="2022-08-29T08:29:02.246" v="2" actId="207"/>
      <pc:docMkLst>
        <pc:docMk/>
      </pc:docMkLst>
      <pc:sldChg chg="addSp modSp mod">
        <pc:chgData name="Ellen Egeland Flø" userId="bb6505ce92b5abf7" providerId="LiveId" clId="{725E9391-AAC2-47B7-8CD5-72E775B14A9A}" dt="2022-08-29T08:29:02.246" v="2" actId="207"/>
        <pc:sldMkLst>
          <pc:docMk/>
          <pc:sldMk cId="2641347386" sldId="596"/>
        </pc:sldMkLst>
        <pc:spChg chg="mod">
          <ac:chgData name="Ellen Egeland Flø" userId="bb6505ce92b5abf7" providerId="LiveId" clId="{725E9391-AAC2-47B7-8CD5-72E775B14A9A}" dt="2022-08-29T08:29:02.246" v="2" actId="207"/>
          <ac:spMkLst>
            <pc:docMk/>
            <pc:sldMk cId="2641347386" sldId="596"/>
            <ac:spMk id="2" creationId="{0654BBF4-BF6B-644B-B2CF-BFA22AD70D28}"/>
          </ac:spMkLst>
        </pc:spChg>
        <pc:spChg chg="add mod">
          <ac:chgData name="Ellen Egeland Flø" userId="bb6505ce92b5abf7" providerId="LiveId" clId="{725E9391-AAC2-47B7-8CD5-72E775B14A9A}" dt="2022-08-29T08:28:59.371" v="1" actId="1076"/>
          <ac:spMkLst>
            <pc:docMk/>
            <pc:sldMk cId="2641347386" sldId="596"/>
            <ac:spMk id="3" creationId="{5CE39E96-AA9E-FD81-83C0-660F00EB29EF}"/>
          </ac:spMkLst>
        </pc:spChg>
        <pc:picChg chg="add mod">
          <ac:chgData name="Ellen Egeland Flø" userId="bb6505ce92b5abf7" providerId="LiveId" clId="{725E9391-AAC2-47B7-8CD5-72E775B14A9A}" dt="2022-08-29T08:28:59.371" v="1" actId="1076"/>
          <ac:picMkLst>
            <pc:docMk/>
            <pc:sldMk cId="2641347386" sldId="596"/>
            <ac:picMk id="1025" creationId="{720F2627-321E-198F-E74D-04A128CF3881}"/>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4CD6F8E7-5347-4D69-87FF-EAAC3F395F70}" type="datetimeFigureOut">
              <a:rPr lang="nb-NO" smtClean="0"/>
              <a:t>15.08.2022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4EC5DC98-6880-4C98-B635-D240C2F9C748}" type="slidenum">
              <a:rPr lang="nb-NO" smtClean="0"/>
              <a:t>‹#›</a:t>
            </a:fld>
            <a:endParaRPr lang="nb-NO"/>
          </a:p>
        </p:txBody>
      </p:sp>
    </p:spTree>
    <p:extLst>
      <p:ext uri="{BB962C8B-B14F-4D97-AF65-F5344CB8AC3E}">
        <p14:creationId xmlns:p14="http://schemas.microsoft.com/office/powerpoint/2010/main" val="4144102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4CD6F8E7-5347-4D69-87FF-EAAC3F395F70}" type="datetimeFigureOut">
              <a:rPr lang="nb-NO" smtClean="0"/>
              <a:t>15.08.2022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4EC5DC98-6880-4C98-B635-D240C2F9C748}" type="slidenum">
              <a:rPr lang="nb-NO" smtClean="0"/>
              <a:t>‹#›</a:t>
            </a:fld>
            <a:endParaRPr lang="nb-NO"/>
          </a:p>
        </p:txBody>
      </p:sp>
    </p:spTree>
    <p:extLst>
      <p:ext uri="{BB962C8B-B14F-4D97-AF65-F5344CB8AC3E}">
        <p14:creationId xmlns:p14="http://schemas.microsoft.com/office/powerpoint/2010/main" val="1689836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4CD6F8E7-5347-4D69-87FF-EAAC3F395F70}" type="datetimeFigureOut">
              <a:rPr lang="nb-NO" smtClean="0"/>
              <a:t>15.08.2022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4EC5DC98-6880-4C98-B635-D240C2F9C748}" type="slidenum">
              <a:rPr lang="nb-NO" smtClean="0"/>
              <a:t>‹#›</a:t>
            </a:fld>
            <a:endParaRPr lang="nb-NO"/>
          </a:p>
        </p:txBody>
      </p:sp>
    </p:spTree>
    <p:extLst>
      <p:ext uri="{BB962C8B-B14F-4D97-AF65-F5344CB8AC3E}">
        <p14:creationId xmlns:p14="http://schemas.microsoft.com/office/powerpoint/2010/main" val="229055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4CD6F8E7-5347-4D69-87FF-EAAC3F395F70}" type="datetimeFigureOut">
              <a:rPr lang="nb-NO" smtClean="0"/>
              <a:t>15.08.2022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4EC5DC98-6880-4C98-B635-D240C2F9C748}" type="slidenum">
              <a:rPr lang="nb-NO" smtClean="0"/>
              <a:t>‹#›</a:t>
            </a:fld>
            <a:endParaRPr lang="nb-NO"/>
          </a:p>
        </p:txBody>
      </p:sp>
    </p:spTree>
    <p:extLst>
      <p:ext uri="{BB962C8B-B14F-4D97-AF65-F5344CB8AC3E}">
        <p14:creationId xmlns:p14="http://schemas.microsoft.com/office/powerpoint/2010/main" val="1939127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4CD6F8E7-5347-4D69-87FF-EAAC3F395F70}" type="datetimeFigureOut">
              <a:rPr lang="nb-NO" smtClean="0"/>
              <a:t>15.08.2022</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4EC5DC98-6880-4C98-B635-D240C2F9C748}" type="slidenum">
              <a:rPr lang="nb-NO" smtClean="0"/>
              <a:t>‹#›</a:t>
            </a:fld>
            <a:endParaRPr lang="nb-NO"/>
          </a:p>
        </p:txBody>
      </p:sp>
    </p:spTree>
    <p:extLst>
      <p:ext uri="{BB962C8B-B14F-4D97-AF65-F5344CB8AC3E}">
        <p14:creationId xmlns:p14="http://schemas.microsoft.com/office/powerpoint/2010/main" val="3844150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4CD6F8E7-5347-4D69-87FF-EAAC3F395F70}" type="datetimeFigureOut">
              <a:rPr lang="nb-NO" smtClean="0"/>
              <a:t>15.08.2022</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4EC5DC98-6880-4C98-B635-D240C2F9C748}" type="slidenum">
              <a:rPr lang="nb-NO" smtClean="0"/>
              <a:t>‹#›</a:t>
            </a:fld>
            <a:endParaRPr lang="nb-NO"/>
          </a:p>
        </p:txBody>
      </p:sp>
    </p:spTree>
    <p:extLst>
      <p:ext uri="{BB962C8B-B14F-4D97-AF65-F5344CB8AC3E}">
        <p14:creationId xmlns:p14="http://schemas.microsoft.com/office/powerpoint/2010/main" val="2765703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D6F8E7-5347-4D69-87FF-EAAC3F395F70}" type="datetimeFigureOut">
              <a:rPr lang="nb-NO" smtClean="0"/>
              <a:t>15.08.2022</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4EC5DC98-6880-4C98-B635-D240C2F9C748}" type="slidenum">
              <a:rPr lang="nb-NO" smtClean="0"/>
              <a:t>‹#›</a:t>
            </a:fld>
            <a:endParaRPr lang="nb-NO"/>
          </a:p>
        </p:txBody>
      </p:sp>
    </p:spTree>
    <p:extLst>
      <p:ext uri="{BB962C8B-B14F-4D97-AF65-F5344CB8AC3E}">
        <p14:creationId xmlns:p14="http://schemas.microsoft.com/office/powerpoint/2010/main" val="1643223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4CD6F8E7-5347-4D69-87FF-EAAC3F395F70}" type="datetimeFigureOut">
              <a:rPr lang="nb-NO" smtClean="0"/>
              <a:t>15.08.2022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4EC5DC98-6880-4C98-B635-D240C2F9C748}" type="slidenum">
              <a:rPr lang="nb-NO" smtClean="0"/>
              <a:t>‹#›</a:t>
            </a:fld>
            <a:endParaRPr lang="nb-NO"/>
          </a:p>
        </p:txBody>
      </p:sp>
    </p:spTree>
    <p:extLst>
      <p:ext uri="{BB962C8B-B14F-4D97-AF65-F5344CB8AC3E}">
        <p14:creationId xmlns:p14="http://schemas.microsoft.com/office/powerpoint/2010/main" val="2792239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4CD6F8E7-5347-4D69-87FF-EAAC3F395F70}" type="datetimeFigureOut">
              <a:rPr lang="nb-NO" smtClean="0"/>
              <a:t>15.08.2022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4EC5DC98-6880-4C98-B635-D240C2F9C748}" type="slidenum">
              <a:rPr lang="nb-NO" smtClean="0"/>
              <a:t>‹#›</a:t>
            </a:fld>
            <a:endParaRPr lang="nb-NO"/>
          </a:p>
        </p:txBody>
      </p:sp>
    </p:spTree>
    <p:extLst>
      <p:ext uri="{BB962C8B-B14F-4D97-AF65-F5344CB8AC3E}">
        <p14:creationId xmlns:p14="http://schemas.microsoft.com/office/powerpoint/2010/main" val="1643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4CD6F8E7-5347-4D69-87FF-EAAC3F395F70}" type="datetimeFigureOut">
              <a:rPr lang="nb-NO" smtClean="0"/>
              <a:t>15.08.2022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4EC5DC98-6880-4C98-B635-D240C2F9C748}" type="slidenum">
              <a:rPr lang="nb-NO" smtClean="0"/>
              <a:t>‹#›</a:t>
            </a:fld>
            <a:endParaRPr lang="nb-NO"/>
          </a:p>
        </p:txBody>
      </p:sp>
    </p:spTree>
    <p:extLst>
      <p:ext uri="{BB962C8B-B14F-4D97-AF65-F5344CB8AC3E}">
        <p14:creationId xmlns:p14="http://schemas.microsoft.com/office/powerpoint/2010/main" val="3832301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4CD6F8E7-5347-4D69-87FF-EAAC3F395F70}" type="datetimeFigureOut">
              <a:rPr lang="nb-NO" smtClean="0"/>
              <a:t>15.08.2022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4EC5DC98-6880-4C98-B635-D240C2F9C748}" type="slidenum">
              <a:rPr lang="nb-NO" smtClean="0"/>
              <a:t>‹#›</a:t>
            </a:fld>
            <a:endParaRPr lang="nb-NO"/>
          </a:p>
        </p:txBody>
      </p:sp>
    </p:spTree>
    <p:extLst>
      <p:ext uri="{BB962C8B-B14F-4D97-AF65-F5344CB8AC3E}">
        <p14:creationId xmlns:p14="http://schemas.microsoft.com/office/powerpoint/2010/main" val="3410529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4CD6F8E7-5347-4D69-87FF-EAAC3F395F70}" type="datetimeFigureOut">
              <a:rPr lang="nb-NO" smtClean="0"/>
              <a:t>15.08.2022</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EC5DC98-6880-4C98-B635-D240C2F9C748}" type="slidenum">
              <a:rPr lang="nb-NO" smtClean="0"/>
              <a:t>‹#›</a:t>
            </a:fld>
            <a:endParaRPr lang="nb-NO"/>
          </a:p>
        </p:txBody>
      </p:sp>
    </p:spTree>
    <p:extLst>
      <p:ext uri="{BB962C8B-B14F-4D97-AF65-F5344CB8AC3E}">
        <p14:creationId xmlns:p14="http://schemas.microsoft.com/office/powerpoint/2010/main" val="12745595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EE3E56-255F-D172-F14B-D305F1A2C22B}"/>
              </a:ext>
            </a:extLst>
          </p:cNvPr>
          <p:cNvSpPr>
            <a:spLocks noGrp="1"/>
          </p:cNvSpPr>
          <p:nvPr>
            <p:ph type="title"/>
          </p:nvPr>
        </p:nvSpPr>
        <p:spPr>
          <a:xfrm>
            <a:off x="471488" y="325524"/>
            <a:ext cx="5915025" cy="600751"/>
          </a:xfrm>
        </p:spPr>
        <p:txBody>
          <a:bodyPr/>
          <a:lstStyle/>
          <a:p>
            <a:r>
              <a:rPr lang="nb-NO" dirty="0"/>
              <a:t>Lærerveiledning</a:t>
            </a:r>
          </a:p>
        </p:txBody>
      </p:sp>
      <p:sp>
        <p:nvSpPr>
          <p:cNvPr id="4" name="TekstSylinder 3">
            <a:extLst>
              <a:ext uri="{FF2B5EF4-FFF2-40B4-BE49-F238E27FC236}">
                <a16:creationId xmlns:a16="http://schemas.microsoft.com/office/drawing/2014/main" id="{08B1B1C8-2EEE-2BDF-8589-EDC6A61157F4}"/>
              </a:ext>
            </a:extLst>
          </p:cNvPr>
          <p:cNvSpPr txBox="1"/>
          <p:nvPr/>
        </p:nvSpPr>
        <p:spPr>
          <a:xfrm>
            <a:off x="471487" y="1103753"/>
            <a:ext cx="5409211" cy="7570342"/>
          </a:xfrm>
          <a:prstGeom prst="rect">
            <a:avLst/>
          </a:prstGeom>
          <a:noFill/>
        </p:spPr>
        <p:txBody>
          <a:bodyPr wrap="square" rtlCol="0">
            <a:spAutoFit/>
          </a:bodyPr>
          <a:lstStyle/>
          <a:p>
            <a:r>
              <a:rPr lang="nb-NO" dirty="0"/>
              <a:t>Kompetansemål</a:t>
            </a:r>
          </a:p>
          <a:p>
            <a:endParaRPr lang="nb-NO" sz="1100" dirty="0"/>
          </a:p>
          <a:p>
            <a:r>
              <a:rPr lang="nb-NO" sz="1100" b="1" dirty="0"/>
              <a:t>Fysikk 2:</a:t>
            </a:r>
          </a:p>
          <a:p>
            <a:pPr marL="285750" indent="-285750">
              <a:buFont typeface="Arial" panose="020B0604020202020204" pitchFamily="34" charset="0"/>
              <a:buChar char="•"/>
            </a:pPr>
            <a:r>
              <a:rPr lang="nb-NO" sz="1100" dirty="0">
                <a:solidFill>
                  <a:srgbClr val="303030"/>
                </a:solidFill>
                <a:effectLst/>
                <a:latin typeface="Calibri" panose="020F0502020204030204" pitchFamily="34" charset="0"/>
                <a:ea typeface="Times New Roman" panose="02020603050405020304" pitchFamily="18" charset="0"/>
                <a:cs typeface="Calibri" panose="020F0502020204030204" pitchFamily="34" charset="0"/>
              </a:rPr>
              <a:t>planlegge, gjennomføre og videreutvikle forsøk, og analysere data og beregne usikkerhet for å vurdere gyldigheten av funn</a:t>
            </a:r>
          </a:p>
          <a:p>
            <a:pPr marL="285750" indent="-285750">
              <a:buFont typeface="Arial" panose="020B0604020202020204" pitchFamily="34" charset="0"/>
              <a:buChar char="•"/>
            </a:pPr>
            <a:r>
              <a:rPr lang="nb-NO" sz="1100" dirty="0">
                <a:solidFill>
                  <a:srgbClr val="303030"/>
                </a:solidFill>
                <a:effectLst/>
                <a:latin typeface="Calibri" panose="020F0502020204030204" pitchFamily="34" charset="0"/>
                <a:ea typeface="Times New Roman" panose="02020603050405020304" pitchFamily="18" charset="0"/>
                <a:cs typeface="Calibri" panose="020F0502020204030204" pitchFamily="34" charset="0"/>
              </a:rPr>
              <a:t>bruke numeriske metoder og programmering til å utforske og modellere fysiske fenomener</a:t>
            </a:r>
            <a:endParaRPr lang="nb-NO" sz="1100" dirty="0">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nb-NO" sz="1100" dirty="0">
                <a:solidFill>
                  <a:srgbClr val="303030"/>
                </a:solidFill>
                <a:effectLst/>
                <a:latin typeface="Calibri" panose="020F0502020204030204" pitchFamily="34" charset="0"/>
                <a:ea typeface="Times New Roman" panose="02020603050405020304" pitchFamily="18" charset="0"/>
                <a:cs typeface="Calibri" panose="020F0502020204030204" pitchFamily="34" charset="0"/>
              </a:rPr>
              <a:t>utforske ulike måter å indusere elektromotorisk spenning og strøm, og analysere resultatene</a:t>
            </a:r>
            <a:endParaRPr lang="nb-NO" sz="1100" dirty="0">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nb-NO" sz="1100" dirty="0">
                <a:solidFill>
                  <a:srgbClr val="303030"/>
                </a:solidFill>
                <a:effectLst/>
                <a:latin typeface="Calibri" panose="020F0502020204030204" pitchFamily="34" charset="0"/>
                <a:ea typeface="Times New Roman" panose="02020603050405020304" pitchFamily="18" charset="0"/>
                <a:cs typeface="Calibri" panose="020F0502020204030204" pitchFamily="34" charset="0"/>
              </a:rPr>
              <a:t>forklare hvordan induksjon kan inngå i bærekraftig energiproduksjon og vurdere anvendelser av induksjon i dagliglivet</a:t>
            </a:r>
            <a:endParaRPr lang="nb-NO" sz="1100" dirty="0">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nb-NO" sz="1100" dirty="0">
                <a:solidFill>
                  <a:srgbClr val="303030"/>
                </a:solidFill>
                <a:effectLst/>
                <a:latin typeface="Calibri" panose="020F0502020204030204" pitchFamily="34" charset="0"/>
                <a:ea typeface="Times New Roman" panose="02020603050405020304" pitchFamily="18" charset="0"/>
                <a:cs typeface="Calibri" panose="020F0502020204030204" pitchFamily="34" charset="0"/>
              </a:rPr>
              <a:t>utforske og analysere en selvvalgt teoretisk eller praktisk problemstilling i fysikk, og presentere viktige prinsipper, sammenhenger og konsekvenser</a:t>
            </a: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sz="1100" b="1" dirty="0"/>
          </a:p>
          <a:p>
            <a:r>
              <a:rPr lang="nb-NO" sz="1100" b="1" dirty="0"/>
              <a:t>Matematikk R2:</a:t>
            </a:r>
          </a:p>
          <a:p>
            <a:pPr marL="171450" indent="-171450">
              <a:buFont typeface="Arial" panose="020B0604020202020204" pitchFamily="34" charset="0"/>
              <a:buChar char="•"/>
            </a:pPr>
            <a:r>
              <a:rPr lang="nb-NO" sz="1100" dirty="0">
                <a:solidFill>
                  <a:srgbClr val="303030"/>
                </a:solidFill>
                <a:effectLst/>
                <a:latin typeface="Calibri" panose="020F0502020204030204" pitchFamily="34" charset="0"/>
                <a:ea typeface="Times New Roman" panose="02020603050405020304" pitchFamily="18" charset="0"/>
                <a:cs typeface="Calibri" panose="020F0502020204030204" pitchFamily="34" charset="0"/>
              </a:rPr>
              <a:t>gjøre rede for integral som en grenseverdi av en følge av summer, og tolke betydningen av denne grenseverdien i ulike situasjoner</a:t>
            </a:r>
            <a:endParaRPr lang="nb-NO" sz="1100" dirty="0">
              <a:latin typeface="Calibri" panose="020F0502020204030204" pitchFamily="34" charset="0"/>
              <a:ea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nb-NO" sz="1100" dirty="0">
                <a:solidFill>
                  <a:srgbClr val="303030"/>
                </a:solidFill>
                <a:effectLst/>
                <a:latin typeface="Calibri" panose="020F0502020204030204" pitchFamily="34" charset="0"/>
                <a:ea typeface="Times New Roman" panose="02020603050405020304" pitchFamily="18" charset="0"/>
                <a:cs typeface="Calibri" panose="020F0502020204030204" pitchFamily="34" charset="0"/>
              </a:rPr>
              <a:t>utvikle algoritmer for å beregne integraler numerisk, og bruke programmering til å utføre algoritmene</a:t>
            </a:r>
            <a:endParaRPr lang="nb-NO" sz="1100" dirty="0">
              <a:latin typeface="Calibri" panose="020F0502020204030204" pitchFamily="34" charset="0"/>
              <a:ea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nb-NO" sz="1100" dirty="0">
                <a:solidFill>
                  <a:srgbClr val="303030"/>
                </a:solidFill>
                <a:effectLst/>
                <a:latin typeface="Calibri" panose="020F0502020204030204" pitchFamily="34" charset="0"/>
                <a:ea typeface="Times New Roman" panose="02020603050405020304" pitchFamily="18" charset="0"/>
                <a:cs typeface="Calibri" panose="020F0502020204030204" pitchFamily="34" charset="0"/>
              </a:rPr>
              <a:t>gi eksempler på ulike situasjoner som kan modelleres ved å bruke ulike matematiske funksjoner, og modellere og analysere slike situasjoner ved å bruke reelle datasett</a:t>
            </a:r>
            <a:endParaRPr lang="nb-NO" sz="1100" dirty="0">
              <a:latin typeface="Calibri" panose="020F0502020204030204" pitchFamily="34" charset="0"/>
              <a:ea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nb-NO" sz="1100" dirty="0">
                <a:solidFill>
                  <a:srgbClr val="303030"/>
                </a:solidFill>
                <a:effectLst/>
                <a:latin typeface="Calibri" panose="020F0502020204030204" pitchFamily="34" charset="0"/>
                <a:ea typeface="Times New Roman" panose="02020603050405020304" pitchFamily="18" charset="0"/>
                <a:cs typeface="Calibri" panose="020F0502020204030204" pitchFamily="34" charset="0"/>
              </a:rPr>
              <a:t>anvende derivasjon og integrasjon til å analysere og tolke egne matematiske modeller av reelle datasett</a:t>
            </a:r>
            <a:endParaRPr lang="nb-NO" sz="1100" dirty="0">
              <a:effectLst/>
              <a:ea typeface="Times New Roman" panose="02020603050405020304" pitchFamily="18" charset="0"/>
              <a:cs typeface="Calibri" panose="020F0502020204030204" pitchFamily="34" charset="0"/>
            </a:endParaRPr>
          </a:p>
          <a:p>
            <a:endParaRPr lang="nb-NO" sz="1100" dirty="0"/>
          </a:p>
          <a:p>
            <a:r>
              <a:rPr lang="nb-NO" sz="1100" b="1" dirty="0"/>
              <a:t>Matematikk S2:</a:t>
            </a:r>
          </a:p>
          <a:p>
            <a:pPr marL="285750" indent="-285750">
              <a:buFont typeface="Arial" panose="020B0604020202020204" pitchFamily="34" charset="0"/>
              <a:buChar char="•"/>
            </a:pPr>
            <a:r>
              <a:rPr lang="nb-NO"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forstå definisjonen av det bestemte integralet og anvende integralet til å analysere funksjoner</a:t>
            </a:r>
            <a:endParaRPr lang="nb-NO" sz="1100" b="1" dirty="0"/>
          </a:p>
          <a:p>
            <a:pPr>
              <a:buSzPts val="1000"/>
              <a:tabLst>
                <a:tab pos="457200" algn="l"/>
              </a:tabLst>
            </a:pPr>
            <a:endParaRPr lang="nb-NO" sz="1100" dirty="0">
              <a:effectLst/>
              <a:ea typeface="Times New Roman" panose="02020603050405020304" pitchFamily="18" charset="0"/>
            </a:endParaRPr>
          </a:p>
          <a:p>
            <a:pPr>
              <a:lnSpc>
                <a:spcPct val="107000"/>
              </a:lnSpc>
              <a:spcAft>
                <a:spcPts val="800"/>
              </a:spcAft>
            </a:pPr>
            <a:r>
              <a:rPr lang="nb-NO" sz="1100" b="1" dirty="0">
                <a:latin typeface="Calibri" panose="020F0502020204030204" pitchFamily="34" charset="0"/>
                <a:ea typeface="Calibri" panose="020F0502020204030204" pitchFamily="34" charset="0"/>
                <a:cs typeface="Times New Roman" panose="02020603050405020304" pitchFamily="18" charset="0"/>
              </a:rPr>
              <a:t>Materialer: </a:t>
            </a:r>
          </a:p>
          <a:p>
            <a:pPr marL="171450" lvl="0" indent="-171450">
              <a:lnSpc>
                <a:spcPct val="107000"/>
              </a:lnSpc>
              <a:buFont typeface="Arial" panose="020B0604020202020204" pitchFamily="34" charset="0"/>
              <a:buChar char="•"/>
            </a:pPr>
            <a:r>
              <a:rPr lang="nb-NO" sz="1100" dirty="0">
                <a:latin typeface="Calibri" panose="020F0502020204030204" pitchFamily="34" charset="0"/>
                <a:ea typeface="Calibri" panose="020F0502020204030204" pitchFamily="34" charset="0"/>
                <a:cs typeface="Times New Roman" panose="02020603050405020304" pitchFamily="18" charset="0"/>
              </a:rPr>
              <a:t>Sterk(e) magnet(er)</a:t>
            </a:r>
          </a:p>
          <a:p>
            <a:pPr marL="171450" lvl="0" indent="-171450">
              <a:lnSpc>
                <a:spcPct val="107000"/>
              </a:lnSpc>
              <a:buFont typeface="Arial" panose="020B0604020202020204" pitchFamily="34" charset="0"/>
              <a:buChar char="•"/>
            </a:pPr>
            <a:r>
              <a:rPr lang="nb-NO" sz="1100" dirty="0">
                <a:latin typeface="Calibri" panose="020F0502020204030204" pitchFamily="34" charset="0"/>
                <a:ea typeface="Calibri" panose="020F0502020204030204" pitchFamily="34" charset="0"/>
                <a:cs typeface="Times New Roman" panose="02020603050405020304" pitchFamily="18" charset="0"/>
              </a:rPr>
              <a:t>Papp, limpistol, saks, tape, plast, sugerør, stoff, hyssing, aluminiumsfolie (byggematerialer) ++</a:t>
            </a:r>
          </a:p>
          <a:p>
            <a:pPr marL="171450" lvl="0" indent="-171450">
              <a:lnSpc>
                <a:spcPct val="107000"/>
              </a:lnSpc>
              <a:buFont typeface="Arial" panose="020B0604020202020204" pitchFamily="34" charset="0"/>
              <a:buChar char="•"/>
            </a:pPr>
            <a:endParaRPr lang="nb-NO" sz="11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nb-NO" sz="1100" b="1" dirty="0">
                <a:latin typeface="Calibri" panose="020F0502020204030204" pitchFamily="34" charset="0"/>
                <a:ea typeface="Calibri" panose="020F0502020204030204" pitchFamily="34" charset="0"/>
                <a:cs typeface="Times New Roman" panose="02020603050405020304" pitchFamily="18" charset="0"/>
              </a:rPr>
              <a:t>TIPS</a:t>
            </a:r>
          </a:p>
          <a:p>
            <a:pPr marL="171450" lvl="0" indent="-171450">
              <a:lnSpc>
                <a:spcPct val="107000"/>
              </a:lnSpc>
              <a:buFont typeface="Arial" panose="020B0604020202020204" pitchFamily="34" charset="0"/>
              <a:buChar char="•"/>
            </a:pPr>
            <a:r>
              <a:rPr lang="nb-NO" sz="1100" dirty="0">
                <a:latin typeface="Calibri" panose="020F0502020204030204" pitchFamily="34" charset="0"/>
                <a:ea typeface="Calibri" panose="020F0502020204030204" pitchFamily="34" charset="0"/>
                <a:cs typeface="Times New Roman" panose="02020603050405020304" pitchFamily="18" charset="0"/>
              </a:rPr>
              <a:t>Eksempler på kraftverk som bruker induksjon kan være et vannkraftverk der strømmen beveger et skovlhjul, eller en vindmølle, der vinden er energikilden. Poenget er at ved hjelp av magneter vil bevegelsen kunne gjøres om til elektrisitet ved at det induseres strøm i en leder.</a:t>
            </a:r>
          </a:p>
          <a:p>
            <a:pPr marL="171450" lvl="0" indent="-171450">
              <a:lnSpc>
                <a:spcPct val="107000"/>
              </a:lnSpc>
              <a:buFont typeface="Arial" panose="020B0604020202020204" pitchFamily="34" charset="0"/>
              <a:buChar char="•"/>
            </a:pPr>
            <a:r>
              <a:rPr lang="nb-NO" sz="1100" dirty="0">
                <a:latin typeface="Calibri" panose="020F0502020204030204" pitchFamily="34" charset="0"/>
                <a:ea typeface="Calibri" panose="020F0502020204030204" pitchFamily="34" charset="0"/>
                <a:cs typeface="Times New Roman" panose="02020603050405020304" pitchFamily="18" charset="0"/>
              </a:rPr>
              <a:t>For de kraftverkene som bruker sirkelbevegelser, vil indusert strøm veksle retning slik at et integral vil gi nær null som verdi. Dette bør nok diskuteres med elevene, og grensene for integrasjonen kan settes på en fornuftig måte for å beregne et overslag for «energiproduksjon».</a:t>
            </a:r>
          </a:p>
        </p:txBody>
      </p:sp>
    </p:spTree>
    <p:extLst>
      <p:ext uri="{BB962C8B-B14F-4D97-AF65-F5344CB8AC3E}">
        <p14:creationId xmlns:p14="http://schemas.microsoft.com/office/powerpoint/2010/main" val="3334420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654BBF4-BF6B-644B-B2CF-BFA22AD70D28}"/>
              </a:ext>
            </a:extLst>
          </p:cNvPr>
          <p:cNvSpPr>
            <a:spLocks noGrp="1"/>
          </p:cNvSpPr>
          <p:nvPr>
            <p:ph type="title"/>
          </p:nvPr>
        </p:nvSpPr>
        <p:spPr>
          <a:xfrm>
            <a:off x="471488" y="527405"/>
            <a:ext cx="5915025" cy="482411"/>
          </a:xfrm>
        </p:spPr>
        <p:txBody>
          <a:bodyPr>
            <a:normAutofit/>
          </a:bodyPr>
          <a:lstStyle/>
          <a:p>
            <a:r>
              <a:rPr lang="nb-NO" sz="1100" dirty="0">
                <a:latin typeface="+mn-lt"/>
              </a:rPr>
              <a:t>Løsningsforslag programmering</a:t>
            </a:r>
          </a:p>
        </p:txBody>
      </p:sp>
      <p:sp>
        <p:nvSpPr>
          <p:cNvPr id="3" name="Rectangle 2">
            <a:extLst>
              <a:ext uri="{FF2B5EF4-FFF2-40B4-BE49-F238E27FC236}">
                <a16:creationId xmlns:a16="http://schemas.microsoft.com/office/drawing/2014/main" id="{5CE39E96-AA9E-FD81-83C0-660F00EB29EF}"/>
              </a:ext>
            </a:extLst>
          </p:cNvPr>
          <p:cNvSpPr>
            <a:spLocks noChangeArrowheads="1"/>
          </p:cNvSpPr>
          <p:nvPr/>
        </p:nvSpPr>
        <p:spPr bwMode="auto">
          <a:xfrm>
            <a:off x="471488" y="1274618"/>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chemeClr val="tx1"/>
                </a:solidFill>
                <a:effectLst/>
                <a:latin typeface="Calibri Light" panose="020F0302020204030204" pitchFamily="34" charset="0"/>
                <a:ea typeface="Calibri Light" panose="020F0302020204030204" pitchFamily="34" charset="0"/>
                <a:cs typeface="Times New Roman" panose="02020603050405020304" pitchFamily="18" charset="0"/>
              </a:rPr>
              <a:t>Numerisk integrasjon ved hhv rektangelmetoden og trapesmetoden</a:t>
            </a:r>
            <a:endParaRPr kumimoji="0" lang="nb-NO" altLang="nb-NO" sz="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b-NO" altLang="nb-NO" sz="1800" b="0" i="0" u="none" strike="noStrike" cap="none" normalizeH="0" baseline="0">
              <a:ln>
                <a:noFill/>
              </a:ln>
              <a:solidFill>
                <a:schemeClr val="tx1"/>
              </a:solidFill>
              <a:effectLst/>
              <a:latin typeface="Arial" panose="020B0604020202020204" pitchFamily="34" charset="0"/>
            </a:endParaRPr>
          </a:p>
        </p:txBody>
      </p:sp>
      <p:pic>
        <p:nvPicPr>
          <p:cNvPr id="1025" name="Bilde 7" descr="Et bilde som inneholder tekst&#10;&#10;Automatisk generert beskrivelse">
            <a:extLst>
              <a:ext uri="{FF2B5EF4-FFF2-40B4-BE49-F238E27FC236}">
                <a16:creationId xmlns:a16="http://schemas.microsoft.com/office/drawing/2014/main" id="{720F2627-321E-198F-E74D-04A128CF38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488" y="1731818"/>
            <a:ext cx="2362200" cy="2095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1347386"/>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19562</TotalTime>
  <Words>319</Words>
  <Application>Microsoft Office PowerPoint</Application>
  <PresentationFormat>A4 (210 x 297 mm)</PresentationFormat>
  <Paragraphs>28</Paragraphs>
  <Slides>2</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vt:i4>
      </vt:variant>
    </vt:vector>
  </HeadingPairs>
  <TitlesOfParts>
    <vt:vector size="6" baseType="lpstr">
      <vt:lpstr>Arial</vt:lpstr>
      <vt:lpstr>Calibri</vt:lpstr>
      <vt:lpstr>Calibri Light</vt:lpstr>
      <vt:lpstr>Office-tema</vt:lpstr>
      <vt:lpstr>Lærerveiledning</vt:lpstr>
      <vt:lpstr>Løsningsforslag programmering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Ellen Egeland Flø</dc:creator>
  <cp:lastModifiedBy>Ellen Egeland Flø</cp:lastModifiedBy>
  <cp:revision>1</cp:revision>
  <dcterms:created xsi:type="dcterms:W3CDTF">2022-06-12T14:35:13Z</dcterms:created>
  <dcterms:modified xsi:type="dcterms:W3CDTF">2022-08-29T08:29:04Z</dcterms:modified>
</cp:coreProperties>
</file>