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91" r:id="rId5"/>
    <p:sldId id="439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7.jpg"/><Relationship Id="rId5" Type="http://schemas.openxmlformats.org/officeDocument/2006/relationships/image" Target="../media/image4.png"/><Relationship Id="rId15" Type="http://schemas.openxmlformats.org/officeDocument/2006/relationships/image" Target="../media/image11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1E0BCC61-0655-422E-991C-20736D9CC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459" y="1493911"/>
            <a:ext cx="1130708" cy="170287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CBF71FD6-F1FD-4112-9339-C479E30E8C38}"/>
              </a:ext>
            </a:extLst>
          </p:cNvPr>
          <p:cNvSpPr txBox="1"/>
          <p:nvPr/>
        </p:nvSpPr>
        <p:spPr>
          <a:xfrm>
            <a:off x="3746377" y="1493245"/>
            <a:ext cx="2756023" cy="47859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Kva er puls?</a:t>
            </a:r>
          </a:p>
          <a:p>
            <a:endParaRPr lang="nb-NO" sz="1100" b="1" dirty="0"/>
          </a:p>
          <a:p>
            <a:endParaRPr lang="nb-NO" sz="1100" b="1" dirty="0"/>
          </a:p>
          <a:p>
            <a:endParaRPr lang="nb-NO" sz="1100" b="1" dirty="0"/>
          </a:p>
          <a:p>
            <a:endParaRPr lang="nb-NO" sz="1100" b="1" dirty="0"/>
          </a:p>
          <a:p>
            <a:endParaRPr lang="nb-NO" sz="1100" b="1" dirty="0"/>
          </a:p>
          <a:p>
            <a:endParaRPr lang="nb-NO" sz="1100" b="1" dirty="0"/>
          </a:p>
          <a:p>
            <a:endParaRPr lang="nb-NO" sz="1100" b="1" dirty="0"/>
          </a:p>
          <a:p>
            <a:endParaRPr lang="nb-NO" sz="1100" b="1" dirty="0"/>
          </a:p>
          <a:p>
            <a:endParaRPr lang="nb-NO" sz="1100" dirty="0"/>
          </a:p>
          <a:p>
            <a:r>
              <a:rPr lang="nb-NO" sz="1100" dirty="0"/>
              <a:t>Pulsen </a:t>
            </a:r>
            <a:r>
              <a:rPr lang="nb-NO" sz="1100" dirty="0" err="1"/>
              <a:t>fortel</a:t>
            </a:r>
            <a:r>
              <a:rPr lang="nb-NO" sz="1100" dirty="0"/>
              <a:t> oss kor raskt musikken går, eller kva for </a:t>
            </a:r>
            <a:r>
              <a:rPr lang="nb-NO" sz="1100" dirty="0" err="1"/>
              <a:t>ein</a:t>
            </a:r>
            <a:r>
              <a:rPr lang="nb-NO" sz="1100" dirty="0"/>
              <a:t>  fart han har. Det </a:t>
            </a:r>
            <a:r>
              <a:rPr lang="nb-NO" sz="1100" dirty="0" err="1"/>
              <a:t>kallast</a:t>
            </a:r>
            <a:r>
              <a:rPr lang="nb-NO" sz="1100" dirty="0"/>
              <a:t> og for tempo. Vi bruker gjerne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metronomtal</a:t>
            </a:r>
            <a:r>
              <a:rPr lang="nb-NO" sz="1100" dirty="0"/>
              <a:t> for å </a:t>
            </a:r>
            <a:r>
              <a:rPr lang="nb-NO" sz="1100" dirty="0" err="1"/>
              <a:t>seie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om tempoet, og det </a:t>
            </a:r>
            <a:r>
              <a:rPr lang="nb-NO" sz="1100" dirty="0" err="1"/>
              <a:t>målest</a:t>
            </a:r>
            <a:r>
              <a:rPr lang="nb-NO" sz="1100" dirty="0"/>
              <a:t> i BPM. BPM står for beats per </a:t>
            </a:r>
            <a:r>
              <a:rPr lang="nb-NO" sz="1100" dirty="0" err="1"/>
              <a:t>minute</a:t>
            </a:r>
            <a:r>
              <a:rPr lang="nb-NO" sz="1100" dirty="0"/>
              <a:t>, altså taktslag i minuttet. </a:t>
            </a:r>
          </a:p>
          <a:p>
            <a:endParaRPr lang="nb-NO" sz="400" dirty="0"/>
          </a:p>
          <a:p>
            <a:r>
              <a:rPr lang="nb-NO" sz="1100" dirty="0"/>
              <a:t>Det går an å bruke </a:t>
            </a:r>
            <a:r>
              <a:rPr lang="nb-NO" sz="1100" dirty="0" err="1"/>
              <a:t>ein</a:t>
            </a:r>
            <a:r>
              <a:rPr lang="nb-NO" sz="1100" dirty="0"/>
              <a:t> metronom for å </a:t>
            </a:r>
            <a:r>
              <a:rPr lang="nb-NO" sz="1100" dirty="0" err="1"/>
              <a:t>halde</a:t>
            </a:r>
            <a:r>
              <a:rPr lang="nb-NO" sz="1100" dirty="0"/>
              <a:t> tempo. Før var disse analoge og hadde </a:t>
            </a:r>
            <a:r>
              <a:rPr lang="nb-NO" sz="1100" dirty="0" err="1"/>
              <a:t>eit</a:t>
            </a:r>
            <a:r>
              <a:rPr lang="nb-NO" sz="1100" dirty="0"/>
              <a:t> slags urverk som gjorde </a:t>
            </a:r>
            <a:r>
              <a:rPr lang="nb-NO" sz="1100" dirty="0" err="1"/>
              <a:t>dei</a:t>
            </a:r>
            <a:r>
              <a:rPr lang="nb-NO" sz="1100" dirty="0"/>
              <a:t> i stand til å lage </a:t>
            </a:r>
            <a:r>
              <a:rPr lang="nb-NO" sz="1100" dirty="0" err="1"/>
              <a:t>eit</a:t>
            </a:r>
            <a:r>
              <a:rPr lang="nb-NO" sz="1100" dirty="0"/>
              <a:t> visst tal klikkelyder i minuttet. No er det </a:t>
            </a:r>
            <a:r>
              <a:rPr lang="nb-NO" sz="1100" dirty="0" err="1"/>
              <a:t>vanlegare</a:t>
            </a:r>
            <a:r>
              <a:rPr lang="nb-NO" sz="1100" dirty="0"/>
              <a:t> med digitale </a:t>
            </a:r>
            <a:r>
              <a:rPr lang="nb-NO" sz="1100" dirty="0" err="1"/>
              <a:t>metronomar</a:t>
            </a:r>
            <a:r>
              <a:rPr lang="nb-NO" sz="1100" dirty="0"/>
              <a:t>, der det er elektronikk som </a:t>
            </a:r>
            <a:r>
              <a:rPr lang="nb-NO" sz="1100" dirty="0" err="1"/>
              <a:t>gjer</a:t>
            </a:r>
            <a:r>
              <a:rPr lang="nb-NO" sz="1100" dirty="0"/>
              <a:t> at vi får svake </a:t>
            </a:r>
            <a:r>
              <a:rPr lang="nb-NO" sz="1100" dirty="0" err="1"/>
              <a:t>tikkelydar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dirty="0"/>
              <a:t>Det går og an å ha </a:t>
            </a:r>
            <a:r>
              <a:rPr lang="nb-NO" sz="1100" dirty="0" err="1"/>
              <a:t>ein</a:t>
            </a:r>
            <a:r>
              <a:rPr lang="nb-NO" sz="1100" dirty="0"/>
              <a:t> metronom som likner på </a:t>
            </a:r>
            <a:r>
              <a:rPr lang="nb-NO" sz="1100" dirty="0" err="1"/>
              <a:t>eit</a:t>
            </a:r>
            <a:r>
              <a:rPr lang="nb-NO" sz="1100" dirty="0"/>
              <a:t> armbandsur. Han kan </a:t>
            </a:r>
            <a:r>
              <a:rPr lang="nb-NO" sz="1100" dirty="0" err="1"/>
              <a:t>gje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liten vibrasjon i staden for lyd ved kvar puls i musikken.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C9FB26F-DA06-4234-B42D-11D783F4C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71" y="198509"/>
            <a:ext cx="3017624" cy="640995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9 - Rytme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6A04522-9766-40FD-8179-F631456FC542}"/>
                  </a:ext>
                </a:extLst>
              </p:cNvPr>
              <p:cNvSpPr txBox="1"/>
              <p:nvPr/>
            </p:nvSpPr>
            <p:spPr>
              <a:xfrm>
                <a:off x="355600" y="841651"/>
                <a:ext cx="3289309" cy="2696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/>
                  <a:t>Rytme er sett </a:t>
                </a:r>
                <a:r>
                  <a:rPr lang="nb-NO" sz="1100" dirty="0" err="1"/>
                  <a:t>saman</a:t>
                </a:r>
                <a:r>
                  <a:rPr lang="nb-NO" sz="1100" dirty="0"/>
                  <a:t> av </a:t>
                </a:r>
                <a:r>
                  <a:rPr lang="nb-NO" sz="1100" dirty="0" err="1"/>
                  <a:t>fleire</a:t>
                </a:r>
                <a:r>
                  <a:rPr lang="nb-NO" sz="1100" dirty="0"/>
                  <a:t> andre omgrep, slik som betoning, puls og taktart. Korleis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opplever tempoet varierer og med kva for </a:t>
                </a:r>
                <a:r>
                  <a:rPr lang="nb-NO" sz="1100" dirty="0" err="1"/>
                  <a:t>nokre</a:t>
                </a:r>
                <a:r>
                  <a:rPr lang="nb-NO" sz="1100" dirty="0"/>
                  <a:t> slag som blir markerte med trommer eller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anna rytmeinstrument.</a:t>
                </a:r>
              </a:p>
              <a:p>
                <a:endParaRPr lang="nb-NO" sz="400" dirty="0"/>
              </a:p>
              <a:p>
                <a:r>
                  <a:rPr lang="nb-NO" sz="1100" dirty="0"/>
                  <a:t>Det </a:t>
                </a:r>
                <a:r>
                  <a:rPr lang="nb-NO" sz="1100" dirty="0" err="1"/>
                  <a:t>finst</a:t>
                </a:r>
                <a:r>
                  <a:rPr lang="nb-NO" sz="1100" dirty="0"/>
                  <a:t> mange ulike </a:t>
                </a:r>
                <a:r>
                  <a:rPr lang="nb-NO" sz="1100" dirty="0" err="1"/>
                  <a:t>taktartar</a:t>
                </a:r>
                <a:r>
                  <a:rPr lang="nb-NO" sz="1100" dirty="0"/>
                  <a:t>, og </a:t>
                </a:r>
                <a:r>
                  <a:rPr lang="nb-NO" sz="1100" dirty="0" err="1"/>
                  <a:t>noko</a:t>
                </a:r>
                <a:r>
                  <a:rPr lang="nb-NO" sz="1100" dirty="0"/>
                  <a:t> musikk har til og med </a:t>
                </a:r>
                <a:r>
                  <a:rPr lang="nb-NO" sz="1100" dirty="0" err="1"/>
                  <a:t>fleire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taktartar</a:t>
                </a:r>
                <a:r>
                  <a:rPr lang="nb-NO" sz="1100" dirty="0"/>
                  <a:t> i same stykket! </a:t>
                </a:r>
                <a:r>
                  <a:rPr lang="nb-NO" sz="1100" dirty="0" err="1"/>
                  <a:t>Taktartar</a:t>
                </a:r>
                <a:r>
                  <a:rPr lang="nb-NO" sz="1100" dirty="0"/>
                  <a:t> </a:t>
                </a:r>
                <a:r>
                  <a:rPr lang="nb-NO" sz="1100" dirty="0" err="1"/>
                  <a:t>skrivest</a:t>
                </a:r>
                <a:r>
                  <a:rPr lang="nb-NO" sz="1100" dirty="0"/>
                  <a:t> som </a:t>
                </a:r>
                <a:r>
                  <a:rPr lang="nb-NO" sz="1100" dirty="0" err="1"/>
                  <a:t>brøkar</a:t>
                </a:r>
                <a:r>
                  <a:rPr lang="nb-NO" sz="1100" dirty="0"/>
                  <a:t>, og i vesten nytter vi i </a:t>
                </a:r>
                <a:r>
                  <a:rPr lang="nb-NO" sz="1100" dirty="0" err="1"/>
                  <a:t>hovudsak</a:t>
                </a:r>
                <a:r>
                  <a:rPr lang="nb-NO" sz="1100" dirty="0"/>
                  <a:t> disse </a:t>
                </a:r>
                <a:r>
                  <a:rPr lang="nb-NO" sz="1100" dirty="0" err="1"/>
                  <a:t>taktartane</a:t>
                </a:r>
                <a:r>
                  <a:rPr lang="nb-NO" sz="1100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nb-NO" sz="1100" dirty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nb-NO" sz="1100" dirty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nb-NO" sz="1100" dirty="0"/>
                  <a:t> og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nb-NO" sz="1100" dirty="0"/>
                  <a:t>, men dette avheng av kultur.</a:t>
                </a:r>
              </a:p>
              <a:p>
                <a:endParaRPr lang="nb-NO" sz="400" dirty="0"/>
              </a:p>
              <a:p>
                <a:r>
                  <a:rPr lang="nb-NO" sz="1100" dirty="0" err="1"/>
                  <a:t>Marsjane</a:t>
                </a:r>
                <a:r>
                  <a:rPr lang="nb-NO" sz="1100" dirty="0"/>
                  <a:t> til </a:t>
                </a:r>
                <a:r>
                  <a:rPr lang="nb-NO" sz="1100" dirty="0" err="1"/>
                  <a:t>skulekorpset</a:t>
                </a:r>
                <a:r>
                  <a:rPr lang="nb-NO" sz="1100" dirty="0"/>
                  <a:t> på 17.mai går typisk 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nb-NO" sz="1100" dirty="0"/>
                  <a:t>-takt eller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nb-NO" sz="1100" dirty="0"/>
                  <a:t>-takt, for at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skal kunne marsjere til </a:t>
                </a:r>
                <a:r>
                  <a:rPr lang="nb-NO" sz="1100" dirty="0" err="1"/>
                  <a:t>dei</a:t>
                </a:r>
                <a:r>
                  <a:rPr lang="nb-NO" sz="1100" dirty="0"/>
                  <a:t>. Vals går 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b-NO" sz="11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100" dirty="0"/>
                  <a:t>-takt, og det er ganske håplaust å danse vals til musikk med </a:t>
                </a:r>
                <a:r>
                  <a:rPr lang="nb-NO" sz="1100" dirty="0" err="1"/>
                  <a:t>annan</a:t>
                </a:r>
                <a:r>
                  <a:rPr lang="nb-NO" sz="1100" dirty="0"/>
                  <a:t> taktart.</a:t>
                </a:r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46A04522-9766-40FD-8179-F631456FC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00" y="841651"/>
                <a:ext cx="3289309" cy="2696829"/>
              </a:xfrm>
              <a:prstGeom prst="rect">
                <a:avLst/>
              </a:prstGeom>
              <a:blipFill>
                <a:blip r:embed="rId3"/>
                <a:stretch>
                  <a:fillRect t="-226" r="-741" b="-6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88" name="Picture 20" descr="Bilderesultat for 8 delsnote">
            <a:extLst>
              <a:ext uri="{FF2B5EF4-FFF2-40B4-BE49-F238E27FC236}">
                <a16:creationId xmlns:a16="http://schemas.microsoft.com/office/drawing/2014/main" id="{DB22E02F-E88A-43B0-9603-1CFA1931A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01" y="4352394"/>
            <a:ext cx="1074007" cy="202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0" name="Picture 22" descr="Relatert bilde">
            <a:extLst>
              <a:ext uri="{FF2B5EF4-FFF2-40B4-BE49-F238E27FC236}">
                <a16:creationId xmlns:a16="http://schemas.microsoft.com/office/drawing/2014/main" id="{F5303612-836E-4D22-9840-B2A4BEEB5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511" y="4399701"/>
            <a:ext cx="1682787" cy="200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0AD28FA-2336-4DA2-AEB3-765028CB2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300" y="8620381"/>
            <a:ext cx="3153695" cy="98105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616D68C2-BB67-468D-B315-2EEC7973B0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7160" y="8617404"/>
            <a:ext cx="2954456" cy="1055871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63DF1BE-6E17-4F1C-825D-4780F6FB4787}"/>
              </a:ext>
            </a:extLst>
          </p:cNvPr>
          <p:cNvSpPr txBox="1"/>
          <p:nvPr/>
        </p:nvSpPr>
        <p:spPr>
          <a:xfrm>
            <a:off x="3746377" y="290186"/>
            <a:ext cx="2747157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Betoning</a:t>
            </a:r>
          </a:p>
          <a:p>
            <a:endParaRPr lang="nb-NO" sz="400" dirty="0"/>
          </a:p>
          <a:p>
            <a:r>
              <a:rPr lang="nb-NO" sz="1100" dirty="0"/>
              <a:t>Det at </a:t>
            </a:r>
            <a:r>
              <a:rPr lang="nb-NO" sz="1100" dirty="0" err="1"/>
              <a:t>ein</a:t>
            </a:r>
            <a:r>
              <a:rPr lang="nb-NO" sz="1100" dirty="0"/>
              <a:t> legg </a:t>
            </a:r>
            <a:r>
              <a:rPr lang="nb-NO" sz="1100" dirty="0" err="1"/>
              <a:t>meir</a:t>
            </a:r>
            <a:r>
              <a:rPr lang="nb-NO" sz="1100" dirty="0"/>
              <a:t> trykk på </a:t>
            </a:r>
            <a:r>
              <a:rPr lang="nb-NO" sz="1100" dirty="0" err="1"/>
              <a:t>nokre</a:t>
            </a:r>
            <a:r>
              <a:rPr lang="nb-NO" sz="1100" dirty="0"/>
              <a:t> notar/</a:t>
            </a:r>
            <a:r>
              <a:rPr lang="nb-NO" sz="1100" dirty="0" err="1"/>
              <a:t>tonar</a:t>
            </a:r>
            <a:r>
              <a:rPr lang="nb-NO" sz="1100" dirty="0"/>
              <a:t> enn andre og framhever disse. Dei betonte </a:t>
            </a:r>
            <a:r>
              <a:rPr lang="nb-NO" sz="1100" dirty="0" err="1"/>
              <a:t>tonane</a:t>
            </a:r>
            <a:r>
              <a:rPr lang="nb-NO" sz="1100" dirty="0"/>
              <a:t> </a:t>
            </a:r>
            <a:r>
              <a:rPr lang="nb-NO" sz="1100" dirty="0" err="1"/>
              <a:t>verkar</a:t>
            </a:r>
            <a:r>
              <a:rPr lang="nb-NO" sz="1100" dirty="0"/>
              <a:t> dermed tyngre enn </a:t>
            </a:r>
            <a:r>
              <a:rPr lang="nb-NO" sz="1100" dirty="0" err="1"/>
              <a:t>dei</a:t>
            </a:r>
            <a:r>
              <a:rPr lang="nb-NO" sz="1100" dirty="0"/>
              <a:t> andre.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B4528C55-5911-4C76-9737-35F720EC3153}"/>
              </a:ext>
            </a:extLst>
          </p:cNvPr>
          <p:cNvSpPr txBox="1"/>
          <p:nvPr/>
        </p:nvSpPr>
        <p:spPr>
          <a:xfrm>
            <a:off x="322353" y="3523148"/>
            <a:ext cx="328930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Notar og </a:t>
            </a:r>
            <a:r>
              <a:rPr lang="nb-NO" sz="1400" b="1" dirty="0" err="1"/>
              <a:t>varigheit</a:t>
            </a:r>
            <a:endParaRPr lang="nb-NO" sz="1400" b="1" dirty="0"/>
          </a:p>
          <a:p>
            <a:endParaRPr lang="nb-NO" sz="200" b="1" dirty="0"/>
          </a:p>
          <a:p>
            <a:r>
              <a:rPr lang="nb-NO" sz="1100" dirty="0" err="1"/>
              <a:t>Notane</a:t>
            </a:r>
            <a:r>
              <a:rPr lang="nb-NO" sz="1100" dirty="0"/>
              <a:t> har ulik </a:t>
            </a:r>
            <a:r>
              <a:rPr lang="nb-NO" sz="1100" dirty="0" err="1"/>
              <a:t>utsjånad</a:t>
            </a:r>
            <a:r>
              <a:rPr lang="nb-NO" sz="1100" dirty="0"/>
              <a:t> ut </a:t>
            </a:r>
            <a:r>
              <a:rPr lang="nb-NO" sz="1100" dirty="0" err="1"/>
              <a:t>frå</a:t>
            </a:r>
            <a:r>
              <a:rPr lang="nb-NO" sz="1100" dirty="0"/>
              <a:t> kor lenge </a:t>
            </a:r>
            <a:r>
              <a:rPr lang="nb-NO" sz="1100" dirty="0" err="1"/>
              <a:t>ein</a:t>
            </a:r>
            <a:r>
              <a:rPr lang="nb-NO" sz="1100" dirty="0"/>
              <a:t> skal </a:t>
            </a:r>
            <a:r>
              <a:rPr lang="nb-NO" sz="1100" dirty="0" err="1"/>
              <a:t>halde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når </a:t>
            </a:r>
            <a:r>
              <a:rPr lang="nb-NO" sz="1100" dirty="0" err="1"/>
              <a:t>ein</a:t>
            </a:r>
            <a:r>
              <a:rPr lang="nb-NO" sz="1100" dirty="0"/>
              <a:t> speler eller syng. Under visest </a:t>
            </a:r>
            <a:r>
              <a:rPr lang="nb-NO" sz="1100" dirty="0" err="1"/>
              <a:t>ein</a:t>
            </a:r>
            <a:r>
              <a:rPr lang="nb-NO" sz="1100" dirty="0"/>
              <a:t> oversikt over </a:t>
            </a:r>
            <a:r>
              <a:rPr lang="nb-NO" sz="1100" dirty="0" err="1"/>
              <a:t>varigheit</a:t>
            </a:r>
            <a:r>
              <a:rPr lang="nb-NO" sz="1100" dirty="0"/>
              <a:t> til notar og </a:t>
            </a:r>
            <a:r>
              <a:rPr lang="nb-NO" sz="1100" dirty="0" err="1"/>
              <a:t>pausar</a:t>
            </a:r>
            <a:r>
              <a:rPr lang="nb-NO" sz="11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F84A6F5C-66FF-4D3A-A982-0FB3ADE61777}"/>
                  </a:ext>
                </a:extLst>
              </p:cNvPr>
              <p:cNvSpPr txBox="1"/>
              <p:nvPr/>
            </p:nvSpPr>
            <p:spPr>
              <a:xfrm>
                <a:off x="320371" y="7105119"/>
                <a:ext cx="6364820" cy="1246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/>
                  <a:t>Takt</a:t>
                </a:r>
              </a:p>
              <a:p>
                <a:r>
                  <a:rPr lang="nb-NO" sz="1100" dirty="0"/>
                  <a:t>Vi nytter </a:t>
                </a:r>
                <a:r>
                  <a:rPr lang="nb-NO" sz="1100" dirty="0" err="1"/>
                  <a:t>taktar</a:t>
                </a:r>
                <a:r>
                  <a:rPr lang="nb-NO" sz="1100" dirty="0"/>
                  <a:t> for å dele opp musikken, og ut </a:t>
                </a:r>
                <a:r>
                  <a:rPr lang="nb-NO" sz="1100" dirty="0" err="1"/>
                  <a:t>frå</a:t>
                </a:r>
                <a:r>
                  <a:rPr lang="nb-NO" sz="1100" dirty="0"/>
                  <a:t> kva for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taktart som er nytta, vil musikken ha mange ulike </a:t>
                </a:r>
                <a:r>
                  <a:rPr lang="nb-NO" sz="1100" dirty="0" err="1"/>
                  <a:t>stilar</a:t>
                </a:r>
                <a:r>
                  <a:rPr lang="nb-NO" sz="1100" dirty="0"/>
                  <a:t>. Taktarten er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brøk, og vi treng faktisk </a:t>
                </a:r>
                <a:r>
                  <a:rPr lang="nb-NO" sz="1100" dirty="0" err="1"/>
                  <a:t>brøkrekning</a:t>
                </a:r>
                <a:r>
                  <a:rPr lang="nb-NO" sz="1100" dirty="0"/>
                  <a:t> for å skrive kva for </a:t>
                </a:r>
                <a:r>
                  <a:rPr lang="nb-NO" sz="1100" dirty="0" err="1"/>
                  <a:t>nokre</a:t>
                </a:r>
                <a:r>
                  <a:rPr lang="nb-NO" sz="1100" dirty="0"/>
                  <a:t> notar som kan </a:t>
                </a:r>
                <a:r>
                  <a:rPr lang="nb-NO" sz="1100" dirty="0" err="1"/>
                  <a:t>vere</a:t>
                </a:r>
                <a:r>
                  <a:rPr lang="nb-NO" sz="1100" dirty="0"/>
                  <a:t> med i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takt med en bunden taktart.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100" dirty="0"/>
                  <a:t>-takt, vil vi ha enten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heilnote, to </a:t>
                </a:r>
                <a:r>
                  <a:rPr lang="nb-NO" sz="1100" dirty="0" err="1"/>
                  <a:t>halvnotar</a:t>
                </a:r>
                <a:r>
                  <a:rPr lang="nb-NO" sz="1100" dirty="0"/>
                  <a:t>, fire 4.delsnotar, eller andre kombinasjoner som til </a:t>
                </a:r>
                <a:r>
                  <a:rPr lang="nb-NO" sz="1100" dirty="0" err="1"/>
                  <a:t>saman</a:t>
                </a:r>
                <a:r>
                  <a:rPr lang="nb-NO" sz="1100" dirty="0"/>
                  <a:t> blir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nb-NO" sz="1100" dirty="0"/>
                  <a:t> (eller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heil). Sjå døme på </a:t>
                </a:r>
                <a:r>
                  <a:rPr lang="nb-NO" sz="1100" dirty="0" err="1"/>
                  <a:t>lovlege</a:t>
                </a:r>
                <a:r>
                  <a:rPr lang="nb-NO" sz="1100" dirty="0"/>
                  <a:t>/</a:t>
                </a:r>
                <a:r>
                  <a:rPr lang="nb-NO" sz="1100" dirty="0" err="1"/>
                  <a:t>ulovlege</a:t>
                </a:r>
                <a:r>
                  <a:rPr lang="nb-NO" sz="1100" dirty="0"/>
                  <a:t> kombinasjoner under.</a:t>
                </a:r>
              </a:p>
            </p:txBody>
          </p:sp>
        </mc:Choice>
        <mc:Fallback xmlns=""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F84A6F5C-66FF-4D3A-A982-0FB3ADE61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71" y="7105119"/>
                <a:ext cx="6364820" cy="1246752"/>
              </a:xfrm>
              <a:prstGeom prst="rect">
                <a:avLst/>
              </a:prstGeom>
              <a:blipFill>
                <a:blip r:embed="rId8"/>
                <a:stretch>
                  <a:fillRect t="-490" b="-24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03556D81-18CB-4FF7-9C2E-60B91BE047EC}"/>
                  </a:ext>
                </a:extLst>
              </p:cNvPr>
              <p:cNvSpPr txBox="1"/>
              <p:nvPr/>
            </p:nvSpPr>
            <p:spPr>
              <a:xfrm>
                <a:off x="3599262" y="8296592"/>
                <a:ext cx="1122615" cy="335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 err="1">
                    <a:solidFill>
                      <a:srgbClr val="00B050"/>
                    </a:solidFill>
                  </a:rPr>
                  <a:t>Lovleg</a:t>
                </a:r>
                <a:r>
                  <a:rPr lang="nb-NO" sz="1100" b="1" dirty="0">
                    <a:solidFill>
                      <a:srgbClr val="00B050"/>
                    </a:solidFill>
                  </a:rPr>
                  <a:t> </a:t>
                </a:r>
                <a:r>
                  <a:rPr lang="nb-NO" sz="1100" b="1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nb-NO" sz="11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𝟑</m:t>
                        </m:r>
                      </m:num>
                      <m:den>
                        <m:r>
                          <a:rPr lang="nb-NO" sz="11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𝟒</m:t>
                        </m:r>
                      </m:den>
                    </m:f>
                  </m:oMath>
                </a14:m>
                <a:endParaRPr lang="nb-NO" sz="11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03556D81-18CB-4FF7-9C2E-60B91BE04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262" y="8296592"/>
                <a:ext cx="1122615" cy="335989"/>
              </a:xfrm>
              <a:prstGeom prst="rect">
                <a:avLst/>
              </a:prstGeom>
              <a:blipFill>
                <a:blip r:embed="rId9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34D9E92F-FA3C-4169-9422-A3D093EFD851}"/>
                  </a:ext>
                </a:extLst>
              </p:cNvPr>
              <p:cNvSpPr txBox="1"/>
              <p:nvPr/>
            </p:nvSpPr>
            <p:spPr>
              <a:xfrm>
                <a:off x="113292" y="8296593"/>
                <a:ext cx="860612" cy="335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 err="1">
                    <a:solidFill>
                      <a:srgbClr val="FF0000"/>
                    </a:solidFill>
                  </a:rPr>
                  <a:t>Ulovleg</a:t>
                </a:r>
                <a:r>
                  <a:rPr lang="nb-NO" sz="1100" b="1" dirty="0">
                    <a:solidFill>
                      <a:srgbClr val="FF0000"/>
                    </a:solidFill>
                  </a:rPr>
                  <a:t> </a:t>
                </a:r>
                <a:r>
                  <a:rPr lang="nb-NO" sz="1100" b="1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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nb-NO" sz="1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𝟑</m:t>
                        </m:r>
                      </m:num>
                      <m:den>
                        <m:r>
                          <a:rPr lang="nb-NO" sz="11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𝟒</m:t>
                        </m:r>
                      </m:den>
                    </m:f>
                  </m:oMath>
                </a14:m>
                <a:endParaRPr lang="nb-NO" sz="11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34D9E92F-FA3C-4169-9422-A3D093EFD8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92" y="8296593"/>
                <a:ext cx="860612" cy="335989"/>
              </a:xfrm>
              <a:prstGeom prst="rect">
                <a:avLst/>
              </a:prstGeom>
              <a:blipFill>
                <a:blip r:embed="rId10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Bilde 15" descr="Et bilde som inneholder maracas&#10;&#10;Automatisk generert beskrivelse">
            <a:extLst>
              <a:ext uri="{FF2B5EF4-FFF2-40B4-BE49-F238E27FC236}">
                <a16:creationId xmlns:a16="http://schemas.microsoft.com/office/drawing/2014/main" id="{4298C824-E03C-495E-B6F2-F6482ADD70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906" y="6439425"/>
            <a:ext cx="1306557" cy="872780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B5A67779-08E3-40F0-9B11-79FF4536314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57" y="6481170"/>
            <a:ext cx="744552" cy="744552"/>
          </a:xfrm>
          <a:prstGeom prst="rect">
            <a:avLst/>
          </a:prstGeom>
        </p:spPr>
      </p:pic>
      <p:pic>
        <p:nvPicPr>
          <p:cNvPr id="22" name="Bilde 21" descr="Et bilde som inneholder musikk, tromme&#10;&#10;Automatisk generert beskrivelse">
            <a:extLst>
              <a:ext uri="{FF2B5EF4-FFF2-40B4-BE49-F238E27FC236}">
                <a16:creationId xmlns:a16="http://schemas.microsoft.com/office/drawing/2014/main" id="{7C76EBDF-1C0C-43FF-BDF3-EF6D0C54AE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767" y="6484914"/>
            <a:ext cx="1122615" cy="749907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48204CC2-007E-4A1B-9C86-9B8B4F08CF2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031" y="6461374"/>
            <a:ext cx="628131" cy="865194"/>
          </a:xfrm>
          <a:prstGeom prst="rect">
            <a:avLst/>
          </a:prstGeom>
        </p:spPr>
      </p:pic>
      <p:pic>
        <p:nvPicPr>
          <p:cNvPr id="18" name="Bilde 17" descr="Et bilde som inneholder veksle, nøkkel, tilbehør, servise i tinn&#10;&#10;Automatisk generert beskrivelse">
            <a:extLst>
              <a:ext uri="{FF2B5EF4-FFF2-40B4-BE49-F238E27FC236}">
                <a16:creationId xmlns:a16="http://schemas.microsoft.com/office/drawing/2014/main" id="{C0FCCF94-2CE4-4ED5-B1F7-C48B99E562E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988" y="6485559"/>
            <a:ext cx="981623" cy="80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994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musikk, tromme&#10;&#10;Automatisk generert beskrivelse">
            <a:extLst>
              <a:ext uri="{FF2B5EF4-FFF2-40B4-BE49-F238E27FC236}">
                <a16:creationId xmlns:a16="http://schemas.microsoft.com/office/drawing/2014/main" id="{8FEA8FDD-4173-4E7E-A3AB-2A6E821E1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437" y="581423"/>
            <a:ext cx="1169551" cy="1169551"/>
          </a:xfrm>
          <a:prstGeom prst="rect">
            <a:avLst/>
          </a:prstGeom>
        </p:spPr>
      </p:pic>
      <p:pic>
        <p:nvPicPr>
          <p:cNvPr id="5122" name="Picture 2" descr="https://scontent.fosl1-1.fna.fbcdn.net/v/t1.15752-9/81460537_1397488717098466_3393249980335521792_n.png?_nc_cat=103&amp;_nc_oc=AQlYnGWswiAO6WBIDYIRUuR7RNx4uPgfEL2VIH3vZg7RyHq1bKrrvod8cRBEq4ncERg&amp;_nc_ht=scontent.fosl1-1.fna&amp;oh=657f7641e2b162fb83d54c17298f4e74&amp;oe=5E9E1FC6">
            <a:extLst>
              <a:ext uri="{FF2B5EF4-FFF2-40B4-BE49-F238E27FC236}">
                <a16:creationId xmlns:a16="http://schemas.microsoft.com/office/drawing/2014/main" id="{64C9A299-E016-45A2-947E-2E3AD87BE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03" y="3413714"/>
            <a:ext cx="3287907" cy="218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65A1707-CEE8-4334-8299-DC60CF606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25672"/>
            <a:ext cx="6030912" cy="773075"/>
          </a:xfrm>
        </p:spPr>
        <p:txBody>
          <a:bodyPr>
            <a:normAutofit fontScale="90000"/>
          </a:bodyPr>
          <a:lstStyle/>
          <a:p>
            <a:r>
              <a:rPr lang="nb-NO" dirty="0"/>
              <a:t>Lag </a:t>
            </a:r>
            <a:r>
              <a:rPr lang="nb-NO" dirty="0" err="1"/>
              <a:t>eit</a:t>
            </a:r>
            <a:r>
              <a:rPr lang="nb-NO" dirty="0"/>
              <a:t> programmerbart instrument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0FF2DF6-B43A-4A65-8BC6-BD6914042F93}"/>
              </a:ext>
            </a:extLst>
          </p:cNvPr>
          <p:cNvSpPr txBox="1"/>
          <p:nvPr/>
        </p:nvSpPr>
        <p:spPr>
          <a:xfrm>
            <a:off x="1225723" y="922164"/>
            <a:ext cx="4199717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rytmeinstrument som du må bruke minst </a:t>
            </a:r>
            <a:r>
              <a:rPr lang="nb-NO" sz="1100" dirty="0" err="1"/>
              <a:t>ein</a:t>
            </a:r>
            <a:r>
              <a:rPr lang="nb-NO" sz="1100" dirty="0"/>
              <a:t> servo for å få lyd i.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092BA41-FD2C-444E-961C-E838E91C6687}"/>
              </a:ext>
            </a:extLst>
          </p:cNvPr>
          <p:cNvSpPr txBox="1"/>
          <p:nvPr/>
        </p:nvSpPr>
        <p:spPr>
          <a:xfrm>
            <a:off x="346318" y="1572888"/>
            <a:ext cx="592426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Veit du kva  </a:t>
            </a:r>
            <a:r>
              <a:rPr lang="nb-NO" sz="1100" dirty="0" err="1"/>
              <a:t>eit</a:t>
            </a:r>
            <a:r>
              <a:rPr lang="nb-NO" sz="1100" dirty="0"/>
              <a:t> rytmeinstrument er? Kan du finne døme på ulike </a:t>
            </a:r>
            <a:r>
              <a:rPr lang="nb-NO" sz="1100" dirty="0" err="1"/>
              <a:t>typar</a:t>
            </a:r>
            <a:r>
              <a:rPr lang="nb-NO" sz="1100" dirty="0"/>
              <a:t> rytmeinstrument? Kva er skilnaden på </a:t>
            </a:r>
            <a:r>
              <a:rPr lang="nb-NO" sz="1100" dirty="0" err="1"/>
              <a:t>eit</a:t>
            </a:r>
            <a:r>
              <a:rPr lang="nb-NO" sz="1100" dirty="0"/>
              <a:t> rytmeinstrument og </a:t>
            </a:r>
            <a:r>
              <a:rPr lang="nb-NO" sz="1100" dirty="0" err="1"/>
              <a:t>eit</a:t>
            </a:r>
            <a:r>
              <a:rPr lang="nb-NO" sz="1100" dirty="0"/>
              <a:t> strengeinstrument eller </a:t>
            </a:r>
            <a:r>
              <a:rPr lang="nb-NO" sz="1100" dirty="0" err="1"/>
              <a:t>eit</a:t>
            </a:r>
            <a:r>
              <a:rPr lang="nb-NO" sz="1100" dirty="0"/>
              <a:t> blåseinstrument?</a:t>
            </a:r>
            <a:endParaRPr lang="nb-NO" sz="1100" b="1" dirty="0"/>
          </a:p>
          <a:p>
            <a:endParaRPr lang="nb-NO" sz="1100" b="1" dirty="0"/>
          </a:p>
          <a:p>
            <a:r>
              <a:rPr lang="nb-NO" sz="1100" b="1" dirty="0"/>
              <a:t>Fase 2: </a:t>
            </a:r>
            <a:r>
              <a:rPr lang="nb-NO" sz="1100" dirty="0"/>
              <a:t>Ha ei idémyldring for deg </a:t>
            </a:r>
            <a:r>
              <a:rPr lang="nb-NO" sz="1100" dirty="0" err="1"/>
              <a:t>sjølv</a:t>
            </a:r>
            <a:r>
              <a:rPr lang="nb-NO" sz="1100" dirty="0"/>
              <a:t>. Korleis vil du at instrumentet ditt skal sjå ut? Kva for </a:t>
            </a:r>
            <a:r>
              <a:rPr lang="nb-NO" sz="1100" dirty="0" err="1"/>
              <a:t>nokre</a:t>
            </a:r>
            <a:r>
              <a:rPr lang="nb-NO" sz="1100" dirty="0"/>
              <a:t> materiale vil du nytte? Korleis kan du få akkurat den typen lyd du har mest lyst å lage?</a:t>
            </a:r>
          </a:p>
          <a:p>
            <a:endParaRPr lang="nb-NO" sz="400" dirty="0"/>
          </a:p>
          <a:p>
            <a:r>
              <a:rPr lang="nb-NO" sz="1100" dirty="0"/>
              <a:t>Det kan </a:t>
            </a:r>
            <a:r>
              <a:rPr lang="nb-NO" sz="1100" dirty="0" err="1"/>
              <a:t>vere</a:t>
            </a:r>
            <a:r>
              <a:rPr lang="nb-NO" sz="1100" dirty="0"/>
              <a:t> lurt å </a:t>
            </a:r>
            <a:r>
              <a:rPr lang="nb-NO" sz="1100" dirty="0" err="1"/>
              <a:t>teikne</a:t>
            </a:r>
            <a:r>
              <a:rPr lang="nb-NO" sz="1100" dirty="0"/>
              <a:t> ei skisse av instrumentet ditt. ___________________________________________________________________________</a:t>
            </a:r>
          </a:p>
          <a:p>
            <a:endParaRPr lang="nb-NO" sz="400" dirty="0"/>
          </a:p>
          <a:p>
            <a:r>
              <a:rPr lang="nb-NO" sz="1100" b="1" dirty="0"/>
              <a:t>Fase 3: </a:t>
            </a:r>
            <a:r>
              <a:rPr lang="nb-NO" sz="1100" dirty="0"/>
              <a:t>Tid for å lage instrumentet. Bruk gjerne skissa </a:t>
            </a:r>
            <a:r>
              <a:rPr lang="nb-NO" sz="1100" dirty="0" err="1"/>
              <a:t>frå</a:t>
            </a:r>
            <a:r>
              <a:rPr lang="nb-NO" sz="1100" dirty="0"/>
              <a:t> fase 2. Så må du lage </a:t>
            </a:r>
            <a:r>
              <a:rPr lang="nb-NO" sz="1100" dirty="0" err="1"/>
              <a:t>eit</a:t>
            </a:r>
            <a:r>
              <a:rPr lang="nb-NO" sz="1100" dirty="0"/>
              <a:t> program som får rytmeinstrumentet til å lage </a:t>
            </a:r>
            <a:r>
              <a:rPr lang="nb-NO" sz="1100" dirty="0" err="1"/>
              <a:t>ein</a:t>
            </a:r>
            <a:r>
              <a:rPr lang="nb-NO" sz="1100" dirty="0"/>
              <a:t> rytmisk lyd. Kva slags type servo er den beste å bruke til ditt instrument?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D37BC59-272B-447E-B346-6D2DB4031538}"/>
              </a:ext>
            </a:extLst>
          </p:cNvPr>
          <p:cNvSpPr txBox="1"/>
          <p:nvPr/>
        </p:nvSpPr>
        <p:spPr>
          <a:xfrm>
            <a:off x="4257120" y="8345199"/>
            <a:ext cx="2268112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Ekstraoppgåver</a:t>
            </a:r>
            <a:endParaRPr lang="nb-NO" sz="1100" b="1" dirty="0"/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Kan du kombinere </a:t>
            </a:r>
            <a:r>
              <a:rPr lang="nb-NO" sz="1100" dirty="0" err="1"/>
              <a:t>fleire</a:t>
            </a:r>
            <a:r>
              <a:rPr lang="nb-NO" sz="1100" dirty="0"/>
              <a:t> ulike </a:t>
            </a:r>
            <a:r>
              <a:rPr lang="nb-NO" sz="1100" dirty="0" err="1"/>
              <a:t>måtar</a:t>
            </a:r>
            <a:r>
              <a:rPr lang="nb-NO" sz="1100" dirty="0"/>
              <a:t> å lage lyd på, og lage </a:t>
            </a:r>
            <a:r>
              <a:rPr lang="nb-NO" sz="1100" dirty="0" err="1"/>
              <a:t>eit</a:t>
            </a:r>
            <a:r>
              <a:rPr lang="nb-NO" sz="1100" dirty="0"/>
              <a:t> orkester?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Gå </a:t>
            </a:r>
            <a:r>
              <a:rPr lang="nb-NO" sz="1100" dirty="0" err="1"/>
              <a:t>saman</a:t>
            </a:r>
            <a:r>
              <a:rPr lang="nb-NO" sz="1100" dirty="0"/>
              <a:t> med </a:t>
            </a:r>
            <a:r>
              <a:rPr lang="nb-NO" sz="1100" dirty="0" err="1"/>
              <a:t>nokre</a:t>
            </a:r>
            <a:r>
              <a:rPr lang="nb-NO" sz="1100" dirty="0"/>
              <a:t> andre og lag musikk som speler i takt.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FE6CB7E3-B742-49A4-B33E-DC68E9243970}"/>
              </a:ext>
            </a:extLst>
          </p:cNvPr>
          <p:cNvSpPr/>
          <p:nvPr/>
        </p:nvSpPr>
        <p:spPr>
          <a:xfrm>
            <a:off x="261051" y="8345198"/>
            <a:ext cx="3750235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b="1" dirty="0"/>
              <a:t>Fase 6: </a:t>
            </a:r>
            <a:r>
              <a:rPr lang="nb-NO" sz="1100" dirty="0"/>
              <a:t>Kan du gå attende til </a:t>
            </a:r>
            <a:r>
              <a:rPr lang="nb-NO" sz="1100" dirty="0" err="1"/>
              <a:t>ein</a:t>
            </a:r>
            <a:r>
              <a:rPr lang="nb-NO" sz="1100" dirty="0"/>
              <a:t> av de andre </a:t>
            </a:r>
            <a:r>
              <a:rPr lang="nb-NO" sz="1100" dirty="0" err="1"/>
              <a:t>fasane</a:t>
            </a:r>
            <a:r>
              <a:rPr lang="nb-NO" sz="1100" dirty="0"/>
              <a:t> for å lage </a:t>
            </a:r>
            <a:r>
              <a:rPr lang="nb-NO" sz="1100" dirty="0" err="1"/>
              <a:t>eit</a:t>
            </a:r>
            <a:r>
              <a:rPr lang="nb-NO" sz="1100" dirty="0"/>
              <a:t> enda betre instrument? Du kan endre både programmet og sjølve instrumentet ditt.</a:t>
            </a:r>
          </a:p>
          <a:p>
            <a:endParaRPr lang="nb-NO" sz="1100" dirty="0"/>
          </a:p>
          <a:p>
            <a:r>
              <a:rPr lang="nb-NO" sz="1100" b="1" dirty="0"/>
              <a:t>Fase 7: </a:t>
            </a:r>
            <a:r>
              <a:rPr lang="nb-NO" sz="1100" dirty="0"/>
              <a:t>Til slutt kan du forklare korleis du har gjort for å lage instrumentet ditt, og </a:t>
            </a:r>
            <a:r>
              <a:rPr lang="nb-NO" sz="1100" dirty="0" err="1"/>
              <a:t>kvifor</a:t>
            </a:r>
            <a:r>
              <a:rPr lang="nb-NO" sz="1100" dirty="0"/>
              <a:t> du </a:t>
            </a:r>
            <a:r>
              <a:rPr lang="nb-NO" sz="1100" dirty="0" err="1"/>
              <a:t>valde</a:t>
            </a:r>
            <a:r>
              <a:rPr lang="nb-NO" sz="1100" dirty="0"/>
              <a:t> akkurat din måte å lage rytme på. Skriv, </a:t>
            </a:r>
            <a:r>
              <a:rPr lang="nb-NO" sz="1100" dirty="0" err="1"/>
              <a:t>teikne</a:t>
            </a:r>
            <a:r>
              <a:rPr lang="nb-NO" sz="1100" dirty="0"/>
              <a:t> eller lag ei lydfil med forklaringa.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18A120A-ACD0-44DB-B165-4CA1C70890F3}"/>
              </a:ext>
            </a:extLst>
          </p:cNvPr>
          <p:cNvSpPr txBox="1"/>
          <p:nvPr/>
        </p:nvSpPr>
        <p:spPr>
          <a:xfrm>
            <a:off x="2537223" y="5599525"/>
            <a:ext cx="357451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Døme på program</a:t>
            </a:r>
          </a:p>
          <a:p>
            <a:endParaRPr lang="nb-NO" sz="1100" b="1" dirty="0"/>
          </a:p>
          <a:p>
            <a:r>
              <a:rPr lang="nb-NO" sz="1100" dirty="0"/>
              <a:t>Det </a:t>
            </a:r>
            <a:r>
              <a:rPr lang="nb-NO" sz="1100" dirty="0" err="1"/>
              <a:t>øvste</a:t>
            </a:r>
            <a:r>
              <a:rPr lang="nb-NO" sz="1100" dirty="0"/>
              <a:t> programmet </a:t>
            </a:r>
            <a:r>
              <a:rPr lang="nb-NO" sz="1100" dirty="0" err="1"/>
              <a:t>gjer</a:t>
            </a:r>
            <a:r>
              <a:rPr lang="nb-NO" sz="1100" dirty="0"/>
              <a:t> at servoen dreier 180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 i den </a:t>
            </a:r>
            <a:r>
              <a:rPr lang="nb-NO" sz="1100" dirty="0" err="1"/>
              <a:t>eine</a:t>
            </a:r>
            <a:r>
              <a:rPr lang="nb-NO" sz="1100" dirty="0"/>
              <a:t> retninga. </a:t>
            </a:r>
          </a:p>
          <a:p>
            <a:endParaRPr lang="nb-NO" sz="1100" dirty="0"/>
          </a:p>
          <a:p>
            <a:r>
              <a:rPr lang="nb-NO" sz="1100" dirty="0"/>
              <a:t>Det </a:t>
            </a:r>
            <a:r>
              <a:rPr lang="nb-NO" sz="1100" dirty="0" err="1"/>
              <a:t>nedste</a:t>
            </a:r>
            <a:r>
              <a:rPr lang="nb-NO" sz="1100" dirty="0"/>
              <a:t> programmet </a:t>
            </a:r>
            <a:r>
              <a:rPr lang="nb-NO" sz="1100" dirty="0" err="1"/>
              <a:t>gjer</a:t>
            </a:r>
            <a:r>
              <a:rPr lang="nb-NO" sz="1100" dirty="0"/>
              <a:t> at servoen dreier attende til utgangspunktet.</a:t>
            </a:r>
          </a:p>
          <a:p>
            <a:endParaRPr lang="nb-NO" sz="1100" dirty="0"/>
          </a:p>
          <a:p>
            <a:r>
              <a:rPr lang="nb-NO" sz="1100" dirty="0"/>
              <a:t>Kan du bruke </a:t>
            </a:r>
            <a:r>
              <a:rPr lang="nb-NO" sz="1100" dirty="0" err="1"/>
              <a:t>noko</a:t>
            </a:r>
            <a:r>
              <a:rPr lang="nb-NO" sz="1100" dirty="0"/>
              <a:t> av dette til instrumentet ditt?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BD5D0E8F-6D59-4449-81D7-55422F55F94F}"/>
              </a:ext>
            </a:extLst>
          </p:cNvPr>
          <p:cNvSpPr txBox="1"/>
          <p:nvPr/>
        </p:nvSpPr>
        <p:spPr>
          <a:xfrm>
            <a:off x="252503" y="7552721"/>
            <a:ext cx="61118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4: </a:t>
            </a:r>
            <a:r>
              <a:rPr lang="nb-NO" sz="1100" dirty="0"/>
              <a:t>Nå er det på tide å kombinere instrumentet du har laga med programmet du har laga. </a:t>
            </a:r>
          </a:p>
          <a:p>
            <a:endParaRPr lang="nb-NO" sz="1100" dirty="0"/>
          </a:p>
          <a:p>
            <a:r>
              <a:rPr lang="nb-NO" sz="1100" b="1" dirty="0"/>
              <a:t>Fase 5: </a:t>
            </a:r>
            <a:r>
              <a:rPr lang="nb-NO" sz="1100" dirty="0" err="1"/>
              <a:t>Verkar</a:t>
            </a:r>
            <a:r>
              <a:rPr lang="nb-NO" sz="1100" dirty="0"/>
              <a:t> instrumentet ditt slik du hadde tenkt? Blei lyden fin? Har </a:t>
            </a:r>
            <a:r>
              <a:rPr lang="nb-NO" sz="1100" dirty="0" err="1"/>
              <a:t>nokon</a:t>
            </a:r>
            <a:r>
              <a:rPr lang="nb-NO" sz="1100" dirty="0"/>
              <a:t> andre i klassen </a:t>
            </a:r>
            <a:r>
              <a:rPr lang="nb-NO" sz="1100" dirty="0" err="1"/>
              <a:t>kulare</a:t>
            </a:r>
            <a:r>
              <a:rPr lang="nb-NO" sz="1100" dirty="0"/>
              <a:t> lyd? </a:t>
            </a:r>
            <a:r>
              <a:rPr lang="nb-NO" sz="1100" dirty="0" err="1"/>
              <a:t>Kvifor</a:t>
            </a:r>
            <a:r>
              <a:rPr lang="nb-NO" sz="1100" dirty="0"/>
              <a:t> er den lyden </a:t>
            </a:r>
            <a:r>
              <a:rPr lang="nb-NO" sz="1100" dirty="0" err="1"/>
              <a:t>kulare</a:t>
            </a:r>
            <a:r>
              <a:rPr lang="nb-NO" sz="1100" dirty="0"/>
              <a:t>? Eller vil du endre rytmen?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1FCDC3C-5675-4122-B33E-3327D19F112F}"/>
              </a:ext>
            </a:extLst>
          </p:cNvPr>
          <p:cNvSpPr txBox="1"/>
          <p:nvPr/>
        </p:nvSpPr>
        <p:spPr>
          <a:xfrm>
            <a:off x="3795710" y="4005150"/>
            <a:ext cx="2073131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Kople opp </a:t>
            </a:r>
            <a:r>
              <a:rPr lang="nb-NO" sz="1100" dirty="0" err="1"/>
              <a:t>micro:bit</a:t>
            </a:r>
            <a:r>
              <a:rPr lang="nb-NO" sz="1100" dirty="0"/>
              <a:t> og kretskort med servoen som vist på figuren.</a:t>
            </a:r>
          </a:p>
          <a:p>
            <a:endParaRPr lang="nb-NO" sz="1100" dirty="0"/>
          </a:p>
          <a:p>
            <a:r>
              <a:rPr lang="nb-NO" sz="1100" dirty="0"/>
              <a:t>Servoen har tre </a:t>
            </a:r>
            <a:r>
              <a:rPr lang="nb-NO" sz="1100" dirty="0" err="1"/>
              <a:t>fargar</a:t>
            </a:r>
            <a:r>
              <a:rPr lang="nb-NO" sz="1100" dirty="0"/>
              <a:t> på </a:t>
            </a:r>
            <a:r>
              <a:rPr lang="nb-NO" sz="1100" dirty="0" err="1"/>
              <a:t>leidningane</a:t>
            </a:r>
            <a:r>
              <a:rPr lang="nb-NO" sz="1100" dirty="0"/>
              <a:t> der det er viktig at den rette </a:t>
            </a:r>
            <a:r>
              <a:rPr lang="nb-NO" sz="1100" dirty="0" err="1"/>
              <a:t>leidningen</a:t>
            </a:r>
            <a:r>
              <a:rPr lang="nb-NO" sz="1100" dirty="0"/>
              <a:t> </a:t>
            </a:r>
            <a:r>
              <a:rPr lang="nb-NO" sz="1100" dirty="0" err="1"/>
              <a:t>havnar</a:t>
            </a:r>
            <a:r>
              <a:rPr lang="nb-NO" sz="1100" dirty="0"/>
              <a:t> på den rette staden.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8F8675E-252B-4A83-BCB7-F54569020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18" y="5629921"/>
            <a:ext cx="2065739" cy="1669693"/>
          </a:xfrm>
          <a:prstGeom prst="rect">
            <a:avLst/>
          </a:prstGeom>
        </p:spPr>
      </p:pic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F78D2B47-92D4-430D-825D-BB4ADF55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403647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7193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478362</TotalTime>
  <Words>828</Words>
  <Application>Microsoft Macintosh PowerPoint</Application>
  <PresentationFormat>A4 Paper (210x297 mm)</PresentationFormat>
  <Paragraphs>62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9 - Rytme</vt:lpstr>
      <vt:lpstr>Lag eit programmerbart instrument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1494</cp:revision>
  <dcterms:created xsi:type="dcterms:W3CDTF">2018-11-04T16:46:19Z</dcterms:created>
  <dcterms:modified xsi:type="dcterms:W3CDTF">2021-11-10T10:54:58Z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