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98" r:id="rId5"/>
    <p:sldId id="351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CB608-1F43-46B8-A78D-16E67C91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94" y="137386"/>
            <a:ext cx="5579588" cy="662792"/>
          </a:xfrm>
        </p:spPr>
        <p:txBody>
          <a:bodyPr>
            <a:normAutofit/>
          </a:bodyPr>
          <a:lstStyle/>
          <a:p>
            <a:r>
              <a:rPr lang="nb-NO" dirty="0"/>
              <a:t>Opplegg 11 - </a:t>
            </a:r>
            <a:r>
              <a:rPr lang="nb-NO" dirty="0" err="1"/>
              <a:t>Tonar</a:t>
            </a:r>
            <a:r>
              <a:rPr lang="nb-NO" dirty="0"/>
              <a:t> og frekvens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78DBA48-BC47-47F3-9D83-6BD6040FE922}"/>
              </a:ext>
            </a:extLst>
          </p:cNvPr>
          <p:cNvSpPr txBox="1"/>
          <p:nvPr/>
        </p:nvSpPr>
        <p:spPr>
          <a:xfrm>
            <a:off x="2774618" y="887458"/>
            <a:ext cx="375451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Skilnaden på </a:t>
            </a:r>
            <a:r>
              <a:rPr lang="nb-NO" sz="1100" dirty="0" err="1"/>
              <a:t>ein</a:t>
            </a:r>
            <a:r>
              <a:rPr lang="nb-NO" sz="1100" dirty="0"/>
              <a:t> rein tone og støy eller </a:t>
            </a:r>
            <a:r>
              <a:rPr lang="nb-NO" sz="1100" dirty="0" err="1"/>
              <a:t>annan</a:t>
            </a:r>
            <a:r>
              <a:rPr lang="nb-NO" sz="1100" dirty="0"/>
              <a:t> lyd, er at tonen har  fast </a:t>
            </a:r>
            <a:r>
              <a:rPr lang="nb-NO" sz="1100" dirty="0" err="1"/>
              <a:t>bølgelengd</a:t>
            </a:r>
            <a:r>
              <a:rPr lang="nb-NO" sz="1100" dirty="0"/>
              <a:t> og frekvens. Da vil lufttrykket variere på same måten heile tida. Da kan vi få </a:t>
            </a:r>
            <a:r>
              <a:rPr lang="nb-NO" sz="1100" dirty="0" err="1"/>
              <a:t>ein</a:t>
            </a:r>
            <a:r>
              <a:rPr lang="nb-NO" sz="1100" dirty="0"/>
              <a:t> graf som viser ei fin bølge når vi </a:t>
            </a:r>
            <a:r>
              <a:rPr lang="nb-NO" sz="1100" dirty="0" err="1"/>
              <a:t>plottar</a:t>
            </a:r>
            <a:r>
              <a:rPr lang="nb-NO" sz="1100" dirty="0"/>
              <a:t> lufttrykk som </a:t>
            </a:r>
            <a:r>
              <a:rPr lang="nb-NO" sz="1100" dirty="0" err="1"/>
              <a:t>ein</a:t>
            </a:r>
            <a:r>
              <a:rPr lang="nb-NO" sz="1100" dirty="0"/>
              <a:t> funksjon av tida. </a:t>
            </a:r>
          </a:p>
          <a:p>
            <a:endParaRPr lang="nb-NO" sz="400" dirty="0"/>
          </a:p>
          <a:p>
            <a:r>
              <a:rPr lang="nb-NO" sz="1100" dirty="0"/>
              <a:t>For støy vil lufttrykket variere på </a:t>
            </a:r>
            <a:r>
              <a:rPr lang="nb-NO" sz="1100" dirty="0" err="1"/>
              <a:t>ein</a:t>
            </a:r>
            <a:r>
              <a:rPr lang="nb-NO" sz="1100" dirty="0"/>
              <a:t> kaotisk måte, og vi får ingen fin bølgegraf. Dersom vi </a:t>
            </a:r>
            <a:r>
              <a:rPr lang="nb-NO" sz="1100" dirty="0" err="1"/>
              <a:t>plottar</a:t>
            </a:r>
            <a:r>
              <a:rPr lang="nb-NO" sz="1100" dirty="0"/>
              <a:t> lufttrykk som </a:t>
            </a:r>
            <a:r>
              <a:rPr lang="nb-NO" sz="1100" dirty="0" err="1"/>
              <a:t>ein</a:t>
            </a:r>
            <a:r>
              <a:rPr lang="nb-NO" sz="1100" dirty="0"/>
              <a:t> funksjon av tida, vil han likne den </a:t>
            </a:r>
            <a:r>
              <a:rPr lang="nb-NO" sz="1100" dirty="0" err="1"/>
              <a:t>nedste</a:t>
            </a:r>
            <a:r>
              <a:rPr lang="nb-NO" sz="1100" dirty="0"/>
              <a:t> grafen til venstre.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5EC8260-EB21-4D69-ABC2-C54BCE2D5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71" y="1604410"/>
            <a:ext cx="2251892" cy="59098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F739CE0-A41E-4F60-91D5-47FDD34A2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71" y="921212"/>
            <a:ext cx="2251892" cy="62254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8272EB2-E81F-40D9-B640-589280466A49}"/>
              </a:ext>
            </a:extLst>
          </p:cNvPr>
          <p:cNvSpPr txBox="1"/>
          <p:nvPr/>
        </p:nvSpPr>
        <p:spPr>
          <a:xfrm>
            <a:off x="293464" y="5932534"/>
            <a:ext cx="2311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Radio i </a:t>
            </a:r>
            <a:r>
              <a:rPr lang="nb-NO" sz="1600" b="1" dirty="0" err="1"/>
              <a:t>MakeCode</a:t>
            </a:r>
            <a:endParaRPr lang="nb-NO" sz="1600" b="1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AAFAF4E-0CAF-421B-B39B-EB0A32799F53}"/>
              </a:ext>
            </a:extLst>
          </p:cNvPr>
          <p:cNvSpPr txBox="1"/>
          <p:nvPr/>
        </p:nvSpPr>
        <p:spPr>
          <a:xfrm>
            <a:off x="286980" y="5583952"/>
            <a:ext cx="628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_______________________________________________________________________________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EF218D7F-FF05-4F91-ABEF-7622BC762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712" y="2408191"/>
            <a:ext cx="3192551" cy="141353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7C6A8E49-3284-4CF4-96A8-921980ACD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561" y="6342303"/>
            <a:ext cx="910709" cy="1842812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AA059D5-38BF-412A-A733-52B3CF1A3116}"/>
              </a:ext>
            </a:extLst>
          </p:cNvPr>
          <p:cNvSpPr txBox="1"/>
          <p:nvPr/>
        </p:nvSpPr>
        <p:spPr>
          <a:xfrm>
            <a:off x="1412295" y="6315270"/>
            <a:ext cx="1404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 å kunne nytte </a:t>
            </a:r>
            <a:r>
              <a:rPr lang="nb-NO" sz="1100" dirty="0" err="1"/>
              <a:t>radioklossane</a:t>
            </a:r>
            <a:r>
              <a:rPr lang="nb-NO" sz="1100" dirty="0"/>
              <a:t>, må du først trykke på radio i menyen.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31CC197E-7B1A-4E8A-8F88-E9B14CFDA6AF}"/>
              </a:ext>
            </a:extLst>
          </p:cNvPr>
          <p:cNvSpPr/>
          <p:nvPr/>
        </p:nvSpPr>
        <p:spPr>
          <a:xfrm>
            <a:off x="356874" y="7093747"/>
            <a:ext cx="744469" cy="1591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543AEDD2-0E4E-45F1-A1FA-CD8795E41B7D}"/>
              </a:ext>
            </a:extLst>
          </p:cNvPr>
          <p:cNvCxnSpPr>
            <a:cxnSpLocks/>
          </p:cNvCxnSpPr>
          <p:nvPr/>
        </p:nvCxnSpPr>
        <p:spPr>
          <a:xfrm flipH="1">
            <a:off x="1206537" y="6996050"/>
            <a:ext cx="249566" cy="17448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5FFB37F-78F3-4FF8-8D72-B16ACAD7120A}"/>
              </a:ext>
            </a:extLst>
          </p:cNvPr>
          <p:cNvSpPr txBox="1"/>
          <p:nvPr/>
        </p:nvSpPr>
        <p:spPr>
          <a:xfrm>
            <a:off x="1412295" y="7100973"/>
            <a:ext cx="1404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får du tilgang til ei rekke </a:t>
            </a:r>
            <a:r>
              <a:rPr lang="nb-NO" sz="1100" dirty="0" err="1"/>
              <a:t>klossar</a:t>
            </a:r>
            <a:r>
              <a:rPr lang="nb-NO" sz="1100" dirty="0"/>
              <a:t> som du kan nytte for å sende informasjon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micro:bit</a:t>
            </a:r>
            <a:r>
              <a:rPr lang="nb-NO" sz="1100" dirty="0"/>
              <a:t>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</a:t>
            </a:r>
            <a:r>
              <a:rPr lang="nb-NO" sz="1100" dirty="0" err="1"/>
              <a:t>micro:bit</a:t>
            </a:r>
            <a:r>
              <a:rPr lang="nb-NO" sz="1100" dirty="0"/>
              <a:t>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FDCDD6F8-70BE-4C7F-8855-D26BC4FF43E9}"/>
              </a:ext>
            </a:extLst>
          </p:cNvPr>
          <p:cNvSpPr txBox="1"/>
          <p:nvPr/>
        </p:nvSpPr>
        <p:spPr>
          <a:xfrm>
            <a:off x="1867229" y="8397410"/>
            <a:ext cx="31170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</a:t>
            </a:r>
            <a:r>
              <a:rPr lang="nb-NO" sz="1100" dirty="0" err="1"/>
              <a:t>avgjer</a:t>
            </a:r>
            <a:r>
              <a:rPr lang="nb-NO" sz="1100" dirty="0"/>
              <a:t> kva for </a:t>
            </a:r>
            <a:r>
              <a:rPr lang="nb-NO" sz="1100" dirty="0" err="1"/>
              <a:t>ein</a:t>
            </a:r>
            <a:r>
              <a:rPr lang="nb-NO" sz="1100" dirty="0"/>
              <a:t> «kanal» radioen bruker. </a:t>
            </a:r>
            <a:r>
              <a:rPr lang="nb-NO" sz="1100" dirty="0" err="1"/>
              <a:t>Micro:bitane</a:t>
            </a:r>
            <a:r>
              <a:rPr lang="nb-NO" sz="1100" dirty="0"/>
              <a:t> i same radiogruppe bruker same frekvens for å kommunisere.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1F00412E-FC03-43D0-B4D0-670B9237F0CD}"/>
              </a:ext>
            </a:extLst>
          </p:cNvPr>
          <p:cNvSpPr txBox="1"/>
          <p:nvPr/>
        </p:nvSpPr>
        <p:spPr>
          <a:xfrm>
            <a:off x="4413749" y="5961779"/>
            <a:ext cx="22397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sender </a:t>
            </a:r>
            <a:r>
              <a:rPr lang="nb-NO" sz="1100" dirty="0" err="1"/>
              <a:t>eit</a:t>
            </a:r>
            <a:r>
              <a:rPr lang="nb-NO" sz="1100" dirty="0"/>
              <a:t> fastsett tal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</a:t>
            </a:r>
            <a:r>
              <a:rPr lang="nb-NO" sz="1100" dirty="0" err="1"/>
              <a:t>micro:bit</a:t>
            </a:r>
            <a:r>
              <a:rPr lang="nb-NO" sz="1100" dirty="0"/>
              <a:t> som er i same radiogruppe som den </a:t>
            </a:r>
            <a:r>
              <a:rPr lang="nb-NO" sz="1100" dirty="0" err="1"/>
              <a:t>micro:biten</a:t>
            </a:r>
            <a:r>
              <a:rPr lang="nb-NO" sz="1100" dirty="0"/>
              <a:t> som sender </a:t>
            </a:r>
            <a:r>
              <a:rPr lang="nb-NO" sz="1100" dirty="0" err="1"/>
              <a:t>talet</a:t>
            </a:r>
            <a:r>
              <a:rPr lang="nb-NO" sz="1100" dirty="0"/>
              <a:t>. Det går an å sende </a:t>
            </a:r>
            <a:r>
              <a:rPr lang="nb-NO" sz="1100" dirty="0" err="1"/>
              <a:t>ein</a:t>
            </a:r>
            <a:r>
              <a:rPr lang="nb-NO" sz="1100" dirty="0"/>
              <a:t> variabel som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set</a:t>
            </a:r>
            <a:r>
              <a:rPr lang="nb-NO" sz="1100" dirty="0"/>
              <a:t> inn i denne blokka. Det </a:t>
            </a:r>
            <a:r>
              <a:rPr lang="nb-NO" sz="1100" dirty="0" err="1"/>
              <a:t>finst</a:t>
            </a:r>
            <a:r>
              <a:rPr lang="nb-NO" sz="1100" dirty="0"/>
              <a:t> andre </a:t>
            </a:r>
            <a:r>
              <a:rPr lang="nb-NO" sz="1100" dirty="0" err="1"/>
              <a:t>klossar</a:t>
            </a:r>
            <a:r>
              <a:rPr lang="nb-NO" sz="1100" dirty="0"/>
              <a:t> for å sende </a:t>
            </a:r>
            <a:r>
              <a:rPr lang="nb-NO" sz="1100" dirty="0" err="1"/>
              <a:t>tekstar</a:t>
            </a:r>
            <a:r>
              <a:rPr lang="nb-NO" sz="1100" dirty="0"/>
              <a:t> og.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49700350-51F5-4513-ABF2-150D5CE2606B}"/>
              </a:ext>
            </a:extLst>
          </p:cNvPr>
          <p:cNvSpPr txBox="1"/>
          <p:nvPr/>
        </p:nvSpPr>
        <p:spPr>
          <a:xfrm>
            <a:off x="384794" y="2235935"/>
            <a:ext cx="281211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</a:t>
            </a:r>
            <a:r>
              <a:rPr lang="nb-NO" sz="1100" dirty="0" err="1"/>
              <a:t>MakeCode</a:t>
            </a:r>
            <a:r>
              <a:rPr lang="nb-NO" sz="1100" dirty="0"/>
              <a:t> kan du velge toner ut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namnet</a:t>
            </a:r>
            <a:r>
              <a:rPr lang="nb-NO" sz="1100" dirty="0"/>
              <a:t> på </a:t>
            </a:r>
            <a:r>
              <a:rPr lang="nb-NO" sz="1100" dirty="0" err="1"/>
              <a:t>tonane</a:t>
            </a:r>
            <a:r>
              <a:rPr lang="nb-NO" sz="1100" dirty="0"/>
              <a:t>, frekvensen </a:t>
            </a:r>
            <a:r>
              <a:rPr lang="nb-NO" sz="1100" dirty="0" err="1"/>
              <a:t>deira</a:t>
            </a:r>
            <a:r>
              <a:rPr lang="nb-NO" sz="1100" dirty="0"/>
              <a:t>, eller </a:t>
            </a:r>
            <a:r>
              <a:rPr lang="nb-NO" sz="1100" dirty="0" err="1"/>
              <a:t>frå</a:t>
            </a:r>
            <a:r>
              <a:rPr lang="nb-NO" sz="1100" dirty="0"/>
              <a:t> tangentene på </a:t>
            </a:r>
            <a:r>
              <a:rPr lang="nb-NO" sz="1100" dirty="0" err="1"/>
              <a:t>eit</a:t>
            </a:r>
            <a:r>
              <a:rPr lang="nb-NO" sz="1100" dirty="0"/>
              <a:t> slags piano. Du kan velge mellom tre ulike </a:t>
            </a:r>
            <a:r>
              <a:rPr lang="nb-NO" sz="1100" dirty="0" err="1"/>
              <a:t>oktavar</a:t>
            </a:r>
            <a:r>
              <a:rPr lang="nb-NO" sz="1100" dirty="0"/>
              <a:t> (frekvensintervaller) der </a:t>
            </a:r>
            <a:r>
              <a:rPr lang="nb-NO" sz="1100" dirty="0" err="1"/>
              <a:t>dei</a:t>
            </a:r>
            <a:r>
              <a:rPr lang="nb-NO" sz="1100" dirty="0"/>
              <a:t> har kalla de </a:t>
            </a:r>
            <a:r>
              <a:rPr lang="nb-NO" sz="1100" dirty="0" err="1"/>
              <a:t>mørkaste</a:t>
            </a:r>
            <a:r>
              <a:rPr lang="nb-NO" sz="1100" dirty="0"/>
              <a:t> </a:t>
            </a:r>
            <a:r>
              <a:rPr lang="nb-NO" sz="1100" dirty="0" err="1"/>
              <a:t>tonane</a:t>
            </a:r>
            <a:r>
              <a:rPr lang="nb-NO" sz="1100" dirty="0"/>
              <a:t> for låg, og de </a:t>
            </a:r>
            <a:r>
              <a:rPr lang="nb-NO" sz="1100" dirty="0" err="1"/>
              <a:t>lysaste</a:t>
            </a:r>
            <a:r>
              <a:rPr lang="nb-NO" sz="1100" dirty="0"/>
              <a:t> </a:t>
            </a:r>
            <a:r>
              <a:rPr lang="nb-NO" sz="1100" dirty="0" err="1"/>
              <a:t>tonane</a:t>
            </a:r>
            <a:r>
              <a:rPr lang="nb-NO" sz="1100" dirty="0"/>
              <a:t> for høg. I musikkteorien  blir gjerne </a:t>
            </a:r>
            <a:r>
              <a:rPr lang="nb-NO" sz="1100" dirty="0" err="1"/>
              <a:t>desse</a:t>
            </a:r>
            <a:r>
              <a:rPr lang="nb-NO" sz="1100" dirty="0"/>
              <a:t> mørke variantene kalla for liten oktav, </a:t>
            </a:r>
            <a:r>
              <a:rPr lang="nb-NO" sz="1100" dirty="0" err="1"/>
              <a:t>dei</a:t>
            </a:r>
            <a:r>
              <a:rPr lang="nb-NO" sz="1100" dirty="0"/>
              <a:t> midtre </a:t>
            </a:r>
            <a:r>
              <a:rPr lang="nb-NO" sz="1100" dirty="0" err="1"/>
              <a:t>tonane</a:t>
            </a:r>
            <a:r>
              <a:rPr lang="nb-NO" sz="1100" dirty="0"/>
              <a:t> for </a:t>
            </a:r>
            <a:r>
              <a:rPr lang="nb-NO" sz="1100" dirty="0" err="1"/>
              <a:t>einstrokne</a:t>
            </a:r>
            <a:r>
              <a:rPr lang="nb-NO" sz="1100" dirty="0"/>
              <a:t> og </a:t>
            </a:r>
            <a:r>
              <a:rPr lang="nb-NO" sz="1100" dirty="0" err="1"/>
              <a:t>dei</a:t>
            </a:r>
            <a:r>
              <a:rPr lang="nb-NO" sz="1100" dirty="0"/>
              <a:t> høge </a:t>
            </a:r>
            <a:r>
              <a:rPr lang="nb-NO" sz="1100" dirty="0" err="1"/>
              <a:t>tonane</a:t>
            </a:r>
            <a:r>
              <a:rPr lang="nb-NO" sz="1100" dirty="0"/>
              <a:t> for </a:t>
            </a:r>
            <a:r>
              <a:rPr lang="nb-NO" sz="1100" dirty="0" err="1"/>
              <a:t>tostrokne</a:t>
            </a:r>
            <a:r>
              <a:rPr lang="nb-NO" sz="1100" dirty="0"/>
              <a:t>.</a:t>
            </a:r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35FB6105-D9AC-44A8-BDDB-0CE9C0EB29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541" y="8457935"/>
            <a:ext cx="1464255" cy="450913"/>
          </a:xfrm>
          <a:prstGeom prst="rect">
            <a:avLst/>
          </a:prstGeom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1E8F2682-4587-446E-9600-849548D93D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7237" y="6334138"/>
            <a:ext cx="1285795" cy="407245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F43C0AF3-5520-4FAF-B944-7A69FDFE0A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0523" y="7420957"/>
            <a:ext cx="2239792" cy="812119"/>
          </a:xfrm>
          <a:prstGeom prst="rect">
            <a:avLst/>
          </a:prstGeom>
        </p:spPr>
      </p:pic>
      <p:sp>
        <p:nvSpPr>
          <p:cNvPr id="38" name="TekstSylinder 37">
            <a:extLst>
              <a:ext uri="{FF2B5EF4-FFF2-40B4-BE49-F238E27FC236}">
                <a16:creationId xmlns:a16="http://schemas.microsoft.com/office/drawing/2014/main" id="{B3306C4A-38EA-4CDA-A012-D0A9BB095304}"/>
              </a:ext>
            </a:extLst>
          </p:cNvPr>
          <p:cNvSpPr txBox="1"/>
          <p:nvPr/>
        </p:nvSpPr>
        <p:spPr>
          <a:xfrm>
            <a:off x="252080" y="8969499"/>
            <a:ext cx="46759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Radiogruppa må </a:t>
            </a:r>
            <a:r>
              <a:rPr lang="nb-NO" sz="1100" dirty="0" err="1"/>
              <a:t>vere</a:t>
            </a:r>
            <a:r>
              <a:rPr lang="nb-NO" sz="1100" dirty="0"/>
              <a:t> lik på begge </a:t>
            </a:r>
            <a:r>
              <a:rPr lang="nb-NO" sz="1100" dirty="0" err="1"/>
              <a:t>micro:bitane</a:t>
            </a:r>
            <a:r>
              <a:rPr lang="nb-NO" sz="1100" dirty="0"/>
              <a:t> for at </a:t>
            </a:r>
            <a:r>
              <a:rPr lang="nb-NO" sz="1100" dirty="0" err="1"/>
              <a:t>dei</a:t>
            </a:r>
            <a:r>
              <a:rPr lang="nb-NO" sz="1100" dirty="0"/>
              <a:t> skal kunne «snakke </a:t>
            </a:r>
            <a:r>
              <a:rPr lang="nb-NO" sz="1100" dirty="0" err="1"/>
              <a:t>saman</a:t>
            </a:r>
            <a:r>
              <a:rPr lang="nb-NO" sz="1100" dirty="0"/>
              <a:t>». Pass på at det </a:t>
            </a:r>
            <a:r>
              <a:rPr lang="nb-NO" sz="1100" dirty="0" err="1"/>
              <a:t>ikkje</a:t>
            </a:r>
            <a:r>
              <a:rPr lang="nb-NO" sz="1100" dirty="0"/>
              <a:t> er </a:t>
            </a:r>
            <a:r>
              <a:rPr lang="nb-NO" sz="1100" dirty="0" err="1"/>
              <a:t>fleire</a:t>
            </a:r>
            <a:r>
              <a:rPr lang="nb-NO" sz="1100" dirty="0"/>
              <a:t> grupper i klassen som bruker same kanal, for da vil alle micro:bitene «snakke i munnen på </a:t>
            </a:r>
            <a:r>
              <a:rPr lang="nb-NO" sz="1100" dirty="0" err="1"/>
              <a:t>kvarandre</a:t>
            </a:r>
            <a:r>
              <a:rPr lang="nb-NO" sz="1100" dirty="0"/>
              <a:t>», og det kan bli litt kaotisk. Verdien for radiogruppa kan </a:t>
            </a:r>
            <a:r>
              <a:rPr lang="nb-NO" sz="1100" dirty="0" err="1"/>
              <a:t>vere</a:t>
            </a:r>
            <a:r>
              <a:rPr lang="nb-NO" sz="1100" dirty="0"/>
              <a:t> mellom 0 og 255.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BA797390-828D-44A3-BFC1-49E7D255FF52}"/>
              </a:ext>
            </a:extLst>
          </p:cNvPr>
          <p:cNvSpPr txBox="1"/>
          <p:nvPr/>
        </p:nvSpPr>
        <p:spPr>
          <a:xfrm>
            <a:off x="5266614" y="7352831"/>
            <a:ext cx="145168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mottek </a:t>
            </a:r>
            <a:r>
              <a:rPr lang="nb-NO" sz="1100" dirty="0" err="1"/>
              <a:t>eit</a:t>
            </a:r>
            <a:r>
              <a:rPr lang="nb-NO" sz="1100" dirty="0"/>
              <a:t> tal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</a:t>
            </a:r>
            <a:r>
              <a:rPr lang="nb-NO" sz="1100" dirty="0" err="1"/>
              <a:t>micro:bit</a:t>
            </a:r>
            <a:r>
              <a:rPr lang="nb-NO" sz="1100" dirty="0"/>
              <a:t> som er i samme radiogruppe som han </a:t>
            </a:r>
            <a:r>
              <a:rPr lang="nb-NO" sz="1100" dirty="0" err="1"/>
              <a:t>sjølv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Dette er </a:t>
            </a:r>
            <a:r>
              <a:rPr lang="nb-NO" sz="1100" dirty="0" err="1"/>
              <a:t>ein</a:t>
            </a:r>
            <a:r>
              <a:rPr lang="nb-NO" sz="1100" dirty="0"/>
              <a:t> type viss-kloss, og det som står inni klossen blir gjort når han mottek </a:t>
            </a:r>
            <a:r>
              <a:rPr lang="nb-NO" sz="1100" dirty="0" err="1"/>
              <a:t>eit</a:t>
            </a:r>
            <a:r>
              <a:rPr lang="nb-NO" sz="1100" dirty="0"/>
              <a:t> tal.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069E5544-1BA5-46ED-8C86-F689F645C4FC}"/>
              </a:ext>
            </a:extLst>
          </p:cNvPr>
          <p:cNvSpPr txBox="1"/>
          <p:nvPr/>
        </p:nvSpPr>
        <p:spPr>
          <a:xfrm>
            <a:off x="5073573" y="4024952"/>
            <a:ext cx="121554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b="1" dirty="0"/>
          </a:p>
          <a:p>
            <a:r>
              <a:rPr lang="nb-NO" sz="1100" dirty="0"/>
              <a:t>Kan de sjå </a:t>
            </a:r>
            <a:r>
              <a:rPr lang="nb-NO" sz="1100" dirty="0" err="1"/>
              <a:t>nokre</a:t>
            </a:r>
            <a:r>
              <a:rPr lang="nb-NO" sz="1100" dirty="0"/>
              <a:t> mønster for frekvensen til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tonane</a:t>
            </a:r>
            <a:r>
              <a:rPr lang="nb-NO" sz="1100" dirty="0"/>
              <a:t> i tabellen?</a:t>
            </a:r>
          </a:p>
        </p:txBody>
      </p:sp>
      <p:pic>
        <p:nvPicPr>
          <p:cNvPr id="43" name="Bilde 42">
            <a:extLst>
              <a:ext uri="{FF2B5EF4-FFF2-40B4-BE49-F238E27FC236}">
                <a16:creationId xmlns:a16="http://schemas.microsoft.com/office/drawing/2014/main" id="{BAF03D3B-E75D-4108-8013-C1578C6562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541" y="4018176"/>
            <a:ext cx="4453634" cy="165966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187BA71-AE1B-45CE-8CD3-5B2B3023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52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lys&#10;&#10;Automatisk generert beskrivelse">
            <a:extLst>
              <a:ext uri="{FF2B5EF4-FFF2-40B4-BE49-F238E27FC236}">
                <a16:creationId xmlns:a16="http://schemas.microsoft.com/office/drawing/2014/main" id="{A7FCA3EB-DA27-4BC5-A606-05A805166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-235103"/>
            <a:ext cx="2280325" cy="292349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2F6B4B3-D3DF-4A68-A370-AE799EEEF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10" y="202666"/>
            <a:ext cx="5915025" cy="1107425"/>
          </a:xfrm>
        </p:spPr>
        <p:txBody>
          <a:bodyPr>
            <a:normAutofit/>
          </a:bodyPr>
          <a:lstStyle/>
          <a:p>
            <a:r>
              <a:rPr lang="nb-NO" dirty="0"/>
              <a:t>Lag ei ringeklokke</a:t>
            </a:r>
            <a:br>
              <a:rPr lang="nb-NO" dirty="0"/>
            </a:br>
            <a:r>
              <a:rPr lang="nb-NO" sz="1800" dirty="0"/>
              <a:t>- med </a:t>
            </a:r>
            <a:r>
              <a:rPr lang="nb-NO" sz="1800" dirty="0" err="1"/>
              <a:t>eit</a:t>
            </a:r>
            <a:r>
              <a:rPr lang="nb-NO" sz="1800" dirty="0"/>
              <a:t> radiostyrt </a:t>
            </a:r>
            <a:r>
              <a:rPr lang="nb-NO" sz="1800" dirty="0" err="1"/>
              <a:t>micro:bit-program</a:t>
            </a: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B9E9B66-66F3-461A-9650-EA0F67076069}"/>
              </a:ext>
            </a:extLst>
          </p:cNvPr>
          <p:cNvSpPr txBox="1"/>
          <p:nvPr/>
        </p:nvSpPr>
        <p:spPr>
          <a:xfrm>
            <a:off x="2560887" y="3803787"/>
            <a:ext cx="3519038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Kople opp </a:t>
            </a:r>
            <a:r>
              <a:rPr lang="nb-NO" sz="1200" dirty="0" err="1"/>
              <a:t>micro:bit</a:t>
            </a:r>
            <a:r>
              <a:rPr lang="nb-NO" sz="1200" dirty="0"/>
              <a:t> som vist på figuren.</a:t>
            </a:r>
          </a:p>
          <a:p>
            <a:endParaRPr lang="nb-NO" sz="400" dirty="0"/>
          </a:p>
          <a:p>
            <a:r>
              <a:rPr lang="nb-NO" sz="1200" dirty="0"/>
              <a:t>Korleis må vi kople om vi vil bruke </a:t>
            </a:r>
            <a:r>
              <a:rPr lang="nb-NO" sz="1200" dirty="0" err="1"/>
              <a:t>fleire</a:t>
            </a:r>
            <a:r>
              <a:rPr lang="nb-NO" sz="1200" dirty="0"/>
              <a:t> </a:t>
            </a:r>
            <a:r>
              <a:rPr lang="nb-NO" sz="1200" dirty="0" err="1"/>
              <a:t>høgtalarar</a:t>
            </a:r>
            <a:r>
              <a:rPr lang="nb-NO" sz="1200" dirty="0"/>
              <a:t> samstundes?</a:t>
            </a:r>
          </a:p>
          <a:p>
            <a:endParaRPr lang="nb-NO" sz="400" dirty="0"/>
          </a:p>
          <a:p>
            <a:r>
              <a:rPr lang="nb-NO" sz="1200" dirty="0"/>
              <a:t>Kva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endringar</a:t>
            </a:r>
            <a:r>
              <a:rPr lang="nb-NO" sz="1200" dirty="0"/>
              <a:t> må vi </a:t>
            </a:r>
            <a:r>
              <a:rPr lang="nb-NO" sz="1200" dirty="0" err="1"/>
              <a:t>gjere</a:t>
            </a:r>
            <a:r>
              <a:rPr lang="nb-NO" sz="1200" dirty="0"/>
              <a:t> dersom vi ønsker å også få LED-pærer til å lyse?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6C5E5C8-06CA-4298-B2EE-EDBC69C0B41C}"/>
              </a:ext>
            </a:extLst>
          </p:cNvPr>
          <p:cNvSpPr txBox="1"/>
          <p:nvPr/>
        </p:nvSpPr>
        <p:spPr>
          <a:xfrm>
            <a:off x="459510" y="2301947"/>
            <a:ext cx="592426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1:</a:t>
            </a:r>
            <a:r>
              <a:rPr lang="nb-NO" sz="1200" dirty="0"/>
              <a:t> Finn informasjon og inspirasjon til ei ringeklokke. Korleis kan ringeklokker sjå ut?</a:t>
            </a:r>
          </a:p>
          <a:p>
            <a:endParaRPr lang="nb-NO" sz="400" dirty="0"/>
          </a:p>
          <a:p>
            <a:r>
              <a:rPr lang="nb-NO" sz="1200" b="1" dirty="0"/>
              <a:t>Fase 2:</a:t>
            </a:r>
            <a:r>
              <a:rPr lang="nb-NO" sz="1200" dirty="0"/>
              <a:t> Ha ei </a:t>
            </a:r>
            <a:r>
              <a:rPr lang="nb-NO" sz="1200" dirty="0" err="1"/>
              <a:t>idèmyldring</a:t>
            </a:r>
            <a:r>
              <a:rPr lang="nb-NO" sz="1200" dirty="0"/>
              <a:t> for deg </a:t>
            </a:r>
            <a:r>
              <a:rPr lang="nb-NO" sz="1200" dirty="0" err="1"/>
              <a:t>sjølv</a:t>
            </a:r>
            <a:r>
              <a:rPr lang="nb-NO" sz="1200" dirty="0"/>
              <a:t>. Korleis vil du at ringeklokka di skal sjå ut? </a:t>
            </a:r>
            <a:r>
              <a:rPr lang="nb-NO" sz="1200" dirty="0" err="1"/>
              <a:t>Teikne</a:t>
            </a:r>
            <a:r>
              <a:rPr lang="nb-NO" sz="1200" dirty="0"/>
              <a:t> gjerne ei skisse før du tek </a:t>
            </a:r>
            <a:r>
              <a:rPr lang="nb-NO" sz="1200"/>
              <a:t>til å </a:t>
            </a:r>
            <a:r>
              <a:rPr lang="nb-NO" sz="1200" dirty="0"/>
              <a:t>lage ringeklokka. Kva for </a:t>
            </a:r>
            <a:r>
              <a:rPr lang="nb-NO" sz="1200" dirty="0" err="1"/>
              <a:t>nokre</a:t>
            </a:r>
            <a:r>
              <a:rPr lang="nb-NO" sz="1200" dirty="0"/>
              <a:t> materiale skal du bruke? Ringeklokka skal </a:t>
            </a:r>
            <a:r>
              <a:rPr lang="nb-NO" sz="1200" dirty="0" err="1"/>
              <a:t>spele</a:t>
            </a:r>
            <a:r>
              <a:rPr lang="nb-NO" sz="1200" dirty="0"/>
              <a:t> av </a:t>
            </a:r>
            <a:r>
              <a:rPr lang="nb-NO" sz="1200" dirty="0" err="1"/>
              <a:t>ein</a:t>
            </a:r>
            <a:r>
              <a:rPr lang="nb-NO" sz="1200" dirty="0"/>
              <a:t> melodi, kva for </a:t>
            </a:r>
            <a:r>
              <a:rPr lang="nb-NO" sz="1200" dirty="0" err="1"/>
              <a:t>ein</a:t>
            </a:r>
            <a:r>
              <a:rPr lang="nb-NO" sz="1200" dirty="0"/>
              <a:t> melodi vil du ha? </a:t>
            </a:r>
          </a:p>
          <a:p>
            <a:endParaRPr lang="nb-NO" sz="400" dirty="0"/>
          </a:p>
          <a:p>
            <a:r>
              <a:rPr lang="nb-NO" sz="1200" b="1" dirty="0"/>
              <a:t>Fase 3:</a:t>
            </a:r>
            <a:r>
              <a:rPr lang="nb-NO" sz="1200" dirty="0"/>
              <a:t> Tid for å lage kortet og programmere </a:t>
            </a:r>
            <a:r>
              <a:rPr lang="nb-NO" sz="1200" dirty="0" err="1"/>
              <a:t>micro:biten</a:t>
            </a:r>
            <a:r>
              <a:rPr lang="nb-NO" sz="1200" dirty="0"/>
              <a:t> slik at LED-pærene lyser.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739B0E9-7784-4A9A-9F5A-123E0108A927}"/>
              </a:ext>
            </a:extLst>
          </p:cNvPr>
          <p:cNvSpPr txBox="1"/>
          <p:nvPr/>
        </p:nvSpPr>
        <p:spPr>
          <a:xfrm>
            <a:off x="459510" y="8006932"/>
            <a:ext cx="3371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4:</a:t>
            </a:r>
            <a:r>
              <a:rPr lang="nb-NO" sz="1200" dirty="0"/>
              <a:t> Test programmet ditt. </a:t>
            </a:r>
          </a:p>
          <a:p>
            <a:endParaRPr lang="nb-NO" sz="400" dirty="0"/>
          </a:p>
          <a:p>
            <a:r>
              <a:rPr lang="nb-NO" sz="1200" b="1" dirty="0"/>
              <a:t>Fase 5:</a:t>
            </a:r>
            <a:r>
              <a:rPr lang="nb-NO" sz="1200" dirty="0"/>
              <a:t> </a:t>
            </a:r>
            <a:r>
              <a:rPr lang="nb-NO" sz="1200" dirty="0" err="1"/>
              <a:t>Verkar</a:t>
            </a:r>
            <a:r>
              <a:rPr lang="nb-NO" sz="1200" dirty="0"/>
              <a:t> det slik det skal?</a:t>
            </a:r>
          </a:p>
          <a:p>
            <a:endParaRPr lang="nb-NO" sz="400" dirty="0"/>
          </a:p>
          <a:p>
            <a:r>
              <a:rPr lang="nb-NO" sz="1200" b="1" dirty="0"/>
              <a:t>Fase 6:</a:t>
            </a:r>
            <a:r>
              <a:rPr lang="nb-NO" sz="1200" dirty="0"/>
              <a:t> Hopp gjerne attende til </a:t>
            </a:r>
            <a:r>
              <a:rPr lang="nb-NO" sz="1200" dirty="0" err="1"/>
              <a:t>tidlegare</a:t>
            </a:r>
            <a:r>
              <a:rPr lang="nb-NO" sz="1200" dirty="0"/>
              <a:t> punkt og </a:t>
            </a:r>
            <a:r>
              <a:rPr lang="nb-NO" sz="1200" dirty="0" err="1"/>
              <a:t>gjer</a:t>
            </a:r>
            <a:r>
              <a:rPr lang="nb-NO" sz="1200" dirty="0"/>
              <a:t> </a:t>
            </a:r>
            <a:r>
              <a:rPr lang="nb-NO" sz="1200" dirty="0" err="1"/>
              <a:t>endringar</a:t>
            </a:r>
            <a:r>
              <a:rPr lang="nb-NO" sz="1200" dirty="0"/>
              <a:t> for å få ei best </a:t>
            </a:r>
            <a:r>
              <a:rPr lang="nb-NO" sz="1200" dirty="0" err="1"/>
              <a:t>mogleg</a:t>
            </a:r>
            <a:r>
              <a:rPr lang="nb-NO" sz="1200" dirty="0"/>
              <a:t> ringeklokke. </a:t>
            </a:r>
            <a:r>
              <a:rPr lang="nb-NO" sz="1200" dirty="0" err="1"/>
              <a:t>Gjer</a:t>
            </a:r>
            <a:r>
              <a:rPr lang="nb-NO" sz="1200" dirty="0"/>
              <a:t> gjerne </a:t>
            </a:r>
            <a:r>
              <a:rPr lang="nb-NO" sz="1200" dirty="0" err="1"/>
              <a:t>endringar</a:t>
            </a:r>
            <a:r>
              <a:rPr lang="nb-NO" sz="1200" dirty="0"/>
              <a:t> i </a:t>
            </a:r>
            <a:r>
              <a:rPr lang="nb-NO" sz="1200" dirty="0" err="1"/>
              <a:t>micro:bit-programmet</a:t>
            </a:r>
            <a:r>
              <a:rPr lang="nb-NO" sz="1200" dirty="0"/>
              <a:t> ditt.</a:t>
            </a:r>
          </a:p>
          <a:p>
            <a:endParaRPr lang="nb-NO" sz="400" dirty="0"/>
          </a:p>
          <a:p>
            <a:r>
              <a:rPr lang="nb-NO" sz="1200" b="1" dirty="0"/>
              <a:t>Fase 7:</a:t>
            </a:r>
            <a:r>
              <a:rPr lang="nb-NO" sz="1200" dirty="0"/>
              <a:t> Forklar for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annan</a:t>
            </a:r>
            <a:r>
              <a:rPr lang="nb-NO" sz="1200" dirty="0"/>
              <a:t> i klassen korleis du gjekk fram for å lage ringeklokka di.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EF919A1D-A0E2-40FF-B774-3590B0105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33" y="5894736"/>
            <a:ext cx="1624560" cy="1888716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6DEFF56A-5605-4620-8509-637CF4C25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615" y="5913245"/>
            <a:ext cx="2360894" cy="1888716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A2F7B4B0-BDA8-4E36-8CC3-10929C14BBAB}"/>
              </a:ext>
            </a:extLst>
          </p:cNvPr>
          <p:cNvSpPr txBox="1"/>
          <p:nvPr/>
        </p:nvSpPr>
        <p:spPr>
          <a:xfrm>
            <a:off x="567085" y="1328425"/>
            <a:ext cx="3571777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b="1" dirty="0"/>
          </a:p>
          <a:p>
            <a:r>
              <a:rPr lang="nb-NO" sz="1200" dirty="0"/>
              <a:t>Lag ei ringeklokke som speler en </a:t>
            </a:r>
            <a:r>
              <a:rPr lang="nb-NO" sz="1200" dirty="0" err="1"/>
              <a:t>eigenkomponert</a:t>
            </a:r>
            <a:r>
              <a:rPr lang="nb-NO" sz="1200" dirty="0"/>
              <a:t> melodi minst 5 meter borte når </a:t>
            </a:r>
            <a:r>
              <a:rPr lang="nb-NO" sz="1200" dirty="0" err="1"/>
              <a:t>nokon</a:t>
            </a:r>
            <a:r>
              <a:rPr lang="nb-NO" sz="1200" dirty="0"/>
              <a:t> trykker på henne.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98EB2A3-2CEE-4B17-9947-3B6A7F8C61F9}"/>
              </a:ext>
            </a:extLst>
          </p:cNvPr>
          <p:cNvSpPr txBox="1"/>
          <p:nvPr/>
        </p:nvSpPr>
        <p:spPr>
          <a:xfrm>
            <a:off x="4893087" y="5913245"/>
            <a:ext cx="164731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/>
              <a:t>Desse</a:t>
            </a:r>
            <a:r>
              <a:rPr lang="nb-NO" sz="1100" dirty="0"/>
              <a:t> programma får </a:t>
            </a:r>
            <a:r>
              <a:rPr lang="nb-NO" sz="1100" dirty="0" err="1"/>
              <a:t>høgtalaren</a:t>
            </a:r>
            <a:r>
              <a:rPr lang="nb-NO" sz="1100" dirty="0"/>
              <a:t> som er kopla til den </a:t>
            </a:r>
            <a:r>
              <a:rPr lang="nb-NO" sz="1100" dirty="0" err="1"/>
              <a:t>eine</a:t>
            </a:r>
            <a:r>
              <a:rPr lang="nb-NO" sz="1100" dirty="0"/>
              <a:t> </a:t>
            </a:r>
            <a:r>
              <a:rPr lang="nb-NO" sz="1100" dirty="0" err="1"/>
              <a:t>micro:biten</a:t>
            </a:r>
            <a:r>
              <a:rPr lang="nb-NO" sz="1100" dirty="0"/>
              <a:t> til å </a:t>
            </a:r>
            <a:r>
              <a:rPr lang="nb-NO" sz="1100" dirty="0" err="1"/>
              <a:t>spele</a:t>
            </a:r>
            <a:r>
              <a:rPr lang="nb-NO" sz="1100" dirty="0"/>
              <a:t> C i </a:t>
            </a:r>
            <a:r>
              <a:rPr lang="nb-NO" sz="1100" dirty="0" err="1"/>
              <a:t>éin</a:t>
            </a:r>
            <a:r>
              <a:rPr lang="nb-NO" sz="1100" dirty="0"/>
              <a:t> takt når </a:t>
            </a:r>
            <a:r>
              <a:rPr lang="nb-NO" sz="1100" dirty="0" err="1"/>
              <a:t>ein</a:t>
            </a:r>
            <a:r>
              <a:rPr lang="nb-NO" sz="1100" dirty="0"/>
              <a:t> trykker på knapp A på den andre </a:t>
            </a:r>
            <a:r>
              <a:rPr lang="nb-NO" sz="1100" dirty="0" err="1"/>
              <a:t>micro:biten</a:t>
            </a:r>
            <a:r>
              <a:rPr lang="nb-NO" sz="1100" dirty="0"/>
              <a:t>.</a:t>
            </a:r>
          </a:p>
          <a:p>
            <a:endParaRPr lang="nb-NO" sz="1100" dirty="0"/>
          </a:p>
          <a:p>
            <a:r>
              <a:rPr lang="nb-NO" sz="1100" dirty="0"/>
              <a:t>Korleis kan du få han til å </a:t>
            </a:r>
            <a:r>
              <a:rPr lang="nb-NO" sz="1100" dirty="0" err="1"/>
              <a:t>spele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heil melodi?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BC1CB9C-609A-421D-8E67-6B70AE232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EFB5A625-CB37-4987-931E-0E1D4EABAB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071" y="3766843"/>
            <a:ext cx="1078111" cy="183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19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478362</TotalTime>
  <Words>681</Words>
  <Application>Microsoft Macintosh PowerPoint</Application>
  <PresentationFormat>A4 Paper (210x297 mm)</PresentationFormat>
  <Paragraphs>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11 - Tonar og frekvens</vt:lpstr>
      <vt:lpstr>Lag ei ringeklokke - med eit radiostyrt micro:bit-program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1494</cp:revision>
  <dcterms:created xsi:type="dcterms:W3CDTF">2018-11-04T16:46:19Z</dcterms:created>
  <dcterms:modified xsi:type="dcterms:W3CDTF">2021-11-10T10:56:00Z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