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7"/>
  </p:notesMasterIdLst>
  <p:sldIdLst>
    <p:sldId id="349" r:id="rId5"/>
    <p:sldId id="348"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37" autoAdjust="0"/>
    <p:restoredTop sz="94660"/>
  </p:normalViewPr>
  <p:slideViewPr>
    <p:cSldViewPr snapToGrid="0">
      <p:cViewPr varScale="1">
        <p:scale>
          <a:sx n="89" d="100"/>
          <a:sy n="89" d="100"/>
        </p:scale>
        <p:origin x="3456" y="168"/>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10.11.2021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10.11.2021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10.11.2021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10.11.2021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10.11.2021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852E69BF-038E-4BF1-B0CE-EE47CECB6C88}"/>
              </a:ext>
            </a:extLst>
          </p:cNvPr>
          <p:cNvPicPr>
            <a:picLocks noChangeAspect="1"/>
          </p:cNvPicPr>
          <p:nvPr/>
        </p:nvPicPr>
        <p:blipFill>
          <a:blip r:embed="rId2"/>
          <a:stretch>
            <a:fillRect/>
          </a:stretch>
        </p:blipFill>
        <p:spPr>
          <a:xfrm>
            <a:off x="375481" y="6712254"/>
            <a:ext cx="910709" cy="1842812"/>
          </a:xfrm>
          <a:prstGeom prst="rect">
            <a:avLst/>
          </a:prstGeom>
        </p:spPr>
      </p:pic>
      <p:sp>
        <p:nvSpPr>
          <p:cNvPr id="2" name="Tittel 1">
            <a:extLst>
              <a:ext uri="{FF2B5EF4-FFF2-40B4-BE49-F238E27FC236}">
                <a16:creationId xmlns:a16="http://schemas.microsoft.com/office/drawing/2014/main" id="{E07F201F-3383-4C6E-9547-D95542DB5F4F}"/>
              </a:ext>
            </a:extLst>
          </p:cNvPr>
          <p:cNvSpPr>
            <a:spLocks noGrp="1"/>
          </p:cNvSpPr>
          <p:nvPr>
            <p:ph type="title"/>
          </p:nvPr>
        </p:nvSpPr>
        <p:spPr>
          <a:xfrm>
            <a:off x="471489" y="165648"/>
            <a:ext cx="2957512" cy="900659"/>
          </a:xfrm>
        </p:spPr>
        <p:txBody>
          <a:bodyPr>
            <a:normAutofit fontScale="90000"/>
          </a:bodyPr>
          <a:lstStyle/>
          <a:p>
            <a:r>
              <a:rPr lang="nb-NO" dirty="0"/>
              <a:t>Opplegg 10 - Lyd og lydbølger</a:t>
            </a:r>
          </a:p>
        </p:txBody>
      </p:sp>
      <p:sp>
        <p:nvSpPr>
          <p:cNvPr id="6" name="TekstSylinder 5">
            <a:extLst>
              <a:ext uri="{FF2B5EF4-FFF2-40B4-BE49-F238E27FC236}">
                <a16:creationId xmlns:a16="http://schemas.microsoft.com/office/drawing/2014/main" id="{F9D0B987-85DB-4EE9-9CF5-B34E82C87CC8}"/>
              </a:ext>
            </a:extLst>
          </p:cNvPr>
          <p:cNvSpPr txBox="1"/>
          <p:nvPr/>
        </p:nvSpPr>
        <p:spPr>
          <a:xfrm>
            <a:off x="471487" y="1206285"/>
            <a:ext cx="5898491" cy="1508105"/>
          </a:xfrm>
          <a:prstGeom prst="rect">
            <a:avLst/>
          </a:prstGeom>
          <a:noFill/>
          <a:ln>
            <a:noFill/>
          </a:ln>
        </p:spPr>
        <p:txBody>
          <a:bodyPr wrap="square" rtlCol="0">
            <a:spAutoFit/>
          </a:bodyPr>
          <a:lstStyle/>
          <a:p>
            <a:r>
              <a:rPr lang="nb-NO" sz="1100" b="1" dirty="0"/>
              <a:t>Hva er lyd?</a:t>
            </a:r>
          </a:p>
          <a:p>
            <a:endParaRPr lang="nb-NO" sz="400" dirty="0"/>
          </a:p>
          <a:p>
            <a:r>
              <a:rPr lang="nb-NO" sz="1100" dirty="0"/>
              <a:t>Lyd oppstår når luftmolekylene settes i bevegelse, og denne bevegelsen forplanter seg videre. Da vil luftmolekylene bevege seg på en slik måte at det dannes områder med større trykk og områder med mindre trykk. Disse områdene forflytter seg, og fører til at lyden forplanter seg videre. Etter hvert kan de svingende molekylene sette luftmolekylene inni ørene våre i bevegelse, og da vil trommehinna også begynne å svinge på samme måte som skinnet på en tromme. Denne svingningen forplanter seg til de små beina i det indre øret, og det blir sendt signaler til hjernen om disse svingningene. Hjernen oversetter disse signalene til lyd – enten det er fin musikk eller bare støy. </a:t>
            </a:r>
          </a:p>
        </p:txBody>
      </p:sp>
      <p:pic>
        <p:nvPicPr>
          <p:cNvPr id="9" name="Grafikk 8">
            <a:extLst>
              <a:ext uri="{FF2B5EF4-FFF2-40B4-BE49-F238E27FC236}">
                <a16:creationId xmlns:a16="http://schemas.microsoft.com/office/drawing/2014/main" id="{E1AEF916-E64A-4BF8-B6CD-8CF0A612E5B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4228" y="2824383"/>
            <a:ext cx="2957513" cy="1525454"/>
          </a:xfrm>
          <a:prstGeom prst="rect">
            <a:avLst/>
          </a:prstGeom>
        </p:spPr>
      </p:pic>
      <p:pic>
        <p:nvPicPr>
          <p:cNvPr id="10" name="Grafikk 9">
            <a:extLst>
              <a:ext uri="{FF2B5EF4-FFF2-40B4-BE49-F238E27FC236}">
                <a16:creationId xmlns:a16="http://schemas.microsoft.com/office/drawing/2014/main" id="{B3F326ED-480A-4151-AC2F-AC45E5E7C9C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4227" y="4511040"/>
            <a:ext cx="2957513" cy="1563504"/>
          </a:xfrm>
          <a:prstGeom prst="rect">
            <a:avLst/>
          </a:prstGeom>
        </p:spPr>
      </p:pic>
      <p:sp>
        <p:nvSpPr>
          <p:cNvPr id="11" name="TekstSylinder 10">
            <a:extLst>
              <a:ext uri="{FF2B5EF4-FFF2-40B4-BE49-F238E27FC236}">
                <a16:creationId xmlns:a16="http://schemas.microsoft.com/office/drawing/2014/main" id="{6C6A7680-6310-4C69-9094-8E86034518FD}"/>
              </a:ext>
            </a:extLst>
          </p:cNvPr>
          <p:cNvSpPr txBox="1"/>
          <p:nvPr/>
        </p:nvSpPr>
        <p:spPr>
          <a:xfrm>
            <a:off x="293464" y="6290952"/>
            <a:ext cx="2311318" cy="338554"/>
          </a:xfrm>
          <a:prstGeom prst="rect">
            <a:avLst/>
          </a:prstGeom>
          <a:noFill/>
        </p:spPr>
        <p:txBody>
          <a:bodyPr wrap="square" rtlCol="0">
            <a:spAutoFit/>
          </a:bodyPr>
          <a:lstStyle/>
          <a:p>
            <a:r>
              <a:rPr lang="nb-NO" sz="1600" b="1" dirty="0"/>
              <a:t>Musikk i </a:t>
            </a:r>
            <a:r>
              <a:rPr lang="nb-NO" sz="1600" b="1" dirty="0" err="1"/>
              <a:t>MakeCode</a:t>
            </a:r>
            <a:endParaRPr lang="nb-NO" sz="1600" b="1" dirty="0"/>
          </a:p>
        </p:txBody>
      </p:sp>
      <p:sp>
        <p:nvSpPr>
          <p:cNvPr id="14" name="TekstSylinder 13">
            <a:extLst>
              <a:ext uri="{FF2B5EF4-FFF2-40B4-BE49-F238E27FC236}">
                <a16:creationId xmlns:a16="http://schemas.microsoft.com/office/drawing/2014/main" id="{C3D6FFD8-20FC-4218-8274-9E72DF4E745B}"/>
              </a:ext>
            </a:extLst>
          </p:cNvPr>
          <p:cNvSpPr txBox="1"/>
          <p:nvPr/>
        </p:nvSpPr>
        <p:spPr>
          <a:xfrm>
            <a:off x="286980" y="5998213"/>
            <a:ext cx="6284037" cy="276999"/>
          </a:xfrm>
          <a:prstGeom prst="rect">
            <a:avLst/>
          </a:prstGeom>
          <a:noFill/>
        </p:spPr>
        <p:txBody>
          <a:bodyPr wrap="square" rtlCol="0">
            <a:spAutoFit/>
          </a:bodyPr>
          <a:lstStyle/>
          <a:p>
            <a:r>
              <a:rPr lang="nb-NO" sz="1200" b="1" dirty="0"/>
              <a:t>_______________________________________________________________________________</a:t>
            </a:r>
          </a:p>
        </p:txBody>
      </p:sp>
      <p:sp>
        <p:nvSpPr>
          <p:cNvPr id="3" name="TekstSylinder 2">
            <a:extLst>
              <a:ext uri="{FF2B5EF4-FFF2-40B4-BE49-F238E27FC236}">
                <a16:creationId xmlns:a16="http://schemas.microsoft.com/office/drawing/2014/main" id="{CBE1D28D-3BC3-4109-B683-D02F8CB44C98}"/>
              </a:ext>
            </a:extLst>
          </p:cNvPr>
          <p:cNvSpPr txBox="1"/>
          <p:nvPr/>
        </p:nvSpPr>
        <p:spPr>
          <a:xfrm>
            <a:off x="3534312" y="2832891"/>
            <a:ext cx="3036705" cy="1508105"/>
          </a:xfrm>
          <a:prstGeom prst="rect">
            <a:avLst/>
          </a:prstGeom>
          <a:noFill/>
          <a:ln>
            <a:solidFill>
              <a:schemeClr val="tx1"/>
            </a:solidFill>
          </a:ln>
        </p:spPr>
        <p:txBody>
          <a:bodyPr wrap="square" rtlCol="0">
            <a:spAutoFit/>
          </a:bodyPr>
          <a:lstStyle/>
          <a:p>
            <a:r>
              <a:rPr lang="nb-NO" sz="1100" b="1" dirty="0"/>
              <a:t>Bølgelengde</a:t>
            </a:r>
          </a:p>
          <a:p>
            <a:r>
              <a:rPr lang="nb-NO" sz="1100" dirty="0"/>
              <a:t>Avstanden mellom to bølgetopper. På figuren har den øverste bølgen dobbelt så stor bølgelengde som den nederste. Bølgelengde måles i meter.</a:t>
            </a:r>
          </a:p>
          <a:p>
            <a:endParaRPr lang="nb-NO" sz="1100" dirty="0"/>
          </a:p>
          <a:p>
            <a:endParaRPr lang="nb-NO" sz="400" dirty="0"/>
          </a:p>
          <a:p>
            <a:r>
              <a:rPr lang="nb-NO" sz="1100" b="1" dirty="0"/>
              <a:t>Frekvens</a:t>
            </a:r>
          </a:p>
          <a:p>
            <a:r>
              <a:rPr lang="nb-NO" sz="1100" dirty="0"/>
              <a:t>Antall svingninger per sekund. Når frekvensen øker blir tonen lysere. Frekvens måles i hertz (Hz).</a:t>
            </a:r>
          </a:p>
        </p:txBody>
      </p:sp>
      <p:sp>
        <p:nvSpPr>
          <p:cNvPr id="5" name="TekstSylinder 4">
            <a:extLst>
              <a:ext uri="{FF2B5EF4-FFF2-40B4-BE49-F238E27FC236}">
                <a16:creationId xmlns:a16="http://schemas.microsoft.com/office/drawing/2014/main" id="{A6A5DF6B-AE1B-4D18-BC6D-CCBEB2853779}"/>
              </a:ext>
            </a:extLst>
          </p:cNvPr>
          <p:cNvSpPr txBox="1"/>
          <p:nvPr/>
        </p:nvSpPr>
        <p:spPr>
          <a:xfrm>
            <a:off x="3531740" y="4500374"/>
            <a:ext cx="3032796" cy="1615827"/>
          </a:xfrm>
          <a:prstGeom prst="rect">
            <a:avLst/>
          </a:prstGeom>
          <a:noFill/>
          <a:ln>
            <a:solidFill>
              <a:schemeClr val="tx1"/>
            </a:solidFill>
          </a:ln>
        </p:spPr>
        <p:txBody>
          <a:bodyPr wrap="square" rtlCol="0">
            <a:spAutoFit/>
          </a:bodyPr>
          <a:lstStyle/>
          <a:p>
            <a:r>
              <a:rPr lang="nb-NO" sz="1100" b="1" dirty="0"/>
              <a:t>Amplitude</a:t>
            </a:r>
          </a:p>
          <a:p>
            <a:r>
              <a:rPr lang="nb-NO" sz="1100" dirty="0"/>
              <a:t>Avstanden fra likevektsstillingen (nullpunktet) til toppunktet slik det er merket på figuren. Den øverste bølgen har dobbelt så stor amplitude som den nederste bølgen. Volumet på lyden øker når amplituden øker. Amplituden måles i forskjellige enheter alt etter hvilke bølger vi ser på. For lydbølger blir enheten den samme som for lufttrykk (Pascal eller Pa).</a:t>
            </a:r>
            <a:endParaRPr lang="nb-NO" sz="700" dirty="0"/>
          </a:p>
        </p:txBody>
      </p:sp>
      <p:sp>
        <p:nvSpPr>
          <p:cNvPr id="17" name="TekstSylinder 16">
            <a:extLst>
              <a:ext uri="{FF2B5EF4-FFF2-40B4-BE49-F238E27FC236}">
                <a16:creationId xmlns:a16="http://schemas.microsoft.com/office/drawing/2014/main" id="{C46CE3CF-FB19-433A-A7C1-1F001D1D68C9}"/>
              </a:ext>
            </a:extLst>
          </p:cNvPr>
          <p:cNvSpPr txBox="1"/>
          <p:nvPr/>
        </p:nvSpPr>
        <p:spPr>
          <a:xfrm>
            <a:off x="1440215" y="6685221"/>
            <a:ext cx="1379185" cy="769441"/>
          </a:xfrm>
          <a:prstGeom prst="rect">
            <a:avLst/>
          </a:prstGeom>
          <a:noFill/>
        </p:spPr>
        <p:txBody>
          <a:bodyPr wrap="square" rtlCol="0">
            <a:spAutoFit/>
          </a:bodyPr>
          <a:lstStyle/>
          <a:p>
            <a:r>
              <a:rPr lang="nb-NO" sz="1100" dirty="0"/>
              <a:t>For å kunne bruke musikklossene, må du først trykke på musikk i menyen.</a:t>
            </a:r>
          </a:p>
        </p:txBody>
      </p:sp>
      <p:sp>
        <p:nvSpPr>
          <p:cNvPr id="20" name="Rektangel 19">
            <a:extLst>
              <a:ext uri="{FF2B5EF4-FFF2-40B4-BE49-F238E27FC236}">
                <a16:creationId xmlns:a16="http://schemas.microsoft.com/office/drawing/2014/main" id="{0FE4AC25-42E4-467C-A41E-4F391420DFC0}"/>
              </a:ext>
            </a:extLst>
          </p:cNvPr>
          <p:cNvSpPr/>
          <p:nvPr/>
        </p:nvSpPr>
        <p:spPr>
          <a:xfrm>
            <a:off x="384794" y="7093752"/>
            <a:ext cx="744469" cy="15912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21" name="Rett pilkobling 20">
            <a:extLst>
              <a:ext uri="{FF2B5EF4-FFF2-40B4-BE49-F238E27FC236}">
                <a16:creationId xmlns:a16="http://schemas.microsoft.com/office/drawing/2014/main" id="{14819788-15E7-4745-B906-92EE520AEC5E}"/>
              </a:ext>
            </a:extLst>
          </p:cNvPr>
          <p:cNvCxnSpPr>
            <a:cxnSpLocks/>
          </p:cNvCxnSpPr>
          <p:nvPr/>
        </p:nvCxnSpPr>
        <p:spPr>
          <a:xfrm flipH="1">
            <a:off x="1211615" y="7181668"/>
            <a:ext cx="228600" cy="0"/>
          </a:xfrm>
          <a:prstGeom prst="straightConnector1">
            <a:avLst/>
          </a:prstGeom>
          <a:ln w="25400">
            <a:solidFill>
              <a:srgbClr val="FF0000"/>
            </a:solidFill>
            <a:tailEnd type="triangle"/>
          </a:ln>
        </p:spPr>
        <p:style>
          <a:lnRef idx="1">
            <a:schemeClr val="accent2"/>
          </a:lnRef>
          <a:fillRef idx="0">
            <a:schemeClr val="accent2"/>
          </a:fillRef>
          <a:effectRef idx="0">
            <a:schemeClr val="accent2"/>
          </a:effectRef>
          <a:fontRef idx="minor">
            <a:schemeClr val="tx1"/>
          </a:fontRef>
        </p:style>
      </p:cxnSp>
      <p:pic>
        <p:nvPicPr>
          <p:cNvPr id="30" name="Bilde 29">
            <a:extLst>
              <a:ext uri="{FF2B5EF4-FFF2-40B4-BE49-F238E27FC236}">
                <a16:creationId xmlns:a16="http://schemas.microsoft.com/office/drawing/2014/main" id="{F4E3F37D-6ABB-4820-86C4-21D840878493}"/>
              </a:ext>
            </a:extLst>
          </p:cNvPr>
          <p:cNvPicPr>
            <a:picLocks noChangeAspect="1"/>
          </p:cNvPicPr>
          <p:nvPr/>
        </p:nvPicPr>
        <p:blipFill>
          <a:blip r:embed="rId7"/>
          <a:stretch>
            <a:fillRect/>
          </a:stretch>
        </p:blipFill>
        <p:spPr>
          <a:xfrm>
            <a:off x="4510355" y="6457072"/>
            <a:ext cx="1957808" cy="393310"/>
          </a:xfrm>
          <a:prstGeom prst="rect">
            <a:avLst/>
          </a:prstGeom>
        </p:spPr>
      </p:pic>
      <p:pic>
        <p:nvPicPr>
          <p:cNvPr id="31" name="Bilde 30">
            <a:extLst>
              <a:ext uri="{FF2B5EF4-FFF2-40B4-BE49-F238E27FC236}">
                <a16:creationId xmlns:a16="http://schemas.microsoft.com/office/drawing/2014/main" id="{1CA68C98-5677-45E0-95AF-7C2BF2FCB402}"/>
              </a:ext>
            </a:extLst>
          </p:cNvPr>
          <p:cNvPicPr>
            <a:picLocks noChangeAspect="1"/>
          </p:cNvPicPr>
          <p:nvPr/>
        </p:nvPicPr>
        <p:blipFill>
          <a:blip r:embed="rId8"/>
          <a:stretch>
            <a:fillRect/>
          </a:stretch>
        </p:blipFill>
        <p:spPr>
          <a:xfrm>
            <a:off x="375480" y="9240290"/>
            <a:ext cx="1333577" cy="399166"/>
          </a:xfrm>
          <a:prstGeom prst="rect">
            <a:avLst/>
          </a:prstGeom>
        </p:spPr>
      </p:pic>
      <p:pic>
        <p:nvPicPr>
          <p:cNvPr id="32" name="Picture 20" descr="Bilderesultat for 8 delsnote">
            <a:extLst>
              <a:ext uri="{FF2B5EF4-FFF2-40B4-BE49-F238E27FC236}">
                <a16:creationId xmlns:a16="http://schemas.microsoft.com/office/drawing/2014/main" id="{C01763F5-A6FE-494D-9CA4-C9F88BC104E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43980" y="7552497"/>
            <a:ext cx="897695" cy="1689121"/>
          </a:xfrm>
          <a:prstGeom prst="rect">
            <a:avLst/>
          </a:prstGeom>
          <a:noFill/>
          <a:extLst>
            <a:ext uri="{909E8E84-426E-40DD-AFC4-6F175D3DCCD1}">
              <a14:hiddenFill xmlns:a14="http://schemas.microsoft.com/office/drawing/2010/main">
                <a:solidFill>
                  <a:srgbClr val="FFFFFF"/>
                </a:solidFill>
              </a14:hiddenFill>
            </a:ext>
          </a:extLst>
        </p:spPr>
      </p:pic>
      <p:sp>
        <p:nvSpPr>
          <p:cNvPr id="34" name="TekstSylinder 33">
            <a:extLst>
              <a:ext uri="{FF2B5EF4-FFF2-40B4-BE49-F238E27FC236}">
                <a16:creationId xmlns:a16="http://schemas.microsoft.com/office/drawing/2014/main" id="{ECC7A808-45B9-44B5-B425-904B36BFB2DA}"/>
              </a:ext>
            </a:extLst>
          </p:cNvPr>
          <p:cNvSpPr txBox="1"/>
          <p:nvPr/>
        </p:nvSpPr>
        <p:spPr>
          <a:xfrm>
            <a:off x="1440215" y="7491864"/>
            <a:ext cx="1379185" cy="1107996"/>
          </a:xfrm>
          <a:prstGeom prst="rect">
            <a:avLst/>
          </a:prstGeom>
          <a:noFill/>
        </p:spPr>
        <p:txBody>
          <a:bodyPr wrap="square" rtlCol="0">
            <a:spAutoFit/>
          </a:bodyPr>
          <a:lstStyle/>
          <a:p>
            <a:r>
              <a:rPr lang="nb-NO" sz="1100" dirty="0"/>
              <a:t>Da får du tilgang til en rekke klosser som du kan bruke for å komponere din egen melodi og spille den av.</a:t>
            </a:r>
          </a:p>
        </p:txBody>
      </p:sp>
      <p:sp>
        <p:nvSpPr>
          <p:cNvPr id="35" name="TekstSylinder 34">
            <a:extLst>
              <a:ext uri="{FF2B5EF4-FFF2-40B4-BE49-F238E27FC236}">
                <a16:creationId xmlns:a16="http://schemas.microsoft.com/office/drawing/2014/main" id="{0BC6DED8-19B1-4FF3-95BD-2C936CCC054C}"/>
              </a:ext>
            </a:extLst>
          </p:cNvPr>
          <p:cNvSpPr txBox="1"/>
          <p:nvPr/>
        </p:nvSpPr>
        <p:spPr>
          <a:xfrm>
            <a:off x="2050317" y="8604404"/>
            <a:ext cx="1338939" cy="600164"/>
          </a:xfrm>
          <a:prstGeom prst="rect">
            <a:avLst/>
          </a:prstGeom>
          <a:noFill/>
        </p:spPr>
        <p:txBody>
          <a:bodyPr wrap="square" rtlCol="0">
            <a:spAutoFit/>
          </a:bodyPr>
          <a:lstStyle/>
          <a:p>
            <a:r>
              <a:rPr lang="nb-NO" sz="1100" dirty="0"/>
              <a:t>Denne klossen angir tempoet (pulsen) på melodien din.</a:t>
            </a:r>
          </a:p>
        </p:txBody>
      </p:sp>
      <p:pic>
        <p:nvPicPr>
          <p:cNvPr id="36" name="Bilde 35">
            <a:extLst>
              <a:ext uri="{FF2B5EF4-FFF2-40B4-BE49-F238E27FC236}">
                <a16:creationId xmlns:a16="http://schemas.microsoft.com/office/drawing/2014/main" id="{C0D17BC8-2271-48FB-9594-C13033BBAE3A}"/>
              </a:ext>
            </a:extLst>
          </p:cNvPr>
          <p:cNvPicPr>
            <a:picLocks noChangeAspect="1"/>
          </p:cNvPicPr>
          <p:nvPr/>
        </p:nvPicPr>
        <p:blipFill>
          <a:blip r:embed="rId10"/>
          <a:stretch>
            <a:fillRect/>
          </a:stretch>
        </p:blipFill>
        <p:spPr>
          <a:xfrm>
            <a:off x="375481" y="8688128"/>
            <a:ext cx="1662113" cy="419100"/>
          </a:xfrm>
          <a:prstGeom prst="rect">
            <a:avLst/>
          </a:prstGeom>
        </p:spPr>
      </p:pic>
      <p:sp>
        <p:nvSpPr>
          <p:cNvPr id="37" name="TekstSylinder 36">
            <a:extLst>
              <a:ext uri="{FF2B5EF4-FFF2-40B4-BE49-F238E27FC236}">
                <a16:creationId xmlns:a16="http://schemas.microsoft.com/office/drawing/2014/main" id="{FFFA03E9-AE30-45BB-9AF6-749DA6FE57A9}"/>
              </a:ext>
            </a:extLst>
          </p:cNvPr>
          <p:cNvSpPr txBox="1"/>
          <p:nvPr/>
        </p:nvSpPr>
        <p:spPr>
          <a:xfrm>
            <a:off x="1709057" y="9224429"/>
            <a:ext cx="1536353" cy="430887"/>
          </a:xfrm>
          <a:prstGeom prst="rect">
            <a:avLst/>
          </a:prstGeom>
          <a:noFill/>
        </p:spPr>
        <p:txBody>
          <a:bodyPr wrap="square" rtlCol="0">
            <a:spAutoFit/>
          </a:bodyPr>
          <a:lstStyle/>
          <a:p>
            <a:r>
              <a:rPr lang="nb-NO" sz="1100" dirty="0"/>
              <a:t>Denne klossen lager en pause i melodien din.</a:t>
            </a:r>
          </a:p>
        </p:txBody>
      </p:sp>
      <p:pic>
        <p:nvPicPr>
          <p:cNvPr id="38" name="Bilde 37">
            <a:extLst>
              <a:ext uri="{FF2B5EF4-FFF2-40B4-BE49-F238E27FC236}">
                <a16:creationId xmlns:a16="http://schemas.microsoft.com/office/drawing/2014/main" id="{9D256DFC-0919-4437-B0F8-A7E7C6FDA39B}"/>
              </a:ext>
            </a:extLst>
          </p:cNvPr>
          <p:cNvPicPr>
            <a:picLocks noChangeAspect="1"/>
          </p:cNvPicPr>
          <p:nvPr/>
        </p:nvPicPr>
        <p:blipFill>
          <a:blip r:embed="rId11"/>
          <a:stretch>
            <a:fillRect/>
          </a:stretch>
        </p:blipFill>
        <p:spPr>
          <a:xfrm>
            <a:off x="3357858" y="7576263"/>
            <a:ext cx="2373674" cy="2063193"/>
          </a:xfrm>
          <a:prstGeom prst="rect">
            <a:avLst/>
          </a:prstGeom>
        </p:spPr>
      </p:pic>
      <p:sp>
        <p:nvSpPr>
          <p:cNvPr id="40" name="TekstSylinder 39">
            <a:extLst>
              <a:ext uri="{FF2B5EF4-FFF2-40B4-BE49-F238E27FC236}">
                <a16:creationId xmlns:a16="http://schemas.microsoft.com/office/drawing/2014/main" id="{46FC3A67-0647-4B9F-87BE-EE3344EE470C}"/>
              </a:ext>
            </a:extLst>
          </p:cNvPr>
          <p:cNvSpPr txBox="1"/>
          <p:nvPr/>
        </p:nvSpPr>
        <p:spPr>
          <a:xfrm>
            <a:off x="2973425" y="6367525"/>
            <a:ext cx="1593131" cy="600164"/>
          </a:xfrm>
          <a:prstGeom prst="rect">
            <a:avLst/>
          </a:prstGeom>
          <a:noFill/>
        </p:spPr>
        <p:txBody>
          <a:bodyPr wrap="square" rtlCol="0">
            <a:spAutoFit/>
          </a:bodyPr>
          <a:lstStyle/>
          <a:p>
            <a:r>
              <a:rPr lang="nb-NO" sz="1100" dirty="0"/>
              <a:t>Denne klossen spiller av en tone i så lang tid som du velger. </a:t>
            </a:r>
          </a:p>
        </p:txBody>
      </p:sp>
      <p:sp>
        <p:nvSpPr>
          <p:cNvPr id="41" name="TekstSylinder 40">
            <a:extLst>
              <a:ext uri="{FF2B5EF4-FFF2-40B4-BE49-F238E27FC236}">
                <a16:creationId xmlns:a16="http://schemas.microsoft.com/office/drawing/2014/main" id="{7D68795C-8084-40FA-B80C-CCF3E45BAC6D}"/>
              </a:ext>
            </a:extLst>
          </p:cNvPr>
          <p:cNvSpPr txBox="1"/>
          <p:nvPr/>
        </p:nvSpPr>
        <p:spPr>
          <a:xfrm>
            <a:off x="2973425" y="7086775"/>
            <a:ext cx="3467100" cy="430887"/>
          </a:xfrm>
          <a:prstGeom prst="rect">
            <a:avLst/>
          </a:prstGeom>
          <a:noFill/>
        </p:spPr>
        <p:txBody>
          <a:bodyPr wrap="square" rtlCol="0">
            <a:spAutoFit/>
          </a:bodyPr>
          <a:lstStyle/>
          <a:p>
            <a:r>
              <a:rPr lang="nb-NO" sz="1100" dirty="0"/>
              <a:t>Valgene som kommer opp for hvor lenge tonen skal spille, tilsvarer de forskjellige notetypene som vist under.</a:t>
            </a:r>
          </a:p>
        </p:txBody>
      </p:sp>
      <p:cxnSp>
        <p:nvCxnSpPr>
          <p:cNvPr id="42" name="Rett pilkobling 41">
            <a:extLst>
              <a:ext uri="{FF2B5EF4-FFF2-40B4-BE49-F238E27FC236}">
                <a16:creationId xmlns:a16="http://schemas.microsoft.com/office/drawing/2014/main" id="{E31A7238-FDEB-4028-8F83-72114A43556C}"/>
              </a:ext>
            </a:extLst>
          </p:cNvPr>
          <p:cNvCxnSpPr>
            <a:cxnSpLocks/>
          </p:cNvCxnSpPr>
          <p:nvPr/>
        </p:nvCxnSpPr>
        <p:spPr>
          <a:xfrm flipV="1">
            <a:off x="5252357" y="7696200"/>
            <a:ext cx="642257" cy="56968"/>
          </a:xfrm>
          <a:prstGeom prst="straightConnector1">
            <a:avLst/>
          </a:prstGeom>
          <a:ln w="25400">
            <a:solidFill>
              <a:schemeClr val="tx1"/>
            </a:solidFill>
            <a:tailEnd type="triangle"/>
          </a:ln>
        </p:spPr>
        <p:style>
          <a:lnRef idx="1">
            <a:schemeClr val="accent2"/>
          </a:lnRef>
          <a:fillRef idx="0">
            <a:schemeClr val="accent2"/>
          </a:fillRef>
          <a:effectRef idx="0">
            <a:schemeClr val="accent2"/>
          </a:effectRef>
          <a:fontRef idx="minor">
            <a:schemeClr val="tx1"/>
          </a:fontRef>
        </p:style>
      </p:cxnSp>
      <p:cxnSp>
        <p:nvCxnSpPr>
          <p:cNvPr id="46" name="Rett pilkobling 45">
            <a:extLst>
              <a:ext uri="{FF2B5EF4-FFF2-40B4-BE49-F238E27FC236}">
                <a16:creationId xmlns:a16="http://schemas.microsoft.com/office/drawing/2014/main" id="{F2C9980F-FE94-4627-A5EA-0A44C8FE3DE2}"/>
              </a:ext>
            </a:extLst>
          </p:cNvPr>
          <p:cNvCxnSpPr>
            <a:cxnSpLocks/>
          </p:cNvCxnSpPr>
          <p:nvPr/>
        </p:nvCxnSpPr>
        <p:spPr>
          <a:xfrm>
            <a:off x="5283869" y="7953839"/>
            <a:ext cx="610745" cy="39997"/>
          </a:xfrm>
          <a:prstGeom prst="straightConnector1">
            <a:avLst/>
          </a:prstGeom>
          <a:ln w="25400">
            <a:solidFill>
              <a:schemeClr val="tx1"/>
            </a:solidFill>
            <a:tailEnd type="triangle"/>
          </a:ln>
        </p:spPr>
        <p:style>
          <a:lnRef idx="1">
            <a:schemeClr val="accent2"/>
          </a:lnRef>
          <a:fillRef idx="0">
            <a:schemeClr val="accent2"/>
          </a:fillRef>
          <a:effectRef idx="0">
            <a:schemeClr val="accent2"/>
          </a:effectRef>
          <a:fontRef idx="minor">
            <a:schemeClr val="tx1"/>
          </a:fontRef>
        </p:style>
      </p:cxnSp>
      <p:cxnSp>
        <p:nvCxnSpPr>
          <p:cNvPr id="48" name="Rett pilkobling 47">
            <a:extLst>
              <a:ext uri="{FF2B5EF4-FFF2-40B4-BE49-F238E27FC236}">
                <a16:creationId xmlns:a16="http://schemas.microsoft.com/office/drawing/2014/main" id="{53EB7E31-99E3-4858-ABE3-1503DB32558D}"/>
              </a:ext>
            </a:extLst>
          </p:cNvPr>
          <p:cNvCxnSpPr>
            <a:cxnSpLocks/>
          </p:cNvCxnSpPr>
          <p:nvPr/>
        </p:nvCxnSpPr>
        <p:spPr>
          <a:xfrm>
            <a:off x="5278631" y="8141859"/>
            <a:ext cx="615983" cy="147612"/>
          </a:xfrm>
          <a:prstGeom prst="straightConnector1">
            <a:avLst/>
          </a:prstGeom>
          <a:ln w="25400">
            <a:solidFill>
              <a:schemeClr val="tx1"/>
            </a:solidFill>
            <a:tailEnd type="triangle"/>
          </a:ln>
        </p:spPr>
        <p:style>
          <a:lnRef idx="1">
            <a:schemeClr val="accent2"/>
          </a:lnRef>
          <a:fillRef idx="0">
            <a:schemeClr val="accent2"/>
          </a:fillRef>
          <a:effectRef idx="0">
            <a:schemeClr val="accent2"/>
          </a:effectRef>
          <a:fontRef idx="minor">
            <a:schemeClr val="tx1"/>
          </a:fontRef>
        </p:style>
      </p:cxnSp>
      <p:cxnSp>
        <p:nvCxnSpPr>
          <p:cNvPr id="50" name="Rett pilkobling 49">
            <a:extLst>
              <a:ext uri="{FF2B5EF4-FFF2-40B4-BE49-F238E27FC236}">
                <a16:creationId xmlns:a16="http://schemas.microsoft.com/office/drawing/2014/main" id="{5EEE5B16-8F90-452C-9D76-5E7A69CCC664}"/>
              </a:ext>
            </a:extLst>
          </p:cNvPr>
          <p:cNvCxnSpPr>
            <a:cxnSpLocks/>
          </p:cNvCxnSpPr>
          <p:nvPr/>
        </p:nvCxnSpPr>
        <p:spPr>
          <a:xfrm>
            <a:off x="5278631" y="8322297"/>
            <a:ext cx="615983" cy="282107"/>
          </a:xfrm>
          <a:prstGeom prst="straightConnector1">
            <a:avLst/>
          </a:prstGeom>
          <a:ln w="25400">
            <a:solidFill>
              <a:schemeClr val="tx1"/>
            </a:solidFill>
            <a:tailEnd type="triangle"/>
          </a:ln>
        </p:spPr>
        <p:style>
          <a:lnRef idx="1">
            <a:schemeClr val="accent2"/>
          </a:lnRef>
          <a:fillRef idx="0">
            <a:schemeClr val="accent2"/>
          </a:fillRef>
          <a:effectRef idx="0">
            <a:schemeClr val="accent2"/>
          </a:effectRef>
          <a:fontRef idx="minor">
            <a:schemeClr val="tx1"/>
          </a:fontRef>
        </p:style>
      </p:cxnSp>
      <p:cxnSp>
        <p:nvCxnSpPr>
          <p:cNvPr id="52" name="Rett pilkobling 51">
            <a:extLst>
              <a:ext uri="{FF2B5EF4-FFF2-40B4-BE49-F238E27FC236}">
                <a16:creationId xmlns:a16="http://schemas.microsoft.com/office/drawing/2014/main" id="{CAFA6FB1-59C2-4BAA-9788-648A353A6A69}"/>
              </a:ext>
            </a:extLst>
          </p:cNvPr>
          <p:cNvCxnSpPr>
            <a:cxnSpLocks/>
          </p:cNvCxnSpPr>
          <p:nvPr/>
        </p:nvCxnSpPr>
        <p:spPr>
          <a:xfrm>
            <a:off x="5355771" y="8555066"/>
            <a:ext cx="538843" cy="425810"/>
          </a:xfrm>
          <a:prstGeom prst="straightConnector1">
            <a:avLst/>
          </a:prstGeom>
          <a:ln w="25400">
            <a:solidFill>
              <a:schemeClr val="tx1"/>
            </a:solidFill>
            <a:tailEnd type="triangle"/>
          </a:ln>
        </p:spPr>
        <p:style>
          <a:lnRef idx="1">
            <a:schemeClr val="accent2"/>
          </a:lnRef>
          <a:fillRef idx="0">
            <a:schemeClr val="accent2"/>
          </a:fillRef>
          <a:effectRef idx="0">
            <a:schemeClr val="accent2"/>
          </a:effectRef>
          <a:fontRef idx="minor">
            <a:schemeClr val="tx1"/>
          </a:fontRef>
        </p:style>
      </p:cxnSp>
      <p:sp>
        <p:nvSpPr>
          <p:cNvPr id="4" name="Plassholder for lysbildenummer 3">
            <a:extLst>
              <a:ext uri="{FF2B5EF4-FFF2-40B4-BE49-F238E27FC236}">
                <a16:creationId xmlns:a16="http://schemas.microsoft.com/office/drawing/2014/main" id="{5CE1757B-FDDF-4472-83D3-68DE5DB28825}"/>
              </a:ext>
            </a:extLst>
          </p:cNvPr>
          <p:cNvSpPr>
            <a:spLocks noGrp="1"/>
          </p:cNvSpPr>
          <p:nvPr>
            <p:ph type="sldNum" sz="quarter" idx="12"/>
          </p:nvPr>
        </p:nvSpPr>
        <p:spPr/>
        <p:txBody>
          <a:bodyPr/>
          <a:lstStyle/>
          <a:p>
            <a:fld id="{8BCDA449-1FD9-4B7A-9E85-B244E6DC9C56}" type="slidenum">
              <a:rPr lang="nb-NO" smtClean="0"/>
              <a:t>1</a:t>
            </a:fld>
            <a:endParaRPr lang="nb-NO"/>
          </a:p>
        </p:txBody>
      </p:sp>
      <p:pic>
        <p:nvPicPr>
          <p:cNvPr id="12" name="Bilde 11" descr="Et bilde som inneholder utendørs&#10;&#10;Automatisk generert beskrivelse">
            <a:extLst>
              <a:ext uri="{FF2B5EF4-FFF2-40B4-BE49-F238E27FC236}">
                <a16:creationId xmlns:a16="http://schemas.microsoft.com/office/drawing/2014/main" id="{D05ACBEA-E80F-4889-AA6C-1E6732F1099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884470" y="119543"/>
            <a:ext cx="2788321" cy="1322948"/>
          </a:xfrm>
          <a:prstGeom prst="rect">
            <a:avLst/>
          </a:prstGeom>
        </p:spPr>
      </p:pic>
      <p:sp>
        <p:nvSpPr>
          <p:cNvPr id="15" name="Rektangel 14">
            <a:extLst>
              <a:ext uri="{FF2B5EF4-FFF2-40B4-BE49-F238E27FC236}">
                <a16:creationId xmlns:a16="http://schemas.microsoft.com/office/drawing/2014/main" id="{54AABB63-1D21-4486-8B44-EA29669AAB81}"/>
              </a:ext>
            </a:extLst>
          </p:cNvPr>
          <p:cNvSpPr/>
          <p:nvPr/>
        </p:nvSpPr>
        <p:spPr>
          <a:xfrm>
            <a:off x="4127450" y="165648"/>
            <a:ext cx="932471" cy="80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9" name="Rektangel 38">
            <a:extLst>
              <a:ext uri="{FF2B5EF4-FFF2-40B4-BE49-F238E27FC236}">
                <a16:creationId xmlns:a16="http://schemas.microsoft.com/office/drawing/2014/main" id="{9058F2BB-BC6E-4E0C-9199-8DE61A686FEE}"/>
              </a:ext>
            </a:extLst>
          </p:cNvPr>
          <p:cNvSpPr/>
          <p:nvPr/>
        </p:nvSpPr>
        <p:spPr>
          <a:xfrm>
            <a:off x="4843463" y="735937"/>
            <a:ext cx="932471" cy="80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3" name="Rektangel 42">
            <a:extLst>
              <a:ext uri="{FF2B5EF4-FFF2-40B4-BE49-F238E27FC236}">
                <a16:creationId xmlns:a16="http://schemas.microsoft.com/office/drawing/2014/main" id="{2B30C14E-7CEC-4BF0-B2ED-4965EB38E066}"/>
              </a:ext>
            </a:extLst>
          </p:cNvPr>
          <p:cNvSpPr/>
          <p:nvPr/>
        </p:nvSpPr>
        <p:spPr>
          <a:xfrm>
            <a:off x="4843463" y="1334533"/>
            <a:ext cx="932471" cy="80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332245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2F6B4B3-D3DF-4A68-A370-AE799EEEF62D}"/>
              </a:ext>
            </a:extLst>
          </p:cNvPr>
          <p:cNvSpPr>
            <a:spLocks noGrp="1"/>
          </p:cNvSpPr>
          <p:nvPr>
            <p:ph type="title"/>
          </p:nvPr>
        </p:nvSpPr>
        <p:spPr>
          <a:xfrm>
            <a:off x="468746" y="254852"/>
            <a:ext cx="4187441" cy="808526"/>
          </a:xfrm>
        </p:spPr>
        <p:txBody>
          <a:bodyPr>
            <a:normAutofit/>
          </a:bodyPr>
          <a:lstStyle/>
          <a:p>
            <a:r>
              <a:rPr lang="nb-NO" dirty="0"/>
              <a:t>Lag et </a:t>
            </a:r>
            <a:r>
              <a:rPr lang="nb-NO" dirty="0" err="1"/>
              <a:t>musikkort</a:t>
            </a:r>
            <a:br>
              <a:rPr lang="nb-NO" dirty="0"/>
            </a:br>
            <a:r>
              <a:rPr lang="nb-NO" sz="1800" dirty="0"/>
              <a:t>- som spiller av en egenkomponert melodi</a:t>
            </a:r>
            <a:endParaRPr lang="nb-NO" dirty="0"/>
          </a:p>
        </p:txBody>
      </p:sp>
      <p:sp>
        <p:nvSpPr>
          <p:cNvPr id="4" name="Plassholder for innhold 2">
            <a:extLst>
              <a:ext uri="{FF2B5EF4-FFF2-40B4-BE49-F238E27FC236}">
                <a16:creationId xmlns:a16="http://schemas.microsoft.com/office/drawing/2014/main" id="{B4001905-C357-4349-8425-C0E722792998}"/>
              </a:ext>
            </a:extLst>
          </p:cNvPr>
          <p:cNvSpPr txBox="1">
            <a:spLocks/>
          </p:cNvSpPr>
          <p:nvPr/>
        </p:nvSpPr>
        <p:spPr>
          <a:xfrm>
            <a:off x="3569841" y="5798039"/>
            <a:ext cx="2680435" cy="883905"/>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nb-NO" sz="1200" dirty="0"/>
              <a:t>Dette programmet får høyttaleren til å spille C i én takt.</a:t>
            </a:r>
          </a:p>
          <a:p>
            <a:pPr marL="0" indent="0">
              <a:buFont typeface="Arial" panose="020B0604020202020204" pitchFamily="34" charset="0"/>
              <a:buNone/>
            </a:pPr>
            <a:r>
              <a:rPr lang="nb-NO" sz="1200" dirty="0"/>
              <a:t>Hvordan kan du få den til å spille en hel melodi?</a:t>
            </a:r>
          </a:p>
        </p:txBody>
      </p:sp>
      <p:sp>
        <p:nvSpPr>
          <p:cNvPr id="5" name="TekstSylinder 4">
            <a:extLst>
              <a:ext uri="{FF2B5EF4-FFF2-40B4-BE49-F238E27FC236}">
                <a16:creationId xmlns:a16="http://schemas.microsoft.com/office/drawing/2014/main" id="{2B9E9B66-66F3-461A-9650-EA0F67076069}"/>
              </a:ext>
            </a:extLst>
          </p:cNvPr>
          <p:cNvSpPr txBox="1"/>
          <p:nvPr/>
        </p:nvSpPr>
        <p:spPr>
          <a:xfrm>
            <a:off x="3615674" y="3883569"/>
            <a:ext cx="1563203" cy="1077218"/>
          </a:xfrm>
          <a:prstGeom prst="rect">
            <a:avLst/>
          </a:prstGeom>
          <a:noFill/>
          <a:ln>
            <a:solidFill>
              <a:schemeClr val="tx1"/>
            </a:solidFill>
          </a:ln>
        </p:spPr>
        <p:txBody>
          <a:bodyPr wrap="square" rtlCol="0">
            <a:spAutoFit/>
          </a:bodyPr>
          <a:lstStyle/>
          <a:p>
            <a:r>
              <a:rPr lang="nb-NO" sz="1200" dirty="0"/>
              <a:t>Koble opp </a:t>
            </a:r>
            <a:r>
              <a:rPr lang="nb-NO" sz="1200" dirty="0" err="1"/>
              <a:t>micro:bit</a:t>
            </a:r>
            <a:r>
              <a:rPr lang="nb-NO" sz="1200" dirty="0"/>
              <a:t> som vist på figuren.</a:t>
            </a:r>
          </a:p>
          <a:p>
            <a:endParaRPr lang="nb-NO" sz="400" dirty="0"/>
          </a:p>
          <a:p>
            <a:r>
              <a:rPr lang="nb-NO" sz="1200" dirty="0"/>
              <a:t>Hvordan må vi koble om vi vil få tilkoblede LED-pærer til å lyse?</a:t>
            </a:r>
          </a:p>
        </p:txBody>
      </p:sp>
      <p:sp>
        <p:nvSpPr>
          <p:cNvPr id="6" name="TekstSylinder 5">
            <a:extLst>
              <a:ext uri="{FF2B5EF4-FFF2-40B4-BE49-F238E27FC236}">
                <a16:creationId xmlns:a16="http://schemas.microsoft.com/office/drawing/2014/main" id="{C6C5E5C8-06CA-4298-B2EE-EDBC69C0B41C}"/>
              </a:ext>
            </a:extLst>
          </p:cNvPr>
          <p:cNvSpPr txBox="1"/>
          <p:nvPr/>
        </p:nvSpPr>
        <p:spPr>
          <a:xfrm>
            <a:off x="468746" y="2192669"/>
            <a:ext cx="5924261" cy="1508105"/>
          </a:xfrm>
          <a:prstGeom prst="rect">
            <a:avLst/>
          </a:prstGeom>
          <a:noFill/>
        </p:spPr>
        <p:txBody>
          <a:bodyPr wrap="square" rtlCol="0">
            <a:spAutoFit/>
          </a:bodyPr>
          <a:lstStyle/>
          <a:p>
            <a:r>
              <a:rPr lang="nb-NO" sz="1200" b="1" dirty="0"/>
              <a:t>Fase 1:</a:t>
            </a:r>
            <a:r>
              <a:rPr lang="nb-NO" sz="1200" dirty="0"/>
              <a:t> Finn informasjon og inspirasjon til et </a:t>
            </a:r>
            <a:r>
              <a:rPr lang="nb-NO" sz="1200" dirty="0" err="1"/>
              <a:t>musikkort</a:t>
            </a:r>
            <a:r>
              <a:rPr lang="nb-NO" sz="1200" dirty="0"/>
              <a:t>. Hva slags kort skal det være? Morsdags- eller farsdagskort? Julekort? Gratulerer-med-bursdagen-til-gullfisken-din-kort?</a:t>
            </a:r>
          </a:p>
          <a:p>
            <a:endParaRPr lang="nb-NO" sz="400" dirty="0"/>
          </a:p>
          <a:p>
            <a:r>
              <a:rPr lang="nb-NO" sz="1200" b="1" dirty="0"/>
              <a:t>Fase 2:</a:t>
            </a:r>
            <a:r>
              <a:rPr lang="nb-NO" sz="1200" dirty="0"/>
              <a:t> Ha en idémyldring for deg selv. Hvordan vil du at kortet skal se ut? Tegn gjerne en skisse før du begynner å lage det. Hvilke materialer skal du bruke? Kortet skal spille av en melodi, hvordan skal melodien din være? </a:t>
            </a:r>
          </a:p>
          <a:p>
            <a:endParaRPr lang="nb-NO" sz="400" dirty="0"/>
          </a:p>
          <a:p>
            <a:r>
              <a:rPr lang="nb-NO" sz="1200" b="1" dirty="0"/>
              <a:t>Fase 3:</a:t>
            </a:r>
            <a:r>
              <a:rPr lang="nb-NO" sz="1200" dirty="0"/>
              <a:t> Tid for å lage kortet og programmere </a:t>
            </a:r>
            <a:r>
              <a:rPr lang="nb-NO" sz="1200" dirty="0" err="1"/>
              <a:t>micro:biten</a:t>
            </a:r>
            <a:r>
              <a:rPr lang="nb-NO" sz="1200" dirty="0"/>
              <a:t> slik at den spiller en melodi når du trykker på knappen.</a:t>
            </a:r>
          </a:p>
        </p:txBody>
      </p:sp>
      <p:sp>
        <p:nvSpPr>
          <p:cNvPr id="8" name="TekstSylinder 7">
            <a:extLst>
              <a:ext uri="{FF2B5EF4-FFF2-40B4-BE49-F238E27FC236}">
                <a16:creationId xmlns:a16="http://schemas.microsoft.com/office/drawing/2014/main" id="{4739B0E9-7784-4A9A-9F5A-123E0108A927}"/>
              </a:ext>
            </a:extLst>
          </p:cNvPr>
          <p:cNvSpPr txBox="1"/>
          <p:nvPr/>
        </p:nvSpPr>
        <p:spPr>
          <a:xfrm>
            <a:off x="468746" y="7298019"/>
            <a:ext cx="3294732" cy="2123658"/>
          </a:xfrm>
          <a:prstGeom prst="rect">
            <a:avLst/>
          </a:prstGeom>
          <a:noFill/>
        </p:spPr>
        <p:txBody>
          <a:bodyPr wrap="square" rtlCol="0">
            <a:spAutoFit/>
          </a:bodyPr>
          <a:lstStyle/>
          <a:p>
            <a:r>
              <a:rPr lang="nb-NO" sz="1200" b="1" dirty="0"/>
              <a:t>Fase 4:</a:t>
            </a:r>
            <a:r>
              <a:rPr lang="nb-NO" sz="1200" dirty="0"/>
              <a:t> Test programmet ditt. </a:t>
            </a:r>
          </a:p>
          <a:p>
            <a:endParaRPr lang="nb-NO" sz="400" dirty="0"/>
          </a:p>
          <a:p>
            <a:r>
              <a:rPr lang="nb-NO" sz="1200" b="1" dirty="0"/>
              <a:t>Fase 5:</a:t>
            </a:r>
            <a:r>
              <a:rPr lang="nb-NO" sz="1200" dirty="0"/>
              <a:t> Virker det slik det skal? Sjekk gjerne om det er noen andre i klassen som har spennende ideer de har brukt til kortet sitt. Kan du bruke noe av dette til ditt kort?</a:t>
            </a:r>
          </a:p>
          <a:p>
            <a:endParaRPr lang="nb-NO" sz="400" dirty="0"/>
          </a:p>
          <a:p>
            <a:r>
              <a:rPr lang="nb-NO" sz="1200" b="1" dirty="0"/>
              <a:t>Fase 6:</a:t>
            </a:r>
            <a:r>
              <a:rPr lang="nb-NO" sz="1200" dirty="0"/>
              <a:t> Hopp gjerne tilbake til tidligere punkt og gjør forandringer for å få et best mulig kort. Gjør gjerne endringer i </a:t>
            </a:r>
            <a:r>
              <a:rPr lang="nb-NO" sz="1200" dirty="0" err="1"/>
              <a:t>micro:bit-programmet</a:t>
            </a:r>
            <a:r>
              <a:rPr lang="nb-NO" sz="1200" dirty="0"/>
              <a:t> ditt.</a:t>
            </a:r>
          </a:p>
          <a:p>
            <a:endParaRPr lang="nb-NO" sz="400" dirty="0"/>
          </a:p>
          <a:p>
            <a:r>
              <a:rPr lang="nb-NO" sz="1200" b="1" dirty="0"/>
              <a:t>Fase 7:</a:t>
            </a:r>
            <a:r>
              <a:rPr lang="nb-NO" sz="1200" dirty="0"/>
              <a:t> Forklar for en annen i klassen hvordan du gikk fram for å lage kortet ditt.</a:t>
            </a:r>
          </a:p>
        </p:txBody>
      </p:sp>
      <p:pic>
        <p:nvPicPr>
          <p:cNvPr id="20" name="Bilde 19">
            <a:extLst>
              <a:ext uri="{FF2B5EF4-FFF2-40B4-BE49-F238E27FC236}">
                <a16:creationId xmlns:a16="http://schemas.microsoft.com/office/drawing/2014/main" id="{285ED649-00D6-4EF0-8447-AB1CCEADE516}"/>
              </a:ext>
            </a:extLst>
          </p:cNvPr>
          <p:cNvPicPr>
            <a:picLocks noChangeAspect="1"/>
          </p:cNvPicPr>
          <p:nvPr/>
        </p:nvPicPr>
        <p:blipFill>
          <a:blip r:embed="rId2"/>
          <a:stretch>
            <a:fillRect/>
          </a:stretch>
        </p:blipFill>
        <p:spPr>
          <a:xfrm>
            <a:off x="605586" y="5798039"/>
            <a:ext cx="2823414" cy="1145272"/>
          </a:xfrm>
          <a:prstGeom prst="rect">
            <a:avLst/>
          </a:prstGeom>
        </p:spPr>
      </p:pic>
      <p:sp>
        <p:nvSpPr>
          <p:cNvPr id="22" name="TekstSylinder 21">
            <a:extLst>
              <a:ext uri="{FF2B5EF4-FFF2-40B4-BE49-F238E27FC236}">
                <a16:creationId xmlns:a16="http://schemas.microsoft.com/office/drawing/2014/main" id="{F6BC6003-8C6D-4488-9C3C-F08EEEE763BB}"/>
              </a:ext>
            </a:extLst>
          </p:cNvPr>
          <p:cNvSpPr txBox="1"/>
          <p:nvPr/>
        </p:nvSpPr>
        <p:spPr>
          <a:xfrm>
            <a:off x="567086" y="1289925"/>
            <a:ext cx="3335276" cy="707886"/>
          </a:xfrm>
          <a:prstGeom prst="rect">
            <a:avLst/>
          </a:prstGeom>
          <a:noFill/>
          <a:ln>
            <a:solidFill>
              <a:schemeClr val="tx1"/>
            </a:solidFill>
          </a:ln>
        </p:spPr>
        <p:txBody>
          <a:bodyPr wrap="square" rtlCol="0">
            <a:spAutoFit/>
          </a:bodyPr>
          <a:lstStyle/>
          <a:p>
            <a:r>
              <a:rPr lang="nb-NO" sz="1200" b="1" dirty="0"/>
              <a:t>Oppgave</a:t>
            </a:r>
          </a:p>
          <a:p>
            <a:endParaRPr lang="nb-NO" sz="400" b="1" dirty="0"/>
          </a:p>
          <a:p>
            <a:r>
              <a:rPr lang="nb-NO" sz="1200" dirty="0"/>
              <a:t>Lag et kort som spiller en egenkomponert melodi når det blir åpnet.</a:t>
            </a:r>
          </a:p>
        </p:txBody>
      </p:sp>
      <p:sp>
        <p:nvSpPr>
          <p:cNvPr id="24" name="TekstSylinder 23">
            <a:extLst>
              <a:ext uri="{FF2B5EF4-FFF2-40B4-BE49-F238E27FC236}">
                <a16:creationId xmlns:a16="http://schemas.microsoft.com/office/drawing/2014/main" id="{1257834D-46F8-4B03-84E0-F68FBEF5DF85}"/>
              </a:ext>
            </a:extLst>
          </p:cNvPr>
          <p:cNvSpPr txBox="1"/>
          <p:nvPr/>
        </p:nvSpPr>
        <p:spPr>
          <a:xfrm>
            <a:off x="4124519" y="8026525"/>
            <a:ext cx="2318120" cy="1569660"/>
          </a:xfrm>
          <a:prstGeom prst="rect">
            <a:avLst/>
          </a:prstGeom>
          <a:noFill/>
          <a:ln>
            <a:solidFill>
              <a:schemeClr val="tx1"/>
            </a:solidFill>
          </a:ln>
        </p:spPr>
        <p:txBody>
          <a:bodyPr wrap="square" rtlCol="0">
            <a:spAutoFit/>
          </a:bodyPr>
          <a:lstStyle/>
          <a:p>
            <a:r>
              <a:rPr lang="nb-NO" sz="1100" b="1" dirty="0"/>
              <a:t>Ekstraoppgave</a:t>
            </a:r>
          </a:p>
          <a:p>
            <a:endParaRPr lang="nb-NO" sz="400" b="1" dirty="0"/>
          </a:p>
          <a:p>
            <a:r>
              <a:rPr lang="nb-NO" sz="1100" dirty="0"/>
              <a:t>Kunne du fått kortet ditt til å spille en kjent melodi?</a:t>
            </a:r>
          </a:p>
          <a:p>
            <a:endParaRPr lang="nb-NO" sz="400" dirty="0"/>
          </a:p>
          <a:p>
            <a:pPr marL="228600" indent="-228600">
              <a:buAutoNum type="arabicPeriod"/>
            </a:pPr>
            <a:r>
              <a:rPr lang="nb-NO" sz="1100" dirty="0"/>
              <a:t>Søk gjerne opp noteark med melodien på internett.</a:t>
            </a:r>
          </a:p>
          <a:p>
            <a:pPr marL="228600" indent="-228600">
              <a:buAutoNum type="arabicPeriod"/>
            </a:pPr>
            <a:r>
              <a:rPr lang="nb-NO" sz="1100" dirty="0"/>
              <a:t>Lag programmet til </a:t>
            </a:r>
            <a:r>
              <a:rPr lang="nb-NO" sz="1100" dirty="0" err="1"/>
              <a:t>micro:biten</a:t>
            </a:r>
            <a:r>
              <a:rPr lang="nb-NO" sz="1100" dirty="0"/>
              <a:t>.</a:t>
            </a:r>
          </a:p>
          <a:p>
            <a:pPr marL="228600" indent="-228600">
              <a:buAutoNum type="arabicPeriod"/>
            </a:pPr>
            <a:r>
              <a:rPr lang="nb-NO" sz="1100" dirty="0"/>
              <a:t>Sjekk om de andre i klassen klarer å gjenkjenne melodien.</a:t>
            </a:r>
          </a:p>
        </p:txBody>
      </p:sp>
      <p:sp>
        <p:nvSpPr>
          <p:cNvPr id="3" name="Plassholder for lysbildenummer 2">
            <a:extLst>
              <a:ext uri="{FF2B5EF4-FFF2-40B4-BE49-F238E27FC236}">
                <a16:creationId xmlns:a16="http://schemas.microsoft.com/office/drawing/2014/main" id="{E451DF90-9951-403D-860E-1B53CDB41550}"/>
              </a:ext>
            </a:extLst>
          </p:cNvPr>
          <p:cNvSpPr>
            <a:spLocks noGrp="1"/>
          </p:cNvSpPr>
          <p:nvPr>
            <p:ph type="sldNum" sz="quarter" idx="12"/>
          </p:nvPr>
        </p:nvSpPr>
        <p:spPr/>
        <p:txBody>
          <a:bodyPr/>
          <a:lstStyle/>
          <a:p>
            <a:fld id="{8BCDA449-1FD9-4B7A-9E85-B244E6DC9C56}" type="slidenum">
              <a:rPr lang="nb-NO" smtClean="0"/>
              <a:t>2</a:t>
            </a:fld>
            <a:endParaRPr lang="nb-NO"/>
          </a:p>
        </p:txBody>
      </p:sp>
      <p:pic>
        <p:nvPicPr>
          <p:cNvPr id="10" name="Bilde 9">
            <a:extLst>
              <a:ext uri="{FF2B5EF4-FFF2-40B4-BE49-F238E27FC236}">
                <a16:creationId xmlns:a16="http://schemas.microsoft.com/office/drawing/2014/main" id="{D1FFBC0A-2A15-45B4-88D4-65848F071094}"/>
              </a:ext>
            </a:extLst>
          </p:cNvPr>
          <p:cNvPicPr>
            <a:picLocks noChangeAspect="1"/>
          </p:cNvPicPr>
          <p:nvPr/>
        </p:nvPicPr>
        <p:blipFill>
          <a:blip r:embed="rId3"/>
          <a:stretch>
            <a:fillRect/>
          </a:stretch>
        </p:blipFill>
        <p:spPr>
          <a:xfrm rot="16200000">
            <a:off x="1156949" y="3332207"/>
            <a:ext cx="1563203" cy="2665928"/>
          </a:xfrm>
          <a:prstGeom prst="rect">
            <a:avLst/>
          </a:prstGeom>
        </p:spPr>
      </p:pic>
      <p:pic>
        <p:nvPicPr>
          <p:cNvPr id="12" name="Bilde 11">
            <a:extLst>
              <a:ext uri="{FF2B5EF4-FFF2-40B4-BE49-F238E27FC236}">
                <a16:creationId xmlns:a16="http://schemas.microsoft.com/office/drawing/2014/main" id="{EB9B2D76-4700-4D20-8FBB-B88C47226A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02850" y="6815625"/>
            <a:ext cx="2283663" cy="1077218"/>
          </a:xfrm>
          <a:prstGeom prst="rect">
            <a:avLst/>
          </a:prstGeom>
        </p:spPr>
      </p:pic>
      <p:pic>
        <p:nvPicPr>
          <p:cNvPr id="14" name="Bilde 13">
            <a:extLst>
              <a:ext uri="{FF2B5EF4-FFF2-40B4-BE49-F238E27FC236}">
                <a16:creationId xmlns:a16="http://schemas.microsoft.com/office/drawing/2014/main" id="{60001846-A87D-415B-9DCD-35609147D9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83579" y="114040"/>
            <a:ext cx="1320800" cy="1320800"/>
          </a:xfrm>
          <a:prstGeom prst="rect">
            <a:avLst/>
          </a:prstGeom>
          <a:ln>
            <a:solidFill>
              <a:schemeClr val="tx1"/>
            </a:solidFill>
          </a:ln>
        </p:spPr>
      </p:pic>
    </p:spTree>
    <p:extLst>
      <p:ext uri="{BB962C8B-B14F-4D97-AF65-F5344CB8AC3E}">
        <p14:creationId xmlns:p14="http://schemas.microsoft.com/office/powerpoint/2010/main" val="3616258790"/>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Props1.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41F102E-35CA-4D54-AA7B-DE697C0D0CEE}">
  <ds:schemaRefs>
    <ds:schemaRef ds:uri="http://schemas.microsoft.com/sharepoint/v3/contenttype/forms"/>
  </ds:schemaRefs>
</ds:datastoreItem>
</file>

<file path=customXml/itemProps3.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479489</TotalTime>
  <Words>645</Words>
  <Application>Microsoft Macintosh PowerPoint</Application>
  <PresentationFormat>A4 Paper (210x297 mm)</PresentationFormat>
  <Paragraphs>50</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Office-tema</vt:lpstr>
      <vt:lpstr>Opplegg 10 - Lyd og lydbølger</vt:lpstr>
      <vt:lpstr>Lag et musikkort - som spiller av en egenkomponert melodi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Simen Stafseng</cp:lastModifiedBy>
  <cp:revision>1486</cp:revision>
  <dcterms:created xsi:type="dcterms:W3CDTF">2018-11-04T16:46:19Z</dcterms:created>
  <dcterms:modified xsi:type="dcterms:W3CDTF">2021-11-10T10:14:58Z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2021-08-29T11:39:25Z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93d18dd2-01db-4b9c-a26a-34d8ac024558</vt:lpwstr>
  </property>
  <property fmtid="{D5CDD505-2E9C-101B-9397-08002B2CF9AE}" pid="9" name="MSIP_Label_531f9ef8-9444-4aee-b673-282240bf708b_ContentBits">
    <vt:lpwstr>0</vt:lpwstr>
  </property>
</Properties>
</file>