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95" r:id="rId5"/>
    <p:sldId id="296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7" autoAdjust="0"/>
    <p:restoredTop sz="93741" autoAdjust="0"/>
  </p:normalViewPr>
  <p:slideViewPr>
    <p:cSldViewPr snapToGrid="0">
      <p:cViewPr varScale="1">
        <p:scale>
          <a:sx n="83" d="100"/>
          <a:sy n="83" d="100"/>
        </p:scale>
        <p:origin x="3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49C2847-9C4F-4DFE-A3A5-07236E3D6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0" y="1551892"/>
            <a:ext cx="2605719" cy="16051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4C319D7-5D20-4578-A4AC-EED13BE9E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135358"/>
            <a:ext cx="5804086" cy="719504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Opplegg 8 - </a:t>
            </a:r>
            <a:r>
              <a:rPr lang="nb-NO" dirty="0" err="1"/>
              <a:t>Formlar</a:t>
            </a:r>
            <a:r>
              <a:rPr lang="nb-NO" dirty="0"/>
              <a:t>, </a:t>
            </a:r>
            <a:r>
              <a:rPr lang="nb-NO" dirty="0" err="1"/>
              <a:t>likningar</a:t>
            </a:r>
            <a:r>
              <a:rPr lang="nb-NO" dirty="0"/>
              <a:t> og fart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08264F7A-76C9-4956-831F-7DDCED0C28B6}"/>
                  </a:ext>
                </a:extLst>
              </p:cNvPr>
              <p:cNvSpPr txBox="1"/>
              <p:nvPr/>
            </p:nvSpPr>
            <p:spPr>
              <a:xfrm>
                <a:off x="471486" y="893043"/>
                <a:ext cx="6007826" cy="9549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Kva er fart?</a:t>
                </a:r>
              </a:p>
              <a:p>
                <a:endParaRPr lang="nb-NO" sz="400" b="1" dirty="0"/>
              </a:p>
              <a:p>
                <a:r>
                  <a:rPr lang="nb-NO" sz="1200" dirty="0"/>
                  <a:t>Farten </a:t>
                </a:r>
                <a:r>
                  <a:rPr lang="nb-NO" sz="1200" dirty="0" err="1"/>
                  <a:t>fortel</a:t>
                </a:r>
                <a:r>
                  <a:rPr lang="nb-NO" sz="1200" dirty="0"/>
                  <a:t> oss kor raskt vi </a:t>
                </a:r>
                <a:r>
                  <a:rPr lang="nb-NO" sz="1200" dirty="0" err="1"/>
                  <a:t>flyttar</a:t>
                </a:r>
                <a:r>
                  <a:rPr lang="nb-NO" sz="1200" dirty="0"/>
                  <a:t> oss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stad til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annan</a:t>
                </a:r>
                <a:r>
                  <a:rPr lang="nb-NO" sz="1200" dirty="0"/>
                  <a:t>. Når en gjenstand </a:t>
                </a:r>
                <a:r>
                  <a:rPr lang="nb-NO" sz="1200" dirty="0" err="1"/>
                  <a:t>flyttar</a:t>
                </a:r>
                <a:r>
                  <a:rPr lang="nb-NO" sz="1200" dirty="0"/>
                  <a:t> seg, er gjennomsnittsfarten lik strekninga dividert med tida det tok. Dette kan vi skrive med formelen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nb-NO" sz="1200" dirty="0"/>
                  <a:t> der </a:t>
                </a:r>
                <a:r>
                  <a:rPr lang="nb-NO" sz="1200" i="1" dirty="0"/>
                  <a:t>v</a:t>
                </a:r>
                <a:r>
                  <a:rPr lang="nb-NO" sz="1200" dirty="0"/>
                  <a:t> er farten, </a:t>
                </a:r>
                <a:r>
                  <a:rPr lang="nb-NO" sz="1200" i="1" dirty="0"/>
                  <a:t>s</a:t>
                </a:r>
                <a:r>
                  <a:rPr lang="nb-NO" sz="1200" dirty="0"/>
                  <a:t> er strekninga og </a:t>
                </a:r>
                <a:r>
                  <a:rPr lang="nb-NO" sz="1200" i="1" dirty="0"/>
                  <a:t>t</a:t>
                </a:r>
                <a:r>
                  <a:rPr lang="nb-NO" sz="1200" dirty="0"/>
                  <a:t> er tida.</a:t>
                </a:r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08264F7A-76C9-4956-831F-7DDCED0C2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6" y="893043"/>
                <a:ext cx="6007826" cy="954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AABBC7F0-6B31-41E7-AB83-B8D2173AD445}"/>
                  </a:ext>
                </a:extLst>
              </p:cNvPr>
              <p:cNvSpPr txBox="1"/>
              <p:nvPr/>
            </p:nvSpPr>
            <p:spPr>
              <a:xfrm>
                <a:off x="471486" y="2756167"/>
                <a:ext cx="6007826" cy="6285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Likningar</a:t>
                </a:r>
                <a:endParaRPr lang="nb-NO" sz="1100" b="1" dirty="0"/>
              </a:p>
              <a:p>
                <a:endParaRPr lang="nb-NO" sz="400" dirty="0"/>
              </a:p>
              <a:p>
                <a:r>
                  <a:rPr lang="nb-NO" sz="1100" dirty="0"/>
                  <a:t>Ei likning er samansett av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</a:t>
                </a:r>
                <a:r>
                  <a:rPr lang="nb-NO" sz="1100" dirty="0" err="1"/>
                  <a:t>ukjend</a:t>
                </a:r>
                <a:r>
                  <a:rPr lang="nb-NO" sz="1100" dirty="0"/>
                  <a:t> variabel (ofte bruker vi x),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likskapsteikn</a:t>
                </a:r>
                <a:r>
                  <a:rPr lang="nb-NO" sz="1100" dirty="0"/>
                  <a:t> og minst </a:t>
                </a:r>
                <a:r>
                  <a:rPr lang="nb-NO" sz="1100" dirty="0" err="1"/>
                  <a:t>eitt</a:t>
                </a:r>
                <a:r>
                  <a:rPr lang="nb-NO" sz="1100" dirty="0"/>
                  <a:t> tal. Det som er </a:t>
                </a:r>
                <a:r>
                  <a:rPr lang="nb-NO" sz="1100" dirty="0" err="1"/>
                  <a:t>hovudpoenget</a:t>
                </a:r>
                <a:r>
                  <a:rPr lang="nb-NO" sz="1100" dirty="0"/>
                  <a:t> med </a:t>
                </a:r>
                <a:r>
                  <a:rPr lang="nb-NO" sz="1100" dirty="0" err="1"/>
                  <a:t>likningar</a:t>
                </a:r>
                <a:r>
                  <a:rPr lang="nb-NO" sz="1100" dirty="0"/>
                  <a:t>, er at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</a:t>
                </a:r>
                <a:r>
                  <a:rPr lang="nb-NO" sz="1100" dirty="0" err="1"/>
                  <a:t>inneheld</a:t>
                </a:r>
                <a:r>
                  <a:rPr lang="nb-NO" sz="1100" dirty="0"/>
                  <a:t>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likskapsteikn</a:t>
                </a:r>
                <a:r>
                  <a:rPr lang="nb-NO" sz="1100" dirty="0"/>
                  <a:t> som </a:t>
                </a:r>
                <a:r>
                  <a:rPr lang="nb-NO" sz="1100" dirty="0" err="1"/>
                  <a:t>fortel</a:t>
                </a:r>
                <a:r>
                  <a:rPr lang="nb-NO" sz="1100" dirty="0"/>
                  <a:t> oss at det på venstre side er likt som det på høgre side av </a:t>
                </a:r>
                <a:r>
                  <a:rPr lang="nb-NO" sz="1100" dirty="0" err="1"/>
                  <a:t>likskapsteiknet</a:t>
                </a:r>
                <a:r>
                  <a:rPr lang="nb-NO" sz="1100" dirty="0"/>
                  <a:t>.</a:t>
                </a:r>
              </a:p>
              <a:p>
                <a:endParaRPr lang="nb-NO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nb-NO" sz="1100" dirty="0"/>
              </a:p>
              <a:p>
                <a:endParaRPr lang="nb-NO" sz="1100" b="1" dirty="0"/>
              </a:p>
              <a:p>
                <a:endParaRPr lang="nb-NO" sz="1100" b="1" dirty="0"/>
              </a:p>
              <a:p>
                <a:r>
                  <a:rPr lang="nb-NO" sz="1100" dirty="0" err="1"/>
                  <a:t>Sidan</a:t>
                </a:r>
                <a:r>
                  <a:rPr lang="nb-NO" sz="1100" dirty="0"/>
                  <a:t> vi veit at det som står på begge sidene av </a:t>
                </a:r>
                <a:r>
                  <a:rPr lang="nb-NO" sz="1100" dirty="0" err="1"/>
                  <a:t>likskapsteiknet</a:t>
                </a:r>
                <a:r>
                  <a:rPr lang="nb-NO" sz="1100" dirty="0"/>
                  <a:t> er like stort, må vi alltid </a:t>
                </a:r>
                <a:r>
                  <a:rPr lang="nb-NO" sz="1100" dirty="0" err="1"/>
                  <a:t>gjere</a:t>
                </a:r>
                <a:r>
                  <a:rPr lang="nb-NO" sz="1100" dirty="0"/>
                  <a:t> det same på begge sider av </a:t>
                </a:r>
                <a:r>
                  <a:rPr lang="nb-NO" sz="1100" dirty="0" err="1"/>
                  <a:t>likskapteiknet</a:t>
                </a:r>
                <a:r>
                  <a:rPr lang="nb-NO" sz="1100" dirty="0"/>
                  <a:t>. Dersom vi legg til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tal, MÅ vi </a:t>
                </a:r>
                <a:r>
                  <a:rPr lang="nb-NO" sz="1100" dirty="0" err="1"/>
                  <a:t>gjere</a:t>
                </a:r>
                <a:r>
                  <a:rPr lang="nb-NO" sz="1100" dirty="0"/>
                  <a:t> det på begge sidene. Det same gjeld om vi trekk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tal, multipliserer eller dividerer. Når vi har to ting som er like, må vi alltid </a:t>
                </a:r>
                <a:r>
                  <a:rPr lang="nb-NO" sz="1100" dirty="0" err="1"/>
                  <a:t>gjere</a:t>
                </a:r>
                <a:r>
                  <a:rPr lang="nb-NO" sz="1100" dirty="0"/>
                  <a:t> det same med begge for at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framleis skal </a:t>
                </a:r>
                <a:r>
                  <a:rPr lang="nb-NO" sz="1100" dirty="0" err="1"/>
                  <a:t>vere</a:t>
                </a:r>
                <a:r>
                  <a:rPr lang="nb-NO" sz="1100" dirty="0"/>
                  <a:t> like. Er </a:t>
                </a:r>
                <a:r>
                  <a:rPr lang="nb-NO" sz="1100" dirty="0" err="1"/>
                  <a:t>ikkje</a:t>
                </a:r>
                <a:r>
                  <a:rPr lang="nb-NO" sz="1100" dirty="0"/>
                  <a:t> det logisk?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Vi prøver å løyse dømet vårt. Det </a:t>
                </a:r>
                <a:r>
                  <a:rPr lang="nb-NO" sz="1100" dirty="0" err="1"/>
                  <a:t>finst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fleire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moglege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rekkefølgjer</a:t>
                </a:r>
                <a:r>
                  <a:rPr lang="nb-NO" sz="1100" dirty="0"/>
                  <a:t> for kva vi </a:t>
                </a:r>
                <a:r>
                  <a:rPr lang="nb-NO" sz="1100" dirty="0" err="1"/>
                  <a:t>gjer</a:t>
                </a:r>
                <a:r>
                  <a:rPr lang="nb-NO" sz="1100" dirty="0"/>
                  <a:t>, og de kan velge heilt fritt blant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, så lenge de ALLTID GJER DET SAME PÅ BEGGE SIDER.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Samle alle ledd med x på den venstre sida, da må vi trekke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alle x-ane som er på høgre sida:</a:t>
                </a:r>
              </a:p>
              <a:p>
                <a:endParaRPr lang="nb-NO" sz="2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−2−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+4−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Så trekk vi </a:t>
                </a:r>
                <a:r>
                  <a:rPr lang="nb-NO" sz="1100" dirty="0" err="1"/>
                  <a:t>saman</a:t>
                </a:r>
                <a:r>
                  <a:rPr lang="nb-NO" sz="1100" dirty="0"/>
                  <a:t> uttrykka på kvar side og får: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−2=4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Det neste steget er å samle alle </a:t>
                </a:r>
                <a:r>
                  <a:rPr lang="nb-NO" sz="1100" dirty="0" err="1"/>
                  <a:t>tala</a:t>
                </a:r>
                <a:r>
                  <a:rPr lang="nb-NO" sz="1100" dirty="0"/>
                  <a:t> på høgre sida, da må vi finne ut kva vi må legge til eller tekke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for å kvitte oss med </a:t>
                </a:r>
                <a:r>
                  <a:rPr lang="nb-NO" sz="1100" dirty="0" err="1"/>
                  <a:t>tala</a:t>
                </a:r>
                <a:r>
                  <a:rPr lang="nb-NO" sz="1100" dirty="0"/>
                  <a:t> på venstre sida: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−2+2=4+2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Så </a:t>
                </a:r>
                <a:r>
                  <a:rPr lang="nb-NO" sz="1100" dirty="0" err="1"/>
                  <a:t>trek</a:t>
                </a:r>
                <a:r>
                  <a:rPr lang="nb-NO" sz="1100" dirty="0"/>
                  <a:t> vi </a:t>
                </a:r>
                <a:r>
                  <a:rPr lang="nb-NO" sz="1100" dirty="0" err="1"/>
                  <a:t>saman</a:t>
                </a:r>
                <a:r>
                  <a:rPr lang="nb-NO" sz="1100" dirty="0"/>
                  <a:t> uttrykka på kvar side og får: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Da er vi nesten i mål, men vi må </a:t>
                </a:r>
                <a:r>
                  <a:rPr lang="nb-NO" sz="1100" dirty="0" err="1"/>
                  <a:t>berre</a:t>
                </a:r>
                <a:r>
                  <a:rPr lang="nb-NO" sz="1100" dirty="0"/>
                  <a:t> kvitte oss med </a:t>
                </a:r>
                <a:r>
                  <a:rPr lang="nb-NO" sz="1100" dirty="0" err="1"/>
                  <a:t>talet</a:t>
                </a:r>
                <a:r>
                  <a:rPr lang="nb-NO" sz="1100" dirty="0"/>
                  <a:t> framfor x. Det står jo </a:t>
                </a:r>
                <a:r>
                  <a:rPr lang="nb-NO" sz="1100" dirty="0" err="1"/>
                  <a:t>eigentleg</a:t>
                </a:r>
                <a:r>
                  <a:rPr lang="nb-NO" sz="1100" dirty="0"/>
                  <a:t>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gangeteikn</a:t>
                </a:r>
                <a:r>
                  <a:rPr lang="nb-NO" sz="1100" dirty="0"/>
                  <a:t> mellom </a:t>
                </a:r>
                <a:r>
                  <a:rPr lang="nb-NO" sz="1100" dirty="0" err="1"/>
                  <a:t>talet</a:t>
                </a:r>
                <a:r>
                  <a:rPr lang="nb-NO" sz="1100" dirty="0"/>
                  <a:t> og x, så dersom vi deler på same </a:t>
                </a:r>
                <a:r>
                  <a:rPr lang="nb-NO" sz="1100" dirty="0" err="1"/>
                  <a:t>talet</a:t>
                </a:r>
                <a:r>
                  <a:rPr lang="nb-NO" sz="1100" dirty="0"/>
                  <a:t>, kan vi stryke </a:t>
                </a:r>
                <a:r>
                  <a:rPr lang="nb-NO" sz="1100" dirty="0" err="1"/>
                  <a:t>talet</a:t>
                </a:r>
                <a:r>
                  <a:rPr lang="nb-NO" sz="1100" dirty="0"/>
                  <a:t>. Dette fordi det blir som å multiplisere med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brøk som er lik 1, slik som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1000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100" dirty="0"/>
                  <a:t>. </a:t>
                </a:r>
              </a:p>
              <a:p>
                <a:r>
                  <a:rPr lang="nb-NO" sz="1100" dirty="0"/>
                  <a:t>Da får vi: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Når vi til slutt </a:t>
                </a:r>
                <a:r>
                  <a:rPr lang="nb-NO" sz="1100" dirty="0" err="1"/>
                  <a:t>forkortar</a:t>
                </a:r>
                <a:r>
                  <a:rPr lang="nb-NO" sz="1100" dirty="0"/>
                  <a:t>,  står vi att med: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Og vi har funne svaret vårt! Så lenge vi </a:t>
                </a:r>
                <a:r>
                  <a:rPr lang="nb-NO" sz="1100" dirty="0" err="1"/>
                  <a:t>gjer</a:t>
                </a:r>
                <a:r>
                  <a:rPr lang="nb-NO" sz="1100" dirty="0"/>
                  <a:t> det same på begge sidene av </a:t>
                </a:r>
                <a:r>
                  <a:rPr lang="nb-NO" sz="1100" dirty="0" err="1"/>
                  <a:t>likskapsteiknet</a:t>
                </a:r>
                <a:r>
                  <a:rPr lang="nb-NO" sz="1100" dirty="0"/>
                  <a:t>,  treng vi </a:t>
                </a:r>
                <a:r>
                  <a:rPr lang="nb-NO" sz="1100" dirty="0" err="1"/>
                  <a:t>eigentleg</a:t>
                </a:r>
                <a:r>
                  <a:rPr lang="nb-NO" sz="1100" dirty="0"/>
                  <a:t> </a:t>
                </a:r>
                <a:r>
                  <a:rPr lang="nb-NO" sz="1100" dirty="0" err="1"/>
                  <a:t>ikkje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hugse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noko</a:t>
                </a:r>
                <a:r>
                  <a:rPr lang="nb-NO" sz="1100" dirty="0"/>
                  <a:t> </a:t>
                </a:r>
                <a:r>
                  <a:rPr lang="nb-NO" sz="1100" dirty="0" err="1"/>
                  <a:t>meir</a:t>
                </a:r>
                <a:r>
                  <a:rPr lang="nb-NO" sz="1100" dirty="0"/>
                  <a:t> for å løyse </a:t>
                </a:r>
                <a:r>
                  <a:rPr lang="nb-NO" sz="1100" dirty="0" err="1"/>
                  <a:t>likningar</a:t>
                </a:r>
                <a:r>
                  <a:rPr lang="nb-NO" sz="1100" dirty="0"/>
                  <a:t>.</a:t>
                </a:r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AABBC7F0-6B31-41E7-AB83-B8D2173AD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6" y="2756167"/>
                <a:ext cx="6007826" cy="6285952"/>
              </a:xfrm>
              <a:prstGeom prst="rect">
                <a:avLst/>
              </a:prstGeom>
              <a:blipFill>
                <a:blip r:embed="rId4"/>
                <a:stretch>
                  <a:fillRect t="-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7383CF6-00D3-4702-A03F-1E772F2D2856}"/>
              </a:ext>
            </a:extLst>
          </p:cNvPr>
          <p:cNvSpPr txBox="1"/>
          <p:nvPr/>
        </p:nvSpPr>
        <p:spPr>
          <a:xfrm>
            <a:off x="3429000" y="1982695"/>
            <a:ext cx="3096348" cy="1046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Eininga til fart er ofte </a:t>
            </a:r>
            <a:r>
              <a:rPr lang="nb-NO" sz="1100" i="1" dirty="0"/>
              <a:t>km/t</a:t>
            </a:r>
            <a:r>
              <a:rPr lang="nb-NO" sz="1100" dirty="0"/>
              <a:t> eller </a:t>
            </a:r>
            <a:r>
              <a:rPr lang="nb-NO" sz="1100" i="1" dirty="0"/>
              <a:t>m/s</a:t>
            </a:r>
            <a:r>
              <a:rPr lang="nb-NO" sz="1100" dirty="0"/>
              <a:t>. Veit du kva tid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einingane</a:t>
            </a:r>
            <a:r>
              <a:rPr lang="nb-NO" sz="1100" dirty="0"/>
              <a:t> </a:t>
            </a:r>
            <a:r>
              <a:rPr lang="nb-NO" sz="1100" dirty="0" err="1"/>
              <a:t>nyttast</a:t>
            </a:r>
            <a:r>
              <a:rPr lang="nb-NO" sz="1100" dirty="0"/>
              <a:t>?</a:t>
            </a:r>
          </a:p>
          <a:p>
            <a:endParaRPr lang="nb-NO" sz="300" dirty="0"/>
          </a:p>
          <a:p>
            <a:r>
              <a:rPr lang="nb-NO" sz="1100" dirty="0"/>
              <a:t>Veit du om andre </a:t>
            </a:r>
            <a:r>
              <a:rPr lang="nb-NO" sz="1100" dirty="0" err="1"/>
              <a:t>einingar</a:t>
            </a:r>
            <a:r>
              <a:rPr lang="nb-NO" sz="1100" dirty="0"/>
              <a:t> for fart og kva tid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nyttast</a:t>
            </a:r>
            <a:r>
              <a:rPr lang="nb-NO" sz="11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02CAEF37-FB3E-4D6D-A6BF-B2F1B067EA86}"/>
                  </a:ext>
                </a:extLst>
              </p:cNvPr>
              <p:cNvSpPr txBox="1"/>
              <p:nvPr/>
            </p:nvSpPr>
            <p:spPr>
              <a:xfrm>
                <a:off x="471486" y="9012958"/>
                <a:ext cx="6053862" cy="720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Formelrekning</a:t>
                </a:r>
              </a:p>
              <a:p>
                <a:endParaRPr lang="nb-NO" sz="400" dirty="0"/>
              </a:p>
              <a:p>
                <a:r>
                  <a:rPr lang="nb-NO" sz="1100" dirty="0" err="1"/>
                  <a:t>Ein</a:t>
                </a:r>
                <a:r>
                  <a:rPr lang="nb-NO" sz="1100" dirty="0"/>
                  <a:t> formel er </a:t>
                </a:r>
                <a:r>
                  <a:rPr lang="nb-NO" sz="1100" dirty="0" err="1"/>
                  <a:t>eigentleg</a:t>
                </a:r>
                <a:r>
                  <a:rPr lang="nb-NO" sz="1100" dirty="0"/>
                  <a:t> veldig lik ei likning, og vi kan nytte akkurat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same </a:t>
                </a:r>
                <a:r>
                  <a:rPr lang="nb-NO" sz="1100" dirty="0" err="1"/>
                  <a:t>reglane</a:t>
                </a:r>
                <a:r>
                  <a:rPr lang="nb-NO" sz="1100" dirty="0"/>
                  <a:t> for å omforme han. For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nb-NO" sz="1100" dirty="0"/>
                  <a:t> som vi starta med, så kan vi omforme han til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100" dirty="0"/>
                  <a:t>. Klarer du sjå kva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må </a:t>
                </a:r>
                <a:r>
                  <a:rPr lang="nb-NO" sz="1100" dirty="0" err="1"/>
                  <a:t>gjere</a:t>
                </a:r>
                <a:r>
                  <a:rPr lang="nb-NO" sz="1100" dirty="0"/>
                  <a:t>? </a:t>
                </a:r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02CAEF37-FB3E-4D6D-A6BF-B2F1B067E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6" y="9012958"/>
                <a:ext cx="6053862" cy="720900"/>
              </a:xfrm>
              <a:prstGeom prst="rect">
                <a:avLst/>
              </a:prstGeom>
              <a:blipFill>
                <a:blip r:embed="rId5"/>
                <a:stretch>
                  <a:fillRect t="-8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kstSylinder 12">
            <a:extLst>
              <a:ext uri="{FF2B5EF4-FFF2-40B4-BE49-F238E27FC236}">
                <a16:creationId xmlns:a16="http://schemas.microsoft.com/office/drawing/2014/main" id="{77BFEF85-9F64-43D5-B86E-DF36EE8E71DB}"/>
              </a:ext>
            </a:extLst>
          </p:cNvPr>
          <p:cNvSpPr txBox="1"/>
          <p:nvPr/>
        </p:nvSpPr>
        <p:spPr>
          <a:xfrm>
            <a:off x="1250948" y="3833385"/>
            <a:ext cx="1217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er like stort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E4727A2-2017-422F-B7B8-200429A8FB16}"/>
              </a:ext>
            </a:extLst>
          </p:cNvPr>
          <p:cNvSpPr txBox="1"/>
          <p:nvPr/>
        </p:nvSpPr>
        <p:spPr>
          <a:xfrm>
            <a:off x="4478251" y="3840712"/>
            <a:ext cx="760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som dette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4CFBFD5-ADD4-4383-B316-BCED34A929C1}"/>
              </a:ext>
            </a:extLst>
          </p:cNvPr>
          <p:cNvSpPr/>
          <p:nvPr/>
        </p:nvSpPr>
        <p:spPr>
          <a:xfrm>
            <a:off x="3563365" y="3656079"/>
            <a:ext cx="403435" cy="26161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F9978511-F552-40EC-BDC1-E1E6A718C5C3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2468561" y="3833385"/>
            <a:ext cx="450449" cy="13080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7D2003AD-A46A-48AB-BE1E-1E1E591F4894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074817" y="3833385"/>
            <a:ext cx="403434" cy="1381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7FB69D44-8894-45AD-85B1-2952DA06146E}"/>
              </a:ext>
            </a:extLst>
          </p:cNvPr>
          <p:cNvSpPr/>
          <p:nvPr/>
        </p:nvSpPr>
        <p:spPr>
          <a:xfrm>
            <a:off x="2988413" y="3649729"/>
            <a:ext cx="473799" cy="26161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392B20D-586C-4DF9-A878-1BFD4B85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26864" y="9257909"/>
            <a:ext cx="2043430" cy="718914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567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 descr="Et bilde som inneholder klokke&#10;&#10;Automatisk generert beskrivelse">
            <a:extLst>
              <a:ext uri="{FF2B5EF4-FFF2-40B4-BE49-F238E27FC236}">
                <a16:creationId xmlns:a16="http://schemas.microsoft.com/office/drawing/2014/main" id="{8BB3ABF3-AD17-416F-ADEC-EDD1835E1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133">
            <a:off x="2712381" y="3573448"/>
            <a:ext cx="896826" cy="89682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16DDE9D-0BE0-43F9-ABE6-FE416069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04138"/>
            <a:ext cx="5915025" cy="852669"/>
          </a:xfrm>
        </p:spPr>
        <p:txBody>
          <a:bodyPr>
            <a:normAutofit/>
          </a:bodyPr>
          <a:lstStyle/>
          <a:p>
            <a:r>
              <a:rPr lang="nb-NO" dirty="0"/>
              <a:t>Lag det </a:t>
            </a:r>
            <a:r>
              <a:rPr lang="nb-NO" dirty="0" err="1"/>
              <a:t>raskaste</a:t>
            </a:r>
            <a:r>
              <a:rPr lang="nb-NO" dirty="0"/>
              <a:t> </a:t>
            </a:r>
            <a:r>
              <a:rPr lang="nb-NO" dirty="0" err="1"/>
              <a:t>køyretøyet</a:t>
            </a:r>
            <a:r>
              <a:rPr lang="nb-NO" dirty="0"/>
              <a:t> </a:t>
            </a:r>
            <a:br>
              <a:rPr lang="nb-NO" dirty="0"/>
            </a:br>
            <a:r>
              <a:rPr lang="nb-NO" sz="2000" dirty="0"/>
              <a:t>- med kontinuerlig servo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F952896-447C-449C-BBA2-666C9B82A3D9}"/>
              </a:ext>
            </a:extLst>
          </p:cNvPr>
          <p:cNvSpPr txBox="1"/>
          <p:nvPr/>
        </p:nvSpPr>
        <p:spPr>
          <a:xfrm>
            <a:off x="772575" y="3611415"/>
            <a:ext cx="174654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Lag ei stoppeklokke for  </a:t>
            </a:r>
            <a:r>
              <a:rPr lang="nb-NO" sz="1100" dirty="0" err="1"/>
              <a:t>micro:bit</a:t>
            </a:r>
            <a:r>
              <a:rPr lang="nb-NO" sz="1100" dirty="0"/>
              <a:t> for å måle tida på </a:t>
            </a:r>
            <a:r>
              <a:rPr lang="nb-NO" sz="1100" dirty="0" err="1"/>
              <a:t>strekningane</a:t>
            </a:r>
            <a:r>
              <a:rPr lang="nb-NO" sz="1100" dirty="0"/>
              <a:t>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38D70E9-A2F9-40C6-BD4B-31E2BEA82E86}"/>
              </a:ext>
            </a:extLst>
          </p:cNvPr>
          <p:cNvSpPr txBox="1"/>
          <p:nvPr/>
        </p:nvSpPr>
        <p:spPr>
          <a:xfrm>
            <a:off x="471488" y="1093605"/>
            <a:ext cx="552392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køyretøy</a:t>
            </a:r>
            <a:r>
              <a:rPr lang="nb-NO" sz="1100" dirty="0"/>
              <a:t> som bruker </a:t>
            </a:r>
            <a:r>
              <a:rPr lang="nb-NO" sz="1100" dirty="0" err="1"/>
              <a:t>ein</a:t>
            </a:r>
            <a:r>
              <a:rPr lang="nb-NO" sz="1100" dirty="0"/>
              <a:t> kontinuerlig servo. Mål kor lang tid det brukar på minst fem ulike </a:t>
            </a:r>
            <a:r>
              <a:rPr lang="nb-NO" sz="1100" dirty="0" err="1"/>
              <a:t>strekningar</a:t>
            </a:r>
            <a:r>
              <a:rPr lang="nb-NO" sz="1100" dirty="0"/>
              <a:t>. Lag </a:t>
            </a:r>
            <a:r>
              <a:rPr lang="nb-NO" sz="1100" dirty="0" err="1"/>
              <a:t>ein</a:t>
            </a:r>
            <a:r>
              <a:rPr lang="nb-NO" sz="1100" dirty="0"/>
              <a:t> lineær modell for korleis tida avheng av strekninga.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236386B-DE29-42C2-8C56-2F4008198189}"/>
              </a:ext>
            </a:extLst>
          </p:cNvPr>
          <p:cNvSpPr/>
          <p:nvPr/>
        </p:nvSpPr>
        <p:spPr>
          <a:xfrm>
            <a:off x="466250" y="1809185"/>
            <a:ext cx="410574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/>
              <a:t>Fase 1: </a:t>
            </a:r>
            <a:r>
              <a:rPr lang="nb-NO" sz="1100" dirty="0"/>
              <a:t>Undersøk gjerne litt for å få inspirasjon til </a:t>
            </a:r>
            <a:r>
              <a:rPr lang="nb-NO" sz="1100" dirty="0" err="1"/>
              <a:t>køyretøyet</a:t>
            </a:r>
            <a:r>
              <a:rPr lang="nb-NO" sz="1100" dirty="0"/>
              <a:t> </a:t>
            </a:r>
            <a:r>
              <a:rPr lang="nb-NO" sz="1100" dirty="0" err="1"/>
              <a:t>dykkar</a:t>
            </a:r>
            <a:r>
              <a:rPr lang="nb-NO" sz="1100" dirty="0"/>
              <a:t>.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hypotese for bygging.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C8417DA-B2E7-42CD-AC1E-2042A551EFEB}"/>
              </a:ext>
            </a:extLst>
          </p:cNvPr>
          <p:cNvSpPr txBox="1"/>
          <p:nvPr/>
        </p:nvSpPr>
        <p:spPr>
          <a:xfrm>
            <a:off x="466250" y="3209568"/>
            <a:ext cx="61143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Gjennomfør planen </a:t>
            </a:r>
            <a:r>
              <a:rPr lang="nb-NO" sz="1100" dirty="0" err="1"/>
              <a:t>dykkar</a:t>
            </a:r>
            <a:r>
              <a:rPr lang="nb-NO" sz="1100" dirty="0"/>
              <a:t> for å lage </a:t>
            </a:r>
            <a:r>
              <a:rPr lang="nb-NO" sz="1100" dirty="0" err="1"/>
              <a:t>køyretøyet</a:t>
            </a:r>
            <a:r>
              <a:rPr lang="nb-NO" sz="1100" dirty="0"/>
              <a:t>, og lag programmet for å styre servoen.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DFC39F3-D2A3-4D91-9A03-354556900879}"/>
              </a:ext>
            </a:extLst>
          </p:cNvPr>
          <p:cNvSpPr/>
          <p:nvPr/>
        </p:nvSpPr>
        <p:spPr>
          <a:xfrm>
            <a:off x="372809" y="6376610"/>
            <a:ext cx="3629847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Regresjonsoppgåve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– lineær modell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 Tida tilsvarer x-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strekninga tilsvarer y-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</a:t>
            </a: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modell med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lineær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data. Sjå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modellerings-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kapitlet for framgangsmåte.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/>
              <a:t>Passar</a:t>
            </a:r>
            <a:r>
              <a:rPr lang="nb-NO" sz="1100" dirty="0"/>
              <a:t> modellen bra med datapunkta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/>
              <a:t>For denne lineære modellen vil stigningstallet </a:t>
            </a:r>
            <a:r>
              <a:rPr lang="nb-NO" sz="1100" dirty="0" err="1"/>
              <a:t>vere</a:t>
            </a:r>
            <a:r>
              <a:rPr lang="nb-NO" sz="1100" dirty="0"/>
              <a:t> gjennomsnittsfarten til </a:t>
            </a:r>
            <a:r>
              <a:rPr lang="nb-NO" sz="1100" dirty="0" err="1"/>
              <a:t>køyretøyet</a:t>
            </a:r>
            <a:r>
              <a:rPr lang="nb-NO" sz="1100" dirty="0"/>
              <a:t>. Det </a:t>
            </a:r>
            <a:r>
              <a:rPr lang="nb-NO" sz="1100" dirty="0" err="1"/>
              <a:t>køyretøyet</a:t>
            </a:r>
            <a:r>
              <a:rPr lang="nb-NO" sz="1100" dirty="0"/>
              <a:t> med størst </a:t>
            </a:r>
            <a:r>
              <a:rPr lang="nb-NO" sz="1100" dirty="0" err="1"/>
              <a:t>stigningstal</a:t>
            </a:r>
            <a:r>
              <a:rPr lang="nb-NO" sz="1100" dirty="0"/>
              <a:t>, har størst fart. Korleis kan de sjå på grafen kva for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køyretøy</a:t>
            </a:r>
            <a:r>
              <a:rPr lang="nb-NO" sz="1100" dirty="0"/>
              <a:t> som har størst fart?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Tror de modellen vil passe bra dersom de lar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køyretøyet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køyre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 12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timar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D390C9D7-8C1F-4B17-83C9-8455D441823D}"/>
                  </a:ext>
                </a:extLst>
              </p:cNvPr>
              <p:cNvSpPr txBox="1"/>
              <p:nvPr/>
            </p:nvSpPr>
            <p:spPr>
              <a:xfrm>
                <a:off x="4119707" y="6047273"/>
                <a:ext cx="246090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Oppgåve</a:t>
                </a:r>
                <a:r>
                  <a:rPr lang="nb-NO" sz="1100" b="1" dirty="0"/>
                  <a:t> </a:t>
                </a:r>
              </a:p>
              <a:p>
                <a:endParaRPr lang="nb-NO" sz="400" b="1" dirty="0"/>
              </a:p>
              <a:p>
                <a:r>
                  <a:rPr lang="nb-NO" sz="1100" dirty="0"/>
                  <a:t>Modellen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er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lineær funksjon som kan </a:t>
                </a:r>
                <a:r>
                  <a:rPr lang="nb-NO" sz="1100" dirty="0" err="1"/>
                  <a:t>skrivast</a:t>
                </a:r>
                <a:r>
                  <a:rPr lang="nb-NO" sz="1100" dirty="0"/>
                  <a:t> på denne formen</a:t>
                </a:r>
              </a:p>
              <a:p>
                <a:endParaRPr lang="nb-NO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  <a:p>
                <a:endParaRPr lang="nb-NO" sz="200" dirty="0"/>
              </a:p>
              <a:p>
                <a:r>
                  <a:rPr lang="nb-NO" sz="1100" dirty="0"/>
                  <a:t>Dersom de </a:t>
                </a:r>
                <a:r>
                  <a:rPr lang="nb-NO" sz="1100" dirty="0" err="1"/>
                  <a:t>set</a:t>
                </a:r>
                <a:r>
                  <a:rPr lang="nb-NO" sz="1100" dirty="0"/>
                  <a:t> funksjonen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lik ei anna gruppe sin funksjon, har de laga ei likning! Løys denne likninga, og diskuter kva de har </a:t>
                </a:r>
                <a:r>
                  <a:rPr lang="nb-NO" sz="1100" dirty="0" err="1"/>
                  <a:t>rekna</a:t>
                </a:r>
                <a:r>
                  <a:rPr lang="nb-NO" sz="1100" dirty="0"/>
                  <a:t> ut.</a:t>
                </a:r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D390C9D7-8C1F-4B17-83C9-8455D4418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707" y="6047273"/>
                <a:ext cx="2460902" cy="1569660"/>
              </a:xfrm>
              <a:prstGeom prst="rect">
                <a:avLst/>
              </a:prstGeom>
              <a:blipFill>
                <a:blip r:embed="rId3"/>
                <a:stretch>
                  <a:fillRect b="-15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C324B7CD-426E-45BD-AD03-F8DE1D5C3EFB}"/>
              </a:ext>
            </a:extLst>
          </p:cNvPr>
          <p:cNvSpPr txBox="1"/>
          <p:nvPr/>
        </p:nvSpPr>
        <p:spPr>
          <a:xfrm>
            <a:off x="466249" y="4605157"/>
            <a:ext cx="353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</a:t>
            </a:r>
            <a:r>
              <a:rPr lang="nb-NO" sz="1100" dirty="0"/>
              <a:t> Test kor raskt </a:t>
            </a:r>
            <a:r>
              <a:rPr lang="nb-NO" sz="1100" dirty="0" err="1"/>
              <a:t>køyretøyet</a:t>
            </a:r>
            <a:r>
              <a:rPr lang="nb-NO" sz="1100" dirty="0"/>
              <a:t> er.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Samenlikne</a:t>
            </a:r>
            <a:r>
              <a:rPr lang="nb-NO" sz="1100" dirty="0"/>
              <a:t> resultata med andre i klassen. </a:t>
            </a:r>
            <a:r>
              <a:rPr lang="nb-NO" sz="1100" dirty="0" err="1"/>
              <a:t>Fekk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andre større fart? </a:t>
            </a:r>
            <a:r>
              <a:rPr lang="nb-NO" sz="1100" dirty="0" err="1"/>
              <a:t>Kvifor</a:t>
            </a:r>
            <a:r>
              <a:rPr lang="nb-NO" sz="1100" dirty="0"/>
              <a:t> trur du </a:t>
            </a:r>
            <a:r>
              <a:rPr lang="nb-NO" sz="1100" dirty="0" err="1"/>
              <a:t>deira</a:t>
            </a:r>
            <a:r>
              <a:rPr lang="nb-NO" sz="1100" dirty="0"/>
              <a:t> </a:t>
            </a:r>
            <a:r>
              <a:rPr lang="nb-NO" sz="1100" dirty="0" err="1"/>
              <a:t>køyretøy</a:t>
            </a:r>
            <a:r>
              <a:rPr lang="nb-NO" sz="1100" dirty="0"/>
              <a:t> </a:t>
            </a:r>
            <a:r>
              <a:rPr lang="nb-NO" sz="1100" dirty="0" err="1"/>
              <a:t>fekk</a:t>
            </a:r>
            <a:r>
              <a:rPr lang="nb-NO" sz="1100" dirty="0"/>
              <a:t> større fart? Kan de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av det same?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Gå attende til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fasane</a:t>
            </a:r>
            <a:r>
              <a:rPr lang="nb-NO" sz="1100" dirty="0"/>
              <a:t> for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planlagde</a:t>
            </a:r>
            <a:r>
              <a:rPr lang="nb-NO" sz="1100" dirty="0"/>
              <a:t> </a:t>
            </a:r>
            <a:r>
              <a:rPr lang="nb-NO" sz="1100" dirty="0" err="1"/>
              <a:t>forbetringane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7:</a:t>
            </a:r>
            <a:r>
              <a:rPr lang="nb-NO" sz="1100" dirty="0"/>
              <a:t> Gjennomfør </a:t>
            </a:r>
            <a:r>
              <a:rPr lang="nb-NO" sz="1100" dirty="0" err="1"/>
              <a:t>dei</a:t>
            </a:r>
            <a:r>
              <a:rPr lang="nb-NO" sz="1100" dirty="0"/>
              <a:t> siste </a:t>
            </a:r>
            <a:r>
              <a:rPr lang="nb-NO" sz="1100" dirty="0" err="1"/>
              <a:t>målingane</a:t>
            </a:r>
            <a:r>
              <a:rPr lang="nb-NO" sz="1100" dirty="0"/>
              <a:t> for strekning og tid, disse skal de bruke til å plotte </a:t>
            </a:r>
            <a:r>
              <a:rPr lang="nb-NO" sz="1100" dirty="0" err="1"/>
              <a:t>ein</a:t>
            </a:r>
            <a:r>
              <a:rPr lang="nb-NO" sz="1100" dirty="0"/>
              <a:t> graf med.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0E49686A-8187-4E77-B9E7-F3547C6E6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09" y="2018467"/>
            <a:ext cx="1289703" cy="993071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4B796D07-8796-4200-9419-6E9E84541549}"/>
              </a:ext>
            </a:extLst>
          </p:cNvPr>
          <p:cNvSpPr txBox="1"/>
          <p:nvPr/>
        </p:nvSpPr>
        <p:spPr>
          <a:xfrm>
            <a:off x="4119707" y="7715438"/>
            <a:ext cx="2460902" cy="18004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Når de har funksjonen for </a:t>
            </a:r>
            <a:r>
              <a:rPr lang="nb-NO" sz="1100" dirty="0" err="1"/>
              <a:t>samanhengen</a:t>
            </a:r>
            <a:r>
              <a:rPr lang="nb-NO" sz="1100" dirty="0"/>
              <a:t> mellom tida og strekninga til </a:t>
            </a:r>
            <a:r>
              <a:rPr lang="nb-NO" sz="1100" dirty="0" err="1"/>
              <a:t>køyretøyet</a:t>
            </a:r>
            <a:r>
              <a:rPr lang="nb-NO" sz="1100" dirty="0"/>
              <a:t>, finn ut hva strekninga måtte </a:t>
            </a:r>
            <a:r>
              <a:rPr lang="nb-NO" sz="1100" dirty="0" err="1"/>
              <a:t>vore</a:t>
            </a:r>
            <a:r>
              <a:rPr lang="nb-NO" sz="1100" dirty="0"/>
              <a:t> for at </a:t>
            </a:r>
            <a:r>
              <a:rPr lang="nb-NO" sz="1100" dirty="0" err="1"/>
              <a:t>køyretøyet</a:t>
            </a:r>
            <a:r>
              <a:rPr lang="nb-NO" sz="1100" dirty="0"/>
              <a:t> skulle kjørt i 5 </a:t>
            </a:r>
            <a:r>
              <a:rPr lang="nb-NO" sz="1100" dirty="0" err="1"/>
              <a:t>timar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Tror de at svaret er realistisk?</a:t>
            </a:r>
          </a:p>
          <a:p>
            <a:endParaRPr lang="nb-NO" sz="400" dirty="0"/>
          </a:p>
          <a:p>
            <a:r>
              <a:rPr lang="nb-NO" sz="1100" dirty="0"/>
              <a:t>Kan de lage ei anna likning basert på </a:t>
            </a:r>
            <a:r>
              <a:rPr lang="nb-NO" sz="1100" dirty="0" err="1"/>
              <a:t>køyretøyet</a:t>
            </a:r>
            <a:r>
              <a:rPr lang="nb-NO" sz="1100" dirty="0"/>
              <a:t>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3ECDEB6-6C9D-4CC6-9A04-AF9141DD5F50}"/>
              </a:ext>
            </a:extLst>
          </p:cNvPr>
          <p:cNvSpPr/>
          <p:nvPr/>
        </p:nvSpPr>
        <p:spPr>
          <a:xfrm>
            <a:off x="531429" y="3514857"/>
            <a:ext cx="3312605" cy="10140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D7A6BC8-EC81-401C-A617-679981B4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20768" y="8812395"/>
            <a:ext cx="1765745" cy="889467"/>
          </a:xfrm>
        </p:spPr>
        <p:txBody>
          <a:bodyPr/>
          <a:lstStyle/>
          <a:p>
            <a:r>
              <a:rPr lang="nb-NO" dirty="0" err="1"/>
              <a:t>ya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66BC46B-FD2A-4C04-B7F5-C61AE49DC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771" y="3534266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9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479693</TotalTime>
  <Words>1003</Words>
  <Application>Microsoft Macintosh PowerPoint</Application>
  <PresentationFormat>A4 Paper (210x297 mm)</PresentationFormat>
  <Paragraphs>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8 - Formlar, likningar og fart</vt:lpstr>
      <vt:lpstr>Lag det raskaste køyretøyet  - med kontinuerlig servo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1498</cp:revision>
  <dcterms:created xsi:type="dcterms:W3CDTF">2018-11-04T16:46:19Z</dcterms:created>
  <dcterms:modified xsi:type="dcterms:W3CDTF">2021-11-10T10:54:19Z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