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295" r:id="rId5"/>
    <p:sldId id="296"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04.11.2021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04.11.2021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04.11.2021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04.11.2021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04.11.2021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04.11.2021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04.11.2021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04.11.2021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61.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1680.png"/><Relationship Id="rId4" Type="http://schemas.openxmlformats.org/officeDocument/2006/relationships/image" Target="../media/image40.png"/></Relationships>
</file>

<file path=ppt/slides/_rels/slide2.xml.rels><?xml version="1.0" encoding="UTF-8" standalone="yes"?>
<Relationships xmlns="http://schemas.openxmlformats.org/package/2006/relationships"><Relationship Id="rId3" Type="http://schemas.openxmlformats.org/officeDocument/2006/relationships/image" Target="../media/image1760.pn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B49C2847-9C4F-4DFE-A3A5-07236E3D6F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050" y="1551892"/>
            <a:ext cx="2605719" cy="1605123"/>
          </a:xfrm>
          <a:prstGeom prst="rect">
            <a:avLst/>
          </a:prstGeom>
        </p:spPr>
      </p:pic>
      <p:sp>
        <p:nvSpPr>
          <p:cNvPr id="2" name="Tittel 1">
            <a:extLst>
              <a:ext uri="{FF2B5EF4-FFF2-40B4-BE49-F238E27FC236}">
                <a16:creationId xmlns:a16="http://schemas.microsoft.com/office/drawing/2014/main" id="{44C319D7-5D20-4578-A4AC-EED13BE9EAFE}"/>
              </a:ext>
            </a:extLst>
          </p:cNvPr>
          <p:cNvSpPr>
            <a:spLocks noGrp="1"/>
          </p:cNvSpPr>
          <p:nvPr>
            <p:ph type="title"/>
          </p:nvPr>
        </p:nvSpPr>
        <p:spPr>
          <a:xfrm>
            <a:off x="471486" y="135358"/>
            <a:ext cx="5804086" cy="719504"/>
          </a:xfrm>
        </p:spPr>
        <p:txBody>
          <a:bodyPr>
            <a:normAutofit fontScale="90000"/>
          </a:bodyPr>
          <a:lstStyle/>
          <a:p>
            <a:pPr algn="ctr"/>
            <a:r>
              <a:rPr lang="nb-NO" dirty="0"/>
              <a:t>Opplegg 8 - Formler, likninger og fart</a:t>
            </a:r>
          </a:p>
        </p:txBody>
      </p:sp>
      <mc:AlternateContent xmlns:mc="http://schemas.openxmlformats.org/markup-compatibility/2006" xmlns:a14="http://schemas.microsoft.com/office/drawing/2010/main">
        <mc:Choice Requires="a14">
          <p:sp>
            <p:nvSpPr>
              <p:cNvPr id="10" name="TekstSylinder 9">
                <a:extLst>
                  <a:ext uri="{FF2B5EF4-FFF2-40B4-BE49-F238E27FC236}">
                    <a16:creationId xmlns:a16="http://schemas.microsoft.com/office/drawing/2014/main" id="{08264F7A-76C9-4956-831F-7DDCED0C28B6}"/>
                  </a:ext>
                </a:extLst>
              </p:cNvPr>
              <p:cNvSpPr txBox="1"/>
              <p:nvPr/>
            </p:nvSpPr>
            <p:spPr>
              <a:xfrm>
                <a:off x="471486" y="893043"/>
                <a:ext cx="6007826" cy="954941"/>
              </a:xfrm>
              <a:prstGeom prst="rect">
                <a:avLst/>
              </a:prstGeom>
              <a:noFill/>
              <a:ln>
                <a:solidFill>
                  <a:schemeClr val="tx1"/>
                </a:solidFill>
              </a:ln>
            </p:spPr>
            <p:txBody>
              <a:bodyPr wrap="square" rtlCol="0">
                <a:spAutoFit/>
              </a:bodyPr>
              <a:lstStyle/>
              <a:p>
                <a:r>
                  <a:rPr lang="nb-NO" sz="1200" b="1" dirty="0"/>
                  <a:t>Hva er fart?</a:t>
                </a:r>
              </a:p>
              <a:p>
                <a:endParaRPr lang="nb-NO" sz="400" b="1" dirty="0"/>
              </a:p>
              <a:p>
                <a:r>
                  <a:rPr lang="nb-NO" sz="1200" dirty="0"/>
                  <a:t>Farten forteller oss hvor raskt vi beveger oss fra et sted til et annet. Når en gjenstand beveger seg, så er gjennomsnittsfarten lik strekningen dividert med tiden det tok. Dette kan vi skrive med formelen </a:t>
                </a:r>
                <a14:m>
                  <m:oMath xmlns:m="http://schemas.openxmlformats.org/officeDocument/2006/math">
                    <m:r>
                      <a:rPr lang="nb-NO" sz="1200" b="0" i="1" smtClean="0">
                        <a:latin typeface="Cambria Math" panose="02040503050406030204" pitchFamily="18" charset="0"/>
                      </a:rPr>
                      <m:t>𝑣</m:t>
                    </m:r>
                    <m:r>
                      <a:rPr lang="nb-NO" sz="1200" b="0" i="1" smtClean="0">
                        <a:latin typeface="Cambria Math" panose="02040503050406030204" pitchFamily="18" charset="0"/>
                      </a:rPr>
                      <m:t>=</m:t>
                    </m:r>
                    <m:f>
                      <m:fPr>
                        <m:ctrlPr>
                          <a:rPr lang="nb-NO" sz="1200" b="0" i="1" smtClean="0">
                            <a:latin typeface="Cambria Math" panose="02040503050406030204" pitchFamily="18" charset="0"/>
                          </a:rPr>
                        </m:ctrlPr>
                      </m:fPr>
                      <m:num>
                        <m:r>
                          <a:rPr lang="nb-NO" sz="1200" b="0" i="1" smtClean="0">
                            <a:latin typeface="Cambria Math" panose="02040503050406030204" pitchFamily="18" charset="0"/>
                          </a:rPr>
                          <m:t>𝑠</m:t>
                        </m:r>
                      </m:num>
                      <m:den>
                        <m:r>
                          <a:rPr lang="nb-NO" sz="1200" b="0" i="1" smtClean="0">
                            <a:latin typeface="Cambria Math" panose="02040503050406030204" pitchFamily="18" charset="0"/>
                          </a:rPr>
                          <m:t>𝑡</m:t>
                        </m:r>
                      </m:den>
                    </m:f>
                  </m:oMath>
                </a14:m>
                <a:r>
                  <a:rPr lang="nb-NO" sz="1200" dirty="0"/>
                  <a:t> der </a:t>
                </a:r>
                <a:r>
                  <a:rPr lang="nb-NO" sz="1200" i="1" dirty="0"/>
                  <a:t>v</a:t>
                </a:r>
                <a:r>
                  <a:rPr lang="nb-NO" sz="1200" dirty="0"/>
                  <a:t> er farten, </a:t>
                </a:r>
                <a:r>
                  <a:rPr lang="nb-NO" sz="1200" i="1" dirty="0"/>
                  <a:t>s</a:t>
                </a:r>
                <a:r>
                  <a:rPr lang="nb-NO" sz="1200" dirty="0"/>
                  <a:t> er strekningen og </a:t>
                </a:r>
                <a:r>
                  <a:rPr lang="nb-NO" sz="1200" i="1" dirty="0"/>
                  <a:t>t</a:t>
                </a:r>
                <a:r>
                  <a:rPr lang="nb-NO" sz="1200" dirty="0"/>
                  <a:t> er tiden.</a:t>
                </a:r>
              </a:p>
            </p:txBody>
          </p:sp>
        </mc:Choice>
        <mc:Fallback xmlns="">
          <p:sp>
            <p:nvSpPr>
              <p:cNvPr id="10" name="TekstSylinder 9">
                <a:extLst>
                  <a:ext uri="{FF2B5EF4-FFF2-40B4-BE49-F238E27FC236}">
                    <a16:creationId xmlns:a16="http://schemas.microsoft.com/office/drawing/2014/main" id="{08264F7A-76C9-4956-831F-7DDCED0C28B6}"/>
                  </a:ext>
                </a:extLst>
              </p:cNvPr>
              <p:cNvSpPr txBox="1">
                <a:spLocks noRot="1" noChangeAspect="1" noMove="1" noResize="1" noEditPoints="1" noAdjustHandles="1" noChangeArrowheads="1" noChangeShapeType="1" noTextEdit="1"/>
              </p:cNvSpPr>
              <p:nvPr/>
            </p:nvSpPr>
            <p:spPr>
              <a:xfrm>
                <a:off x="471486" y="893043"/>
                <a:ext cx="6007826" cy="954941"/>
              </a:xfrm>
              <a:prstGeom prst="rect">
                <a:avLst/>
              </a:prstGeom>
              <a:blipFill>
                <a:blip r:embed="rId3"/>
                <a:stretch>
                  <a:fillRect/>
                </a:stretch>
              </a:blipFill>
              <a:ln>
                <a:solidFill>
                  <a:schemeClr val="tx1"/>
                </a:solidFill>
              </a:ln>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8" name="TekstSylinder 7">
                <a:extLst>
                  <a:ext uri="{FF2B5EF4-FFF2-40B4-BE49-F238E27FC236}">
                    <a16:creationId xmlns:a16="http://schemas.microsoft.com/office/drawing/2014/main" id="{AABBC7F0-6B31-41E7-AB83-B8D2173AD445}"/>
                  </a:ext>
                </a:extLst>
              </p:cNvPr>
              <p:cNvSpPr txBox="1"/>
              <p:nvPr/>
            </p:nvSpPr>
            <p:spPr>
              <a:xfrm>
                <a:off x="471486" y="2756167"/>
                <a:ext cx="6007826" cy="6285952"/>
              </a:xfrm>
              <a:prstGeom prst="rect">
                <a:avLst/>
              </a:prstGeom>
              <a:noFill/>
            </p:spPr>
            <p:txBody>
              <a:bodyPr wrap="square" rtlCol="0">
                <a:spAutoFit/>
              </a:bodyPr>
              <a:lstStyle/>
              <a:p>
                <a:r>
                  <a:rPr lang="nb-NO" sz="1100" b="1" dirty="0"/>
                  <a:t>Likninger</a:t>
                </a:r>
              </a:p>
              <a:p>
                <a:endParaRPr lang="nb-NO" sz="400" dirty="0"/>
              </a:p>
              <a:p>
                <a:r>
                  <a:rPr lang="nb-NO" sz="1100" dirty="0"/>
                  <a:t>En likning består av en ukjent variabel (ofte bruker vi x), et likhetstegn og minst ett tall. Det som er hovedpoenget med likninger er at de inneholder et likhetstegn som forteller oss at det på venstre side er likt som det på høyre side av likhetstegnet.</a:t>
                </a:r>
              </a:p>
              <a:p>
                <a:endParaRPr lang="nb-NO" sz="1100" dirty="0"/>
              </a:p>
              <a:p>
                <a:pPr/>
                <a14:m>
                  <m:oMathPara xmlns:m="http://schemas.openxmlformats.org/officeDocument/2006/math">
                    <m:oMathParaPr>
                      <m:jc m:val="centerGroup"/>
                    </m:oMathParaPr>
                    <m:oMath xmlns:m="http://schemas.openxmlformats.org/officeDocument/2006/math">
                      <m:r>
                        <a:rPr lang="nb-NO" sz="1100" i="1">
                          <a:latin typeface="Cambria Math" panose="02040503050406030204" pitchFamily="18" charset="0"/>
                        </a:rPr>
                        <m:t>3</m:t>
                      </m:r>
                      <m:r>
                        <a:rPr lang="nb-NO" sz="1100" i="1">
                          <a:latin typeface="Cambria Math" panose="02040503050406030204" pitchFamily="18" charset="0"/>
                        </a:rPr>
                        <m:t>𝑥</m:t>
                      </m:r>
                      <m:r>
                        <a:rPr lang="nb-NO" sz="1100" b="0" i="1" smtClean="0">
                          <a:latin typeface="Cambria Math" panose="02040503050406030204" pitchFamily="18" charset="0"/>
                        </a:rPr>
                        <m:t>−2</m:t>
                      </m:r>
                      <m:r>
                        <a:rPr lang="nb-NO" sz="1100" i="1">
                          <a:latin typeface="Cambria Math" panose="02040503050406030204" pitchFamily="18" charset="0"/>
                        </a:rPr>
                        <m:t>=</m:t>
                      </m:r>
                      <m:r>
                        <a:rPr lang="nb-NO" sz="1100" i="1">
                          <a:latin typeface="Cambria Math" panose="02040503050406030204" pitchFamily="18" charset="0"/>
                        </a:rPr>
                        <m:t>𝑥</m:t>
                      </m:r>
                      <m:r>
                        <a:rPr lang="nb-NO" sz="1100" i="1">
                          <a:latin typeface="Cambria Math" panose="02040503050406030204" pitchFamily="18" charset="0"/>
                        </a:rPr>
                        <m:t>+4</m:t>
                      </m:r>
                    </m:oMath>
                  </m:oMathPara>
                </a14:m>
                <a:endParaRPr lang="nb-NO" sz="1100" dirty="0"/>
              </a:p>
              <a:p>
                <a:endParaRPr lang="nb-NO" sz="1100" b="1" dirty="0"/>
              </a:p>
              <a:p>
                <a:endParaRPr lang="nb-NO" sz="1100" b="1" dirty="0"/>
              </a:p>
              <a:p>
                <a:r>
                  <a:rPr lang="nb-NO" sz="1100" dirty="0"/>
                  <a:t>Siden vi vet at det som står på begge sidene av likhetstegnet er like stort, så må vi alltid gjøre det samme på begge sider av likhetstegnet. Dersom vi legger til et tall, så MÅ vi gjøre det på begge sidene. Det samme gjelder om vi trekker fra et tall, multipliserer eller dividerer. Når vi har to ting som er like, må vi alltid gjøre det samme med begge, for at de fortsatt skal være like. Er ikke det logisk?</a:t>
                </a:r>
              </a:p>
              <a:p>
                <a:endParaRPr lang="nb-NO" sz="400" dirty="0"/>
              </a:p>
              <a:p>
                <a:r>
                  <a:rPr lang="nb-NO" sz="1100" dirty="0"/>
                  <a:t>Vi prøver å løse eksempelet vårt. Det finnes flere mulige rekkefølger for hva vi gjør, og dere kan velge helt fritt blant dem, så lenge dere ALLTID GJØR DET SAMME PÅ BEGGE SIDER.</a:t>
                </a:r>
              </a:p>
              <a:p>
                <a:endParaRPr lang="nb-NO" sz="400" dirty="0"/>
              </a:p>
              <a:p>
                <a:r>
                  <a:rPr lang="nb-NO" sz="1100" dirty="0"/>
                  <a:t>Samle alle ledd med x på den venstre siden, da må vi trekke fra alle x-ene som er på høyre side:</a:t>
                </a:r>
              </a:p>
              <a:p>
                <a:endParaRPr lang="nb-NO" sz="200" i="1" dirty="0"/>
              </a:p>
              <a:p>
                <a:pPr/>
                <a14:m>
                  <m:oMathPara xmlns:m="http://schemas.openxmlformats.org/officeDocument/2006/math">
                    <m:oMathParaPr>
                      <m:jc m:val="centerGroup"/>
                    </m:oMathParaPr>
                    <m:oMath xmlns:m="http://schemas.openxmlformats.org/officeDocument/2006/math">
                      <m:r>
                        <a:rPr lang="nb-NO" sz="1100" i="1">
                          <a:latin typeface="Cambria Math" panose="02040503050406030204" pitchFamily="18" charset="0"/>
                        </a:rPr>
                        <m:t>3</m:t>
                      </m:r>
                      <m:r>
                        <a:rPr lang="nb-NO" sz="1100" i="1">
                          <a:latin typeface="Cambria Math" panose="02040503050406030204" pitchFamily="18" charset="0"/>
                        </a:rPr>
                        <m:t>𝑥</m:t>
                      </m:r>
                      <m:r>
                        <a:rPr lang="nb-NO" sz="1100" i="1">
                          <a:latin typeface="Cambria Math" panose="02040503050406030204" pitchFamily="18" charset="0"/>
                        </a:rPr>
                        <m:t>−2−</m:t>
                      </m:r>
                      <m:r>
                        <a:rPr lang="nb-NO" sz="1100" i="1">
                          <a:latin typeface="Cambria Math" panose="02040503050406030204" pitchFamily="18" charset="0"/>
                        </a:rPr>
                        <m:t>𝑥</m:t>
                      </m:r>
                      <m:r>
                        <a:rPr lang="nb-NO" sz="1100" i="1">
                          <a:latin typeface="Cambria Math" panose="02040503050406030204" pitchFamily="18" charset="0"/>
                        </a:rPr>
                        <m:t>=</m:t>
                      </m:r>
                      <m:r>
                        <a:rPr lang="nb-NO" sz="1100" i="1">
                          <a:latin typeface="Cambria Math" panose="02040503050406030204" pitchFamily="18" charset="0"/>
                        </a:rPr>
                        <m:t>𝑥</m:t>
                      </m:r>
                      <m:r>
                        <a:rPr lang="nb-NO" sz="1100" i="1">
                          <a:latin typeface="Cambria Math" panose="02040503050406030204" pitchFamily="18" charset="0"/>
                        </a:rPr>
                        <m:t>+4−</m:t>
                      </m:r>
                      <m:r>
                        <a:rPr lang="nb-NO" sz="1100" i="1">
                          <a:latin typeface="Cambria Math" panose="02040503050406030204" pitchFamily="18" charset="0"/>
                        </a:rPr>
                        <m:t>𝑥</m:t>
                      </m:r>
                    </m:oMath>
                  </m:oMathPara>
                </a14:m>
                <a:endParaRPr lang="nb-NO" sz="1100" dirty="0"/>
              </a:p>
              <a:p>
                <a:endParaRPr lang="nb-NO" sz="200" dirty="0"/>
              </a:p>
              <a:p>
                <a:r>
                  <a:rPr lang="nb-NO" sz="1100" dirty="0"/>
                  <a:t>Også trekker vi sammen uttrykkene på hver side og får:</a:t>
                </a:r>
              </a:p>
              <a:p>
                <a:endParaRPr lang="nb-NO" sz="200" dirty="0"/>
              </a:p>
              <a:p>
                <a:pPr/>
                <a14:m>
                  <m:oMathPara xmlns:m="http://schemas.openxmlformats.org/officeDocument/2006/math">
                    <m:oMathParaPr>
                      <m:jc m:val="centerGroup"/>
                    </m:oMathParaPr>
                    <m:oMath xmlns:m="http://schemas.openxmlformats.org/officeDocument/2006/math">
                      <m:r>
                        <a:rPr lang="nb-NO" sz="1100" i="1">
                          <a:latin typeface="Cambria Math" panose="02040503050406030204" pitchFamily="18" charset="0"/>
                        </a:rPr>
                        <m:t>2</m:t>
                      </m:r>
                      <m:r>
                        <a:rPr lang="nb-NO" sz="1100" i="1">
                          <a:latin typeface="Cambria Math" panose="02040503050406030204" pitchFamily="18" charset="0"/>
                        </a:rPr>
                        <m:t>𝑥</m:t>
                      </m:r>
                      <m:r>
                        <a:rPr lang="nb-NO" sz="1100" i="1">
                          <a:latin typeface="Cambria Math" panose="02040503050406030204" pitchFamily="18" charset="0"/>
                        </a:rPr>
                        <m:t>−2=4</m:t>
                      </m:r>
                    </m:oMath>
                  </m:oMathPara>
                </a14:m>
                <a:endParaRPr lang="nb-NO" sz="1100" dirty="0"/>
              </a:p>
              <a:p>
                <a:endParaRPr lang="nb-NO" sz="200" dirty="0"/>
              </a:p>
              <a:p>
                <a:r>
                  <a:rPr lang="nb-NO" sz="1100" dirty="0"/>
                  <a:t>Det neste steget er å samle alle tallene på høyre side, da må vi finne ut hva vi må legge til eller tekke fra for å kvitte oss med tallene på venstre side:</a:t>
                </a:r>
              </a:p>
              <a:p>
                <a:endParaRPr lang="nb-NO" sz="200" dirty="0"/>
              </a:p>
              <a:p>
                <a:pPr/>
                <a14:m>
                  <m:oMathPara xmlns:m="http://schemas.openxmlformats.org/officeDocument/2006/math">
                    <m:oMathParaPr>
                      <m:jc m:val="centerGroup"/>
                    </m:oMathParaPr>
                    <m:oMath xmlns:m="http://schemas.openxmlformats.org/officeDocument/2006/math">
                      <m:r>
                        <a:rPr lang="nb-NO" sz="1100" i="1">
                          <a:latin typeface="Cambria Math" panose="02040503050406030204" pitchFamily="18" charset="0"/>
                        </a:rPr>
                        <m:t>2</m:t>
                      </m:r>
                      <m:r>
                        <a:rPr lang="nb-NO" sz="1100" i="1">
                          <a:latin typeface="Cambria Math" panose="02040503050406030204" pitchFamily="18" charset="0"/>
                        </a:rPr>
                        <m:t>𝑥</m:t>
                      </m:r>
                      <m:r>
                        <a:rPr lang="nb-NO" sz="1100" i="1">
                          <a:latin typeface="Cambria Math" panose="02040503050406030204" pitchFamily="18" charset="0"/>
                        </a:rPr>
                        <m:t>−2+2=4+2</m:t>
                      </m:r>
                    </m:oMath>
                  </m:oMathPara>
                </a14:m>
                <a:endParaRPr lang="nb-NO" sz="1100" dirty="0"/>
              </a:p>
              <a:p>
                <a:endParaRPr lang="nb-NO" sz="200" dirty="0"/>
              </a:p>
              <a:p>
                <a:r>
                  <a:rPr lang="nb-NO" sz="1100" dirty="0"/>
                  <a:t>Også trekker vi sammen uttrykkene på hver side og får:</a:t>
                </a:r>
              </a:p>
              <a:p>
                <a:endParaRPr lang="nb-NO" sz="200" dirty="0"/>
              </a:p>
              <a:p>
                <a:pPr/>
                <a14:m>
                  <m:oMathPara xmlns:m="http://schemas.openxmlformats.org/officeDocument/2006/math">
                    <m:oMathParaPr>
                      <m:jc m:val="centerGroup"/>
                    </m:oMathParaPr>
                    <m:oMath xmlns:m="http://schemas.openxmlformats.org/officeDocument/2006/math">
                      <m:r>
                        <a:rPr lang="nb-NO" sz="1100" i="1">
                          <a:latin typeface="Cambria Math" panose="02040503050406030204" pitchFamily="18" charset="0"/>
                        </a:rPr>
                        <m:t>2</m:t>
                      </m:r>
                      <m:r>
                        <a:rPr lang="nb-NO" sz="1100" i="1">
                          <a:latin typeface="Cambria Math" panose="02040503050406030204" pitchFamily="18" charset="0"/>
                        </a:rPr>
                        <m:t>𝑥</m:t>
                      </m:r>
                      <m:r>
                        <a:rPr lang="nb-NO" sz="1100" i="1">
                          <a:latin typeface="Cambria Math" panose="02040503050406030204" pitchFamily="18" charset="0"/>
                        </a:rPr>
                        <m:t>=6</m:t>
                      </m:r>
                    </m:oMath>
                  </m:oMathPara>
                </a14:m>
                <a:endParaRPr lang="nb-NO" sz="1100" dirty="0"/>
              </a:p>
              <a:p>
                <a:endParaRPr lang="nb-NO" sz="200" dirty="0"/>
              </a:p>
              <a:p>
                <a:r>
                  <a:rPr lang="nb-NO" sz="1100" dirty="0"/>
                  <a:t>Da er vi nesten i mål, men vi må bare kvitte oss med tallet foran x. Det står jo egentlig en gangetegn mellom tallet og x, så dersom vi deler på samme tallet, så kan vi stryke tallet. Dette fordi det blir som å multiplisere med en brøk som er lik 1, slik som </a:t>
                </a:r>
                <a14:m>
                  <m:oMath xmlns:m="http://schemas.openxmlformats.org/officeDocument/2006/math">
                    <m:f>
                      <m:fPr>
                        <m:ctrlPr>
                          <a:rPr lang="nb-NO" sz="1100" i="1">
                            <a:latin typeface="Cambria Math" panose="02040503050406030204" pitchFamily="18" charset="0"/>
                          </a:rPr>
                        </m:ctrlPr>
                      </m:fPr>
                      <m:num>
                        <m:r>
                          <a:rPr lang="nb-NO" sz="1100" i="1">
                            <a:latin typeface="Cambria Math" panose="02040503050406030204" pitchFamily="18" charset="0"/>
                          </a:rPr>
                          <m:t>2</m:t>
                        </m:r>
                      </m:num>
                      <m:den>
                        <m:r>
                          <a:rPr lang="nb-NO" sz="1100" i="1">
                            <a:latin typeface="Cambria Math" panose="02040503050406030204" pitchFamily="18" charset="0"/>
                          </a:rPr>
                          <m:t>2</m:t>
                        </m:r>
                      </m:den>
                    </m:f>
                    <m:r>
                      <a:rPr lang="nb-NO" sz="1100" i="1">
                        <a:latin typeface="Cambria Math" panose="02040503050406030204" pitchFamily="18" charset="0"/>
                      </a:rPr>
                      <m:t>=</m:t>
                    </m:r>
                    <m:f>
                      <m:fPr>
                        <m:ctrlPr>
                          <a:rPr lang="nb-NO" sz="1100" i="1">
                            <a:latin typeface="Cambria Math" panose="02040503050406030204" pitchFamily="18" charset="0"/>
                          </a:rPr>
                        </m:ctrlPr>
                      </m:fPr>
                      <m:num>
                        <m:r>
                          <a:rPr lang="nb-NO" sz="1100" i="1">
                            <a:latin typeface="Cambria Math" panose="02040503050406030204" pitchFamily="18" charset="0"/>
                          </a:rPr>
                          <m:t>3</m:t>
                        </m:r>
                      </m:num>
                      <m:den>
                        <m:r>
                          <a:rPr lang="nb-NO" sz="1100" i="1">
                            <a:latin typeface="Cambria Math" panose="02040503050406030204" pitchFamily="18" charset="0"/>
                          </a:rPr>
                          <m:t>3</m:t>
                        </m:r>
                      </m:den>
                    </m:f>
                    <m:r>
                      <a:rPr lang="nb-NO" sz="1100" i="1">
                        <a:latin typeface="Cambria Math" panose="02040503050406030204" pitchFamily="18" charset="0"/>
                      </a:rPr>
                      <m:t>=</m:t>
                    </m:r>
                    <m:f>
                      <m:fPr>
                        <m:ctrlPr>
                          <a:rPr lang="nb-NO" sz="1100" i="1">
                            <a:latin typeface="Cambria Math" panose="02040503050406030204" pitchFamily="18" charset="0"/>
                          </a:rPr>
                        </m:ctrlPr>
                      </m:fPr>
                      <m:num>
                        <m:r>
                          <a:rPr lang="nb-NO" sz="1100" i="1">
                            <a:latin typeface="Cambria Math" panose="02040503050406030204" pitchFamily="18" charset="0"/>
                          </a:rPr>
                          <m:t>6</m:t>
                        </m:r>
                      </m:num>
                      <m:den>
                        <m:r>
                          <a:rPr lang="nb-NO" sz="1100" i="1">
                            <a:latin typeface="Cambria Math" panose="02040503050406030204" pitchFamily="18" charset="0"/>
                          </a:rPr>
                          <m:t>6</m:t>
                        </m:r>
                      </m:den>
                    </m:f>
                    <m:r>
                      <a:rPr lang="nb-NO" sz="1100" i="1">
                        <a:latin typeface="Cambria Math" panose="02040503050406030204" pitchFamily="18" charset="0"/>
                      </a:rPr>
                      <m:t>=</m:t>
                    </m:r>
                    <m:f>
                      <m:fPr>
                        <m:ctrlPr>
                          <a:rPr lang="nb-NO" sz="1100" i="1">
                            <a:latin typeface="Cambria Math" panose="02040503050406030204" pitchFamily="18" charset="0"/>
                          </a:rPr>
                        </m:ctrlPr>
                      </m:fPr>
                      <m:num>
                        <m:r>
                          <a:rPr lang="nb-NO" sz="1100" i="1">
                            <a:latin typeface="Cambria Math" panose="02040503050406030204" pitchFamily="18" charset="0"/>
                          </a:rPr>
                          <m:t>1000</m:t>
                        </m:r>
                      </m:num>
                      <m:den>
                        <m:r>
                          <a:rPr lang="nb-NO" sz="1100" i="1">
                            <a:latin typeface="Cambria Math" panose="02040503050406030204" pitchFamily="18" charset="0"/>
                          </a:rPr>
                          <m:t>1000</m:t>
                        </m:r>
                      </m:den>
                    </m:f>
                    <m:r>
                      <a:rPr lang="nb-NO" sz="1100" i="1">
                        <a:latin typeface="Cambria Math" panose="02040503050406030204" pitchFamily="18" charset="0"/>
                      </a:rPr>
                      <m:t>=1</m:t>
                    </m:r>
                  </m:oMath>
                </a14:m>
                <a:r>
                  <a:rPr lang="nb-NO" sz="1100" dirty="0"/>
                  <a:t>. </a:t>
                </a:r>
              </a:p>
              <a:p>
                <a:r>
                  <a:rPr lang="nb-NO" sz="1100" dirty="0"/>
                  <a:t>Da får vi:</a:t>
                </a:r>
              </a:p>
              <a:p>
                <a:endParaRPr lang="nb-NO" sz="200" dirty="0"/>
              </a:p>
              <a:p>
                <a:pPr/>
                <a14:m>
                  <m:oMathPara xmlns:m="http://schemas.openxmlformats.org/officeDocument/2006/math">
                    <m:oMathParaPr>
                      <m:jc m:val="centerGroup"/>
                    </m:oMathParaPr>
                    <m:oMath xmlns:m="http://schemas.openxmlformats.org/officeDocument/2006/math">
                      <m:f>
                        <m:fPr>
                          <m:ctrlPr>
                            <a:rPr lang="nb-NO" sz="1100" i="1">
                              <a:latin typeface="Cambria Math" panose="02040503050406030204" pitchFamily="18" charset="0"/>
                            </a:rPr>
                          </m:ctrlPr>
                        </m:fPr>
                        <m:num>
                          <m:r>
                            <a:rPr lang="nb-NO" sz="1100" i="1">
                              <a:latin typeface="Cambria Math" panose="02040503050406030204" pitchFamily="18" charset="0"/>
                            </a:rPr>
                            <m:t>2</m:t>
                          </m:r>
                          <m:r>
                            <a:rPr lang="nb-NO" sz="1100" i="1">
                              <a:latin typeface="Cambria Math" panose="02040503050406030204" pitchFamily="18" charset="0"/>
                            </a:rPr>
                            <m:t>𝑥</m:t>
                          </m:r>
                        </m:num>
                        <m:den>
                          <m:r>
                            <a:rPr lang="nb-NO" sz="1100" i="1">
                              <a:latin typeface="Cambria Math" panose="02040503050406030204" pitchFamily="18" charset="0"/>
                            </a:rPr>
                            <m:t>2</m:t>
                          </m:r>
                        </m:den>
                      </m:f>
                      <m:r>
                        <a:rPr lang="nb-NO" sz="1100" i="1">
                          <a:latin typeface="Cambria Math" panose="02040503050406030204" pitchFamily="18" charset="0"/>
                        </a:rPr>
                        <m:t>=</m:t>
                      </m:r>
                      <m:f>
                        <m:fPr>
                          <m:ctrlPr>
                            <a:rPr lang="nb-NO" sz="1100" i="1">
                              <a:latin typeface="Cambria Math" panose="02040503050406030204" pitchFamily="18" charset="0"/>
                            </a:rPr>
                          </m:ctrlPr>
                        </m:fPr>
                        <m:num>
                          <m:r>
                            <a:rPr lang="nb-NO" sz="1100" i="1">
                              <a:latin typeface="Cambria Math" panose="02040503050406030204" pitchFamily="18" charset="0"/>
                            </a:rPr>
                            <m:t>6</m:t>
                          </m:r>
                        </m:num>
                        <m:den>
                          <m:r>
                            <a:rPr lang="nb-NO" sz="1100" i="1">
                              <a:latin typeface="Cambria Math" panose="02040503050406030204" pitchFamily="18" charset="0"/>
                            </a:rPr>
                            <m:t>2</m:t>
                          </m:r>
                        </m:den>
                      </m:f>
                    </m:oMath>
                  </m:oMathPara>
                </a14:m>
                <a:endParaRPr lang="nb-NO" sz="1100" dirty="0"/>
              </a:p>
              <a:p>
                <a:endParaRPr lang="nb-NO" sz="200" dirty="0"/>
              </a:p>
              <a:p>
                <a:r>
                  <a:rPr lang="nb-NO" sz="1100" dirty="0"/>
                  <a:t>Når vi til slutt forkorter, så står vi igjen med:</a:t>
                </a:r>
              </a:p>
              <a:p>
                <a:endParaRPr lang="nb-NO" sz="200" dirty="0"/>
              </a:p>
              <a:p>
                <a:pPr/>
                <a14:m>
                  <m:oMathPara xmlns:m="http://schemas.openxmlformats.org/officeDocument/2006/math">
                    <m:oMathParaPr>
                      <m:jc m:val="centerGroup"/>
                    </m:oMathParaPr>
                    <m:oMath xmlns:m="http://schemas.openxmlformats.org/officeDocument/2006/math">
                      <m:r>
                        <a:rPr lang="nb-NO" sz="1100" i="1">
                          <a:latin typeface="Cambria Math" panose="02040503050406030204" pitchFamily="18" charset="0"/>
                        </a:rPr>
                        <m:t>𝑥</m:t>
                      </m:r>
                      <m:r>
                        <a:rPr lang="nb-NO" sz="1100" i="1">
                          <a:latin typeface="Cambria Math" panose="02040503050406030204" pitchFamily="18" charset="0"/>
                        </a:rPr>
                        <m:t>=3</m:t>
                      </m:r>
                    </m:oMath>
                  </m:oMathPara>
                </a14:m>
                <a:endParaRPr lang="nb-NO" sz="1100" dirty="0"/>
              </a:p>
              <a:p>
                <a:endParaRPr lang="nb-NO" sz="200" dirty="0"/>
              </a:p>
              <a:p>
                <a:r>
                  <a:rPr lang="nb-NO" sz="1100" dirty="0"/>
                  <a:t>Og vi har funnet svaret vårt! Så lenge vi gjør det samme på begge sidene av likhetstegnet, så trenger vi egentlig ikke huske noe mer for å løse likninger.</a:t>
                </a:r>
              </a:p>
            </p:txBody>
          </p:sp>
        </mc:Choice>
        <mc:Fallback xmlns="">
          <p:sp>
            <p:nvSpPr>
              <p:cNvPr id="8" name="TekstSylinder 7">
                <a:extLst>
                  <a:ext uri="{FF2B5EF4-FFF2-40B4-BE49-F238E27FC236}">
                    <a16:creationId xmlns:a16="http://schemas.microsoft.com/office/drawing/2014/main" id="{AABBC7F0-6B31-41E7-AB83-B8D2173AD445}"/>
                  </a:ext>
                </a:extLst>
              </p:cNvPr>
              <p:cNvSpPr txBox="1">
                <a:spLocks noRot="1" noChangeAspect="1" noMove="1" noResize="1" noEditPoints="1" noAdjustHandles="1" noChangeArrowheads="1" noChangeShapeType="1" noTextEdit="1"/>
              </p:cNvSpPr>
              <p:nvPr/>
            </p:nvSpPr>
            <p:spPr>
              <a:xfrm>
                <a:off x="471486" y="2756167"/>
                <a:ext cx="6007826" cy="6285952"/>
              </a:xfrm>
              <a:prstGeom prst="rect">
                <a:avLst/>
              </a:prstGeom>
              <a:blipFill>
                <a:blip r:embed="rId4"/>
                <a:stretch>
                  <a:fillRect t="-97"/>
                </a:stretch>
              </a:blipFill>
            </p:spPr>
            <p:txBody>
              <a:bodyPr/>
              <a:lstStyle/>
              <a:p>
                <a:r>
                  <a:rPr lang="nb-NO">
                    <a:noFill/>
                  </a:rPr>
                  <a:t> </a:t>
                </a:r>
              </a:p>
            </p:txBody>
          </p:sp>
        </mc:Fallback>
      </mc:AlternateContent>
      <p:sp>
        <p:nvSpPr>
          <p:cNvPr id="11" name="TekstSylinder 10">
            <a:extLst>
              <a:ext uri="{FF2B5EF4-FFF2-40B4-BE49-F238E27FC236}">
                <a16:creationId xmlns:a16="http://schemas.microsoft.com/office/drawing/2014/main" id="{97383CF6-00D3-4702-A03F-1E772F2D2856}"/>
              </a:ext>
            </a:extLst>
          </p:cNvPr>
          <p:cNvSpPr txBox="1"/>
          <p:nvPr/>
        </p:nvSpPr>
        <p:spPr>
          <a:xfrm>
            <a:off x="3382964" y="1976745"/>
            <a:ext cx="3096348" cy="877163"/>
          </a:xfrm>
          <a:prstGeom prst="rect">
            <a:avLst/>
          </a:prstGeom>
          <a:noFill/>
          <a:ln>
            <a:solidFill>
              <a:schemeClr val="tx1"/>
            </a:solidFill>
          </a:ln>
        </p:spPr>
        <p:txBody>
          <a:bodyPr wrap="square" rtlCol="0">
            <a:spAutoFit/>
          </a:bodyPr>
          <a:lstStyle/>
          <a:p>
            <a:r>
              <a:rPr lang="nb-NO" sz="1100" b="1" dirty="0"/>
              <a:t>Snakk om</a:t>
            </a:r>
          </a:p>
          <a:p>
            <a:endParaRPr lang="nb-NO" sz="400" dirty="0"/>
          </a:p>
          <a:p>
            <a:r>
              <a:rPr lang="nb-NO" sz="1100" dirty="0"/>
              <a:t>Enheten til fart er ofte </a:t>
            </a:r>
            <a:r>
              <a:rPr lang="nb-NO" sz="1100" i="1" dirty="0"/>
              <a:t>km/t</a:t>
            </a:r>
            <a:r>
              <a:rPr lang="nb-NO" sz="1100" dirty="0"/>
              <a:t> eller </a:t>
            </a:r>
            <a:r>
              <a:rPr lang="nb-NO" sz="1100" i="1" dirty="0"/>
              <a:t>m/s</a:t>
            </a:r>
            <a:r>
              <a:rPr lang="nb-NO" sz="1100" dirty="0"/>
              <a:t>. Vet du når de forskjellige enhetene brukes?</a:t>
            </a:r>
          </a:p>
          <a:p>
            <a:endParaRPr lang="nb-NO" sz="300" dirty="0"/>
          </a:p>
          <a:p>
            <a:r>
              <a:rPr lang="nb-NO" sz="1100" dirty="0"/>
              <a:t>Vet du om andre enheter for fart og når de brukes?</a:t>
            </a:r>
          </a:p>
        </p:txBody>
      </p:sp>
      <mc:AlternateContent xmlns:mc="http://schemas.openxmlformats.org/markup-compatibility/2006" xmlns:a14="http://schemas.microsoft.com/office/drawing/2010/main">
        <mc:Choice Requires="a14">
          <p:sp>
            <p:nvSpPr>
              <p:cNvPr id="12" name="TekstSylinder 11">
                <a:extLst>
                  <a:ext uri="{FF2B5EF4-FFF2-40B4-BE49-F238E27FC236}">
                    <a16:creationId xmlns:a16="http://schemas.microsoft.com/office/drawing/2014/main" id="{02CAEF37-FB3E-4D6D-A6BF-B2F1B067EA86}"/>
                  </a:ext>
                </a:extLst>
              </p:cNvPr>
              <p:cNvSpPr txBox="1"/>
              <p:nvPr/>
            </p:nvSpPr>
            <p:spPr>
              <a:xfrm>
                <a:off x="471486" y="9014942"/>
                <a:ext cx="6081714" cy="718915"/>
              </a:xfrm>
              <a:prstGeom prst="rect">
                <a:avLst/>
              </a:prstGeom>
              <a:noFill/>
            </p:spPr>
            <p:txBody>
              <a:bodyPr wrap="square" rtlCol="0">
                <a:spAutoFit/>
              </a:bodyPr>
              <a:lstStyle/>
              <a:p>
                <a:r>
                  <a:rPr lang="nb-NO" sz="1100" b="1" dirty="0"/>
                  <a:t>Formelregning</a:t>
                </a:r>
              </a:p>
              <a:p>
                <a:endParaRPr lang="nb-NO" sz="400" dirty="0"/>
              </a:p>
              <a:p>
                <a:r>
                  <a:rPr lang="nb-NO" sz="1100" dirty="0"/>
                  <a:t>En formel er egentlig veldig lik en likning, og vi kan bruke akkurat de samme reglene for å omforme den. For </a:t>
                </a:r>
                <a14:m>
                  <m:oMath xmlns:m="http://schemas.openxmlformats.org/officeDocument/2006/math">
                    <m:r>
                      <a:rPr lang="nb-NO" sz="1100" i="1">
                        <a:latin typeface="Cambria Math" panose="02040503050406030204" pitchFamily="18" charset="0"/>
                      </a:rPr>
                      <m:t>𝑣</m:t>
                    </m:r>
                    <m:r>
                      <a:rPr lang="nb-NO" sz="1100" i="1">
                        <a:latin typeface="Cambria Math" panose="02040503050406030204" pitchFamily="18" charset="0"/>
                      </a:rPr>
                      <m:t>=</m:t>
                    </m:r>
                    <m:f>
                      <m:fPr>
                        <m:ctrlPr>
                          <a:rPr lang="nb-NO" sz="1100" i="1">
                            <a:latin typeface="Cambria Math" panose="02040503050406030204" pitchFamily="18" charset="0"/>
                          </a:rPr>
                        </m:ctrlPr>
                      </m:fPr>
                      <m:num>
                        <m:r>
                          <a:rPr lang="nb-NO" sz="1100" i="1">
                            <a:latin typeface="Cambria Math" panose="02040503050406030204" pitchFamily="18" charset="0"/>
                          </a:rPr>
                          <m:t>𝑠</m:t>
                        </m:r>
                      </m:num>
                      <m:den>
                        <m:r>
                          <a:rPr lang="nb-NO" sz="1100" i="1">
                            <a:latin typeface="Cambria Math" panose="02040503050406030204" pitchFamily="18" charset="0"/>
                          </a:rPr>
                          <m:t>𝑡</m:t>
                        </m:r>
                      </m:den>
                    </m:f>
                  </m:oMath>
                </a14:m>
                <a:r>
                  <a:rPr lang="nb-NO" sz="1100" dirty="0"/>
                  <a:t> som vi startet med, så kan vi omforme den til </a:t>
                </a:r>
                <a14:m>
                  <m:oMath xmlns:m="http://schemas.openxmlformats.org/officeDocument/2006/math">
                    <m:r>
                      <a:rPr lang="nb-NO" sz="1100" i="1">
                        <a:latin typeface="Cambria Math" panose="02040503050406030204" pitchFamily="18" charset="0"/>
                      </a:rPr>
                      <m:t>𝑠</m:t>
                    </m:r>
                    <m:r>
                      <a:rPr lang="nb-NO" sz="1100" i="1">
                        <a:latin typeface="Cambria Math" panose="02040503050406030204" pitchFamily="18" charset="0"/>
                      </a:rPr>
                      <m:t>=</m:t>
                    </m:r>
                    <m:r>
                      <a:rPr lang="nb-NO" sz="1100" i="1">
                        <a:latin typeface="Cambria Math" panose="02040503050406030204" pitchFamily="18" charset="0"/>
                      </a:rPr>
                      <m:t>𝑣</m:t>
                    </m:r>
                    <m:r>
                      <a:rPr lang="nb-NO" sz="1100" i="1">
                        <a:latin typeface="Cambria Math" panose="02040503050406030204" pitchFamily="18" charset="0"/>
                      </a:rPr>
                      <m:t>∙</m:t>
                    </m:r>
                    <m:r>
                      <a:rPr lang="nb-NO" sz="1100" i="1">
                        <a:latin typeface="Cambria Math" panose="02040503050406030204" pitchFamily="18" charset="0"/>
                      </a:rPr>
                      <m:t>𝑡</m:t>
                    </m:r>
                  </m:oMath>
                </a14:m>
                <a:r>
                  <a:rPr lang="nb-NO" sz="1100" dirty="0"/>
                  <a:t>. Klarer du å se hva man må gjøre? </a:t>
                </a:r>
              </a:p>
            </p:txBody>
          </p:sp>
        </mc:Choice>
        <mc:Fallback xmlns="">
          <p:sp>
            <p:nvSpPr>
              <p:cNvPr id="12" name="TekstSylinder 11">
                <a:extLst>
                  <a:ext uri="{FF2B5EF4-FFF2-40B4-BE49-F238E27FC236}">
                    <a16:creationId xmlns:a16="http://schemas.microsoft.com/office/drawing/2014/main" id="{02CAEF37-FB3E-4D6D-A6BF-B2F1B067EA86}"/>
                  </a:ext>
                </a:extLst>
              </p:cNvPr>
              <p:cNvSpPr txBox="1">
                <a:spLocks noRot="1" noChangeAspect="1" noMove="1" noResize="1" noEditPoints="1" noAdjustHandles="1" noChangeArrowheads="1" noChangeShapeType="1" noTextEdit="1"/>
              </p:cNvSpPr>
              <p:nvPr/>
            </p:nvSpPr>
            <p:spPr>
              <a:xfrm>
                <a:off x="471486" y="9014942"/>
                <a:ext cx="6081714" cy="718915"/>
              </a:xfrm>
              <a:prstGeom prst="rect">
                <a:avLst/>
              </a:prstGeom>
              <a:blipFill>
                <a:blip r:embed="rId5"/>
                <a:stretch>
                  <a:fillRect t="-847" r="-401"/>
                </a:stretch>
              </a:blipFill>
            </p:spPr>
            <p:txBody>
              <a:bodyPr/>
              <a:lstStyle/>
              <a:p>
                <a:r>
                  <a:rPr lang="nb-NO">
                    <a:noFill/>
                  </a:rPr>
                  <a:t> </a:t>
                </a:r>
              </a:p>
            </p:txBody>
          </p:sp>
        </mc:Fallback>
      </mc:AlternateContent>
      <p:sp>
        <p:nvSpPr>
          <p:cNvPr id="13" name="TekstSylinder 12">
            <a:extLst>
              <a:ext uri="{FF2B5EF4-FFF2-40B4-BE49-F238E27FC236}">
                <a16:creationId xmlns:a16="http://schemas.microsoft.com/office/drawing/2014/main" id="{77BFEF85-9F64-43D5-B86E-DF36EE8E71DB}"/>
              </a:ext>
            </a:extLst>
          </p:cNvPr>
          <p:cNvSpPr txBox="1"/>
          <p:nvPr/>
        </p:nvSpPr>
        <p:spPr>
          <a:xfrm>
            <a:off x="1250948" y="3833385"/>
            <a:ext cx="1217613" cy="261610"/>
          </a:xfrm>
          <a:prstGeom prst="rect">
            <a:avLst/>
          </a:prstGeom>
          <a:noFill/>
        </p:spPr>
        <p:txBody>
          <a:bodyPr wrap="square" rtlCol="0">
            <a:spAutoFit/>
          </a:bodyPr>
          <a:lstStyle/>
          <a:p>
            <a:r>
              <a:rPr lang="nb-NO" sz="1100" dirty="0"/>
              <a:t>Dette er like stort</a:t>
            </a:r>
          </a:p>
        </p:txBody>
      </p:sp>
      <p:sp>
        <p:nvSpPr>
          <p:cNvPr id="14" name="TekstSylinder 13">
            <a:extLst>
              <a:ext uri="{FF2B5EF4-FFF2-40B4-BE49-F238E27FC236}">
                <a16:creationId xmlns:a16="http://schemas.microsoft.com/office/drawing/2014/main" id="{5E4727A2-2017-422F-B7B8-200429A8FB16}"/>
              </a:ext>
            </a:extLst>
          </p:cNvPr>
          <p:cNvSpPr txBox="1"/>
          <p:nvPr/>
        </p:nvSpPr>
        <p:spPr>
          <a:xfrm>
            <a:off x="4478251" y="3840712"/>
            <a:ext cx="760413" cy="261610"/>
          </a:xfrm>
          <a:prstGeom prst="rect">
            <a:avLst/>
          </a:prstGeom>
          <a:noFill/>
        </p:spPr>
        <p:txBody>
          <a:bodyPr wrap="square" rtlCol="0">
            <a:spAutoFit/>
          </a:bodyPr>
          <a:lstStyle/>
          <a:p>
            <a:r>
              <a:rPr lang="nb-NO" sz="1100" dirty="0"/>
              <a:t>som dette</a:t>
            </a:r>
          </a:p>
        </p:txBody>
      </p:sp>
      <p:sp>
        <p:nvSpPr>
          <p:cNvPr id="16" name="Ellipse 15">
            <a:extLst>
              <a:ext uri="{FF2B5EF4-FFF2-40B4-BE49-F238E27FC236}">
                <a16:creationId xmlns:a16="http://schemas.microsoft.com/office/drawing/2014/main" id="{F4CFBFD5-ADD4-4383-B316-BCED34A929C1}"/>
              </a:ext>
            </a:extLst>
          </p:cNvPr>
          <p:cNvSpPr/>
          <p:nvPr/>
        </p:nvSpPr>
        <p:spPr>
          <a:xfrm>
            <a:off x="3563365" y="3656079"/>
            <a:ext cx="403435" cy="26161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18" name="Rett pilkobling 17">
            <a:extLst>
              <a:ext uri="{FF2B5EF4-FFF2-40B4-BE49-F238E27FC236}">
                <a16:creationId xmlns:a16="http://schemas.microsoft.com/office/drawing/2014/main" id="{F9978511-F552-40EC-BDC1-E1E6A718C5C3}"/>
              </a:ext>
            </a:extLst>
          </p:cNvPr>
          <p:cNvCxnSpPr>
            <a:cxnSpLocks/>
            <a:stCxn id="13" idx="3"/>
          </p:cNvCxnSpPr>
          <p:nvPr/>
        </p:nvCxnSpPr>
        <p:spPr>
          <a:xfrm flipV="1">
            <a:off x="2468561" y="3833385"/>
            <a:ext cx="450449" cy="13080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Rett pilkobling 19">
            <a:extLst>
              <a:ext uri="{FF2B5EF4-FFF2-40B4-BE49-F238E27FC236}">
                <a16:creationId xmlns:a16="http://schemas.microsoft.com/office/drawing/2014/main" id="{7D2003AD-A46A-48AB-BE1E-1E1E591F4894}"/>
              </a:ext>
            </a:extLst>
          </p:cNvPr>
          <p:cNvCxnSpPr>
            <a:cxnSpLocks/>
            <a:stCxn id="14" idx="1"/>
          </p:cNvCxnSpPr>
          <p:nvPr/>
        </p:nvCxnSpPr>
        <p:spPr>
          <a:xfrm flipH="1" flipV="1">
            <a:off x="4074817" y="3833385"/>
            <a:ext cx="403434" cy="13813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Ellipse 23">
            <a:extLst>
              <a:ext uri="{FF2B5EF4-FFF2-40B4-BE49-F238E27FC236}">
                <a16:creationId xmlns:a16="http://schemas.microsoft.com/office/drawing/2014/main" id="{7FB69D44-8894-45AD-85B1-2952DA06146E}"/>
              </a:ext>
            </a:extLst>
          </p:cNvPr>
          <p:cNvSpPr/>
          <p:nvPr/>
        </p:nvSpPr>
        <p:spPr>
          <a:xfrm>
            <a:off x="2988413" y="3649729"/>
            <a:ext cx="473799" cy="26161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lysbildenummer 2">
            <a:extLst>
              <a:ext uri="{FF2B5EF4-FFF2-40B4-BE49-F238E27FC236}">
                <a16:creationId xmlns:a16="http://schemas.microsoft.com/office/drawing/2014/main" id="{C392B20D-586C-4DF9-A878-1BFD4B854ADD}"/>
              </a:ext>
            </a:extLst>
          </p:cNvPr>
          <p:cNvSpPr>
            <a:spLocks noGrp="1"/>
          </p:cNvSpPr>
          <p:nvPr>
            <p:ph type="sldNum" sz="quarter" idx="12"/>
          </p:nvPr>
        </p:nvSpPr>
        <p:spPr>
          <a:xfrm>
            <a:off x="5127244" y="9449419"/>
            <a:ext cx="1543050" cy="527403"/>
          </a:xfrm>
        </p:spPr>
        <p:txBody>
          <a:bodyPr/>
          <a:lstStyle/>
          <a:p>
            <a:fld id="{8BCDA449-1FD9-4B7A-9E85-B244E6DC9C56}" type="slidenum">
              <a:rPr lang="nb-NO" smtClean="0"/>
              <a:t>1</a:t>
            </a:fld>
            <a:endParaRPr lang="nb-NO" dirty="0"/>
          </a:p>
        </p:txBody>
      </p:sp>
    </p:spTree>
    <p:extLst>
      <p:ext uri="{BB962C8B-B14F-4D97-AF65-F5344CB8AC3E}">
        <p14:creationId xmlns:p14="http://schemas.microsoft.com/office/powerpoint/2010/main" val="1675677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Bilde 20" descr="Et bilde som inneholder klokke&#10;&#10;Automatisk generert beskrivelse">
            <a:extLst>
              <a:ext uri="{FF2B5EF4-FFF2-40B4-BE49-F238E27FC236}">
                <a16:creationId xmlns:a16="http://schemas.microsoft.com/office/drawing/2014/main" id="{8BB3ABF3-AD17-416F-ADEC-EDD1835E14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07133">
            <a:off x="2712381" y="3573448"/>
            <a:ext cx="896826" cy="896826"/>
          </a:xfrm>
          <a:prstGeom prst="rect">
            <a:avLst/>
          </a:prstGeom>
        </p:spPr>
      </p:pic>
      <p:sp>
        <p:nvSpPr>
          <p:cNvPr id="2" name="Tittel 1">
            <a:extLst>
              <a:ext uri="{FF2B5EF4-FFF2-40B4-BE49-F238E27FC236}">
                <a16:creationId xmlns:a16="http://schemas.microsoft.com/office/drawing/2014/main" id="{516DDE9D-0BE0-43F9-ABE6-FE4160690D42}"/>
              </a:ext>
            </a:extLst>
          </p:cNvPr>
          <p:cNvSpPr>
            <a:spLocks noGrp="1"/>
          </p:cNvSpPr>
          <p:nvPr>
            <p:ph type="title"/>
          </p:nvPr>
        </p:nvSpPr>
        <p:spPr>
          <a:xfrm>
            <a:off x="471488" y="204138"/>
            <a:ext cx="5915025" cy="852669"/>
          </a:xfrm>
        </p:spPr>
        <p:txBody>
          <a:bodyPr>
            <a:normAutofit/>
          </a:bodyPr>
          <a:lstStyle/>
          <a:p>
            <a:r>
              <a:rPr lang="nb-NO" dirty="0"/>
              <a:t>Lag det raskeste kjøretøyet </a:t>
            </a:r>
            <a:br>
              <a:rPr lang="nb-NO" dirty="0"/>
            </a:br>
            <a:r>
              <a:rPr lang="nb-NO" sz="2000" dirty="0"/>
              <a:t>- med kontinuerlig servo</a:t>
            </a:r>
          </a:p>
        </p:txBody>
      </p:sp>
      <p:sp>
        <p:nvSpPr>
          <p:cNvPr id="14" name="TekstSylinder 13">
            <a:extLst>
              <a:ext uri="{FF2B5EF4-FFF2-40B4-BE49-F238E27FC236}">
                <a16:creationId xmlns:a16="http://schemas.microsoft.com/office/drawing/2014/main" id="{2F952896-447C-449C-BBA2-666C9B82A3D9}"/>
              </a:ext>
            </a:extLst>
          </p:cNvPr>
          <p:cNvSpPr txBox="1"/>
          <p:nvPr/>
        </p:nvSpPr>
        <p:spPr>
          <a:xfrm>
            <a:off x="772575" y="3611415"/>
            <a:ext cx="1746549" cy="830997"/>
          </a:xfrm>
          <a:prstGeom prst="rect">
            <a:avLst/>
          </a:prstGeom>
          <a:noFill/>
          <a:ln>
            <a:noFill/>
          </a:ln>
        </p:spPr>
        <p:txBody>
          <a:bodyPr wrap="square" rtlCol="0">
            <a:spAutoFit/>
          </a:bodyPr>
          <a:lstStyle/>
          <a:p>
            <a:r>
              <a:rPr lang="nb-NO" sz="1100" b="1" dirty="0"/>
              <a:t>Ekstraoppgave</a:t>
            </a:r>
          </a:p>
          <a:p>
            <a:endParaRPr lang="nb-NO" sz="400" b="1" dirty="0"/>
          </a:p>
          <a:p>
            <a:r>
              <a:rPr lang="nb-NO" sz="1100" dirty="0"/>
              <a:t>Lag en stoppeklokke for  </a:t>
            </a:r>
            <a:r>
              <a:rPr lang="nb-NO" sz="1100" dirty="0" err="1"/>
              <a:t>micro:bit</a:t>
            </a:r>
            <a:r>
              <a:rPr lang="nb-NO" sz="1100" dirty="0"/>
              <a:t> for å måle tiden på strekningene.</a:t>
            </a:r>
          </a:p>
        </p:txBody>
      </p:sp>
      <p:sp>
        <p:nvSpPr>
          <p:cNvPr id="15" name="TekstSylinder 14">
            <a:extLst>
              <a:ext uri="{FF2B5EF4-FFF2-40B4-BE49-F238E27FC236}">
                <a16:creationId xmlns:a16="http://schemas.microsoft.com/office/drawing/2014/main" id="{238D70E9-A2F9-40C6-BD4B-31E2BEA82E86}"/>
              </a:ext>
            </a:extLst>
          </p:cNvPr>
          <p:cNvSpPr txBox="1"/>
          <p:nvPr/>
        </p:nvSpPr>
        <p:spPr>
          <a:xfrm>
            <a:off x="471488" y="1093605"/>
            <a:ext cx="5523924" cy="600164"/>
          </a:xfrm>
          <a:prstGeom prst="rect">
            <a:avLst/>
          </a:prstGeom>
          <a:noFill/>
          <a:ln>
            <a:solidFill>
              <a:schemeClr val="tx1"/>
            </a:solidFill>
          </a:ln>
        </p:spPr>
        <p:txBody>
          <a:bodyPr wrap="square" rtlCol="0">
            <a:spAutoFit/>
          </a:bodyPr>
          <a:lstStyle/>
          <a:p>
            <a:r>
              <a:rPr lang="nb-NO" sz="1100" b="1" dirty="0"/>
              <a:t>Oppgave </a:t>
            </a:r>
          </a:p>
          <a:p>
            <a:r>
              <a:rPr lang="nb-NO" sz="1100" dirty="0"/>
              <a:t>Lag et kjøretøy som bruker en kontinuerlig servo. Mål hvor lang tid det bruker på minst fem forskjellige strekninger. Lag en lineær modell for hvordan tiden avhenger av strekningen.</a:t>
            </a:r>
          </a:p>
        </p:txBody>
      </p:sp>
      <p:sp>
        <p:nvSpPr>
          <p:cNvPr id="16" name="Rektangel 15">
            <a:extLst>
              <a:ext uri="{FF2B5EF4-FFF2-40B4-BE49-F238E27FC236}">
                <a16:creationId xmlns:a16="http://schemas.microsoft.com/office/drawing/2014/main" id="{9236386B-DE29-42C2-8C56-2F4008198189}"/>
              </a:ext>
            </a:extLst>
          </p:cNvPr>
          <p:cNvSpPr/>
          <p:nvPr/>
        </p:nvSpPr>
        <p:spPr>
          <a:xfrm>
            <a:off x="466250" y="1809185"/>
            <a:ext cx="4105749" cy="1400383"/>
          </a:xfrm>
          <a:prstGeom prst="rect">
            <a:avLst/>
          </a:prstGeom>
        </p:spPr>
        <p:txBody>
          <a:bodyPr wrap="square">
            <a:spAutoFit/>
          </a:bodyPr>
          <a:lstStyle/>
          <a:p>
            <a:pPr>
              <a:defRPr/>
            </a:pPr>
            <a:r>
              <a:rPr lang="nb-NO" sz="1100" b="1" dirty="0"/>
              <a:t>Fase 1: </a:t>
            </a:r>
            <a:r>
              <a:rPr lang="nb-NO" sz="1100" dirty="0"/>
              <a:t>Undersøk gjerne litt for å få inspirasjon til kjøretøyet deres.</a:t>
            </a:r>
            <a:endPar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400" b="1"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a:t>
            </a:r>
            <a:r>
              <a:rPr lang="nb-NO" sz="1100" b="1" dirty="0">
                <a:solidFill>
                  <a:prstClr val="black"/>
                </a:solidFill>
                <a:latin typeface="Calibri" panose="020F0502020204030204"/>
              </a:rPr>
              <a:t>2</a:t>
            </a: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Det er viktig at dere er åpne for alle slags ideer og ikke er for kritiske, da kan nyttige forslag bli avfeid for tidlig.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Tenk selv først, og tegn gjerne skisser.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Forklar ideen din for de andre på gruppa.</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Hele gruppa diskuterer de ulike ideene, og lager en felles hypotese for bygging.</a:t>
            </a:r>
          </a:p>
        </p:txBody>
      </p:sp>
      <p:sp>
        <p:nvSpPr>
          <p:cNvPr id="17" name="TekstSylinder 16">
            <a:extLst>
              <a:ext uri="{FF2B5EF4-FFF2-40B4-BE49-F238E27FC236}">
                <a16:creationId xmlns:a16="http://schemas.microsoft.com/office/drawing/2014/main" id="{BC8417DA-B2E7-42CD-AC1E-2042A551EFEB}"/>
              </a:ext>
            </a:extLst>
          </p:cNvPr>
          <p:cNvSpPr txBox="1"/>
          <p:nvPr/>
        </p:nvSpPr>
        <p:spPr>
          <a:xfrm>
            <a:off x="466250" y="3209568"/>
            <a:ext cx="6114359" cy="261610"/>
          </a:xfrm>
          <a:prstGeom prst="rect">
            <a:avLst/>
          </a:prstGeom>
          <a:noFill/>
        </p:spPr>
        <p:txBody>
          <a:bodyPr wrap="square" rtlCol="0">
            <a:spAutoFit/>
          </a:bodyPr>
          <a:lstStyle/>
          <a:p>
            <a:r>
              <a:rPr lang="nb-NO" sz="1100" b="1" dirty="0"/>
              <a:t>Fase 3: </a:t>
            </a:r>
            <a:r>
              <a:rPr lang="nb-NO" sz="1100" dirty="0"/>
              <a:t>Gjennomfør planen deres for å lage kjøretøyet, og lag programmet for å styre servoen.</a:t>
            </a:r>
          </a:p>
        </p:txBody>
      </p:sp>
      <p:sp>
        <p:nvSpPr>
          <p:cNvPr id="18" name="Rektangel 17">
            <a:extLst>
              <a:ext uri="{FF2B5EF4-FFF2-40B4-BE49-F238E27FC236}">
                <a16:creationId xmlns:a16="http://schemas.microsoft.com/office/drawing/2014/main" id="{7DFC39F3-D2A3-4D91-9A03-354556900879}"/>
              </a:ext>
            </a:extLst>
          </p:cNvPr>
          <p:cNvSpPr/>
          <p:nvPr/>
        </p:nvSpPr>
        <p:spPr>
          <a:xfrm>
            <a:off x="372809" y="6376610"/>
            <a:ext cx="3629847" cy="3139321"/>
          </a:xfrm>
          <a:prstGeom prst="rect">
            <a:avLst/>
          </a:prstGeom>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b="1" dirty="0">
                <a:solidFill>
                  <a:prstClr val="black"/>
                </a:solidFill>
                <a:latin typeface="Calibri" panose="020F0502020204030204"/>
              </a:rPr>
              <a:t>Regresjonsoppgave – lineær modell</a:t>
            </a:r>
            <a:endPar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0" algn="l" defTabSz="457200" rtl="0" eaLnBrk="1" fontAlgn="auto" latinLnBrk="0" hangingPunct="1">
              <a:lnSpc>
                <a:spcPct val="100000"/>
              </a:lnSpc>
              <a:spcBef>
                <a:spcPts val="0"/>
              </a:spcBef>
              <a:spcAft>
                <a:spcPts val="0"/>
              </a:spcAft>
              <a:buClrTx/>
              <a:buSzTx/>
              <a:tabLst/>
              <a:defRPr/>
            </a:pP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Plott alle de målte verdiene</a:t>
            </a:r>
            <a:r>
              <a:rPr lang="nb-NO" sz="1100" dirty="0">
                <a:solidFill>
                  <a:prstClr val="black"/>
                </a:solidFill>
                <a:latin typeface="Calibri" panose="020F0502020204030204"/>
              </a:rPr>
              <a:t> i</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Geogebra. Tiden tilsvarer x-verdiene og strekningen tilsvarer y-verdiene.</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Finn en matematisk modell ved å foreta en lineær regresjon for de målte dataene. Se </a:t>
            </a:r>
            <a:r>
              <a:rPr lang="nb-NO" sz="1100" dirty="0">
                <a:solidFill>
                  <a:prstClr val="black"/>
                </a:solidFill>
                <a:latin typeface="Calibri" panose="020F0502020204030204"/>
              </a:rPr>
              <a:t>modellerings-</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kapitlet for fremgangsmåte.</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lang="nb-NO" sz="1100" dirty="0">
              <a:solidFill>
                <a:prstClr val="black"/>
              </a:solidFill>
              <a:latin typeface="Calibri" panose="020F0502020204030204"/>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t>Passer den bra med datapunktene deres?</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lang="nb-NO" sz="1100" dirty="0"/>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t>For denne lineære modellen, vil stigningstallet være gjennomsnittsfarten til kjøretøyet. Det kjøretøyet med størst stigningstall, har størst fart. Hvordan kan dere se på grafen hvilket kjøretøy som har størst fart?</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solidFill>
                  <a:prstClr val="black"/>
                </a:solidFill>
                <a:latin typeface="Calibri" panose="020F0502020204030204"/>
              </a:rPr>
              <a:t>Tror dere modellen vil passe bra dersom dere lar kjøretøyet kjøre i 12 timer?</a:t>
            </a: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9" name="TekstSylinder 18">
                <a:extLst>
                  <a:ext uri="{FF2B5EF4-FFF2-40B4-BE49-F238E27FC236}">
                    <a16:creationId xmlns:a16="http://schemas.microsoft.com/office/drawing/2014/main" id="{D390C9D7-8C1F-4B17-83C9-8455D441823D}"/>
                  </a:ext>
                </a:extLst>
              </p:cNvPr>
              <p:cNvSpPr txBox="1"/>
              <p:nvPr/>
            </p:nvSpPr>
            <p:spPr>
              <a:xfrm>
                <a:off x="4119707" y="6047273"/>
                <a:ext cx="2460902" cy="1569660"/>
              </a:xfrm>
              <a:prstGeom prst="rect">
                <a:avLst/>
              </a:prstGeom>
              <a:noFill/>
              <a:ln>
                <a:solidFill>
                  <a:schemeClr val="tx1"/>
                </a:solidFill>
              </a:ln>
            </p:spPr>
            <p:txBody>
              <a:bodyPr wrap="square" rtlCol="0">
                <a:spAutoFit/>
              </a:bodyPr>
              <a:lstStyle/>
              <a:p>
                <a:r>
                  <a:rPr lang="nb-NO" sz="1100" b="1" dirty="0"/>
                  <a:t>Oppgave </a:t>
                </a:r>
              </a:p>
              <a:p>
                <a:endParaRPr lang="nb-NO" sz="400" b="1" dirty="0"/>
              </a:p>
              <a:p>
                <a:r>
                  <a:rPr lang="nb-NO" sz="1100" dirty="0"/>
                  <a:t>Modellen deres er en lineær funksjon som kan skrives på denne formen</a:t>
                </a:r>
              </a:p>
              <a:p>
                <a:endParaRPr lang="nb-NO" sz="200" dirty="0"/>
              </a:p>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𝑓</m:t>
                      </m:r>
                      <m:r>
                        <a:rPr lang="nb-NO" sz="1100" b="0" i="1" smtClean="0">
                          <a:latin typeface="Cambria Math" panose="02040503050406030204" pitchFamily="18" charset="0"/>
                        </a:rPr>
                        <m:t>(</m:t>
                      </m:r>
                      <m:r>
                        <a:rPr lang="nb-NO" sz="1100" b="0" i="1" smtClean="0">
                          <a:latin typeface="Cambria Math" panose="02040503050406030204" pitchFamily="18" charset="0"/>
                        </a:rPr>
                        <m:t>𝑥</m:t>
                      </m:r>
                      <m:r>
                        <a:rPr lang="nb-NO" sz="1100" b="0" i="1" smtClean="0">
                          <a:latin typeface="Cambria Math" panose="02040503050406030204" pitchFamily="18" charset="0"/>
                        </a:rPr>
                        <m:t>)=</m:t>
                      </m:r>
                      <m:r>
                        <a:rPr lang="nb-NO" sz="1100" i="1">
                          <a:latin typeface="Cambria Math" panose="02040503050406030204" pitchFamily="18" charset="0"/>
                        </a:rPr>
                        <m:t>𝑎</m:t>
                      </m:r>
                      <m:r>
                        <a:rPr lang="nb-NO" sz="1100" i="1">
                          <a:latin typeface="Cambria Math" panose="02040503050406030204" pitchFamily="18" charset="0"/>
                        </a:rPr>
                        <m:t>∙</m:t>
                      </m:r>
                      <m:r>
                        <a:rPr lang="nb-NO" sz="1100" i="1">
                          <a:latin typeface="Cambria Math" panose="02040503050406030204" pitchFamily="18" charset="0"/>
                        </a:rPr>
                        <m:t>𝑥</m:t>
                      </m:r>
                      <m:r>
                        <a:rPr lang="nb-NO" sz="1100" i="1">
                          <a:latin typeface="Cambria Math" panose="02040503050406030204" pitchFamily="18" charset="0"/>
                        </a:rPr>
                        <m:t>+</m:t>
                      </m:r>
                      <m:r>
                        <a:rPr lang="nb-NO" sz="1100" i="1">
                          <a:latin typeface="Cambria Math" panose="02040503050406030204" pitchFamily="18" charset="0"/>
                        </a:rPr>
                        <m:t>𝑏</m:t>
                      </m:r>
                    </m:oMath>
                  </m:oMathPara>
                </a14:m>
                <a:endParaRPr lang="nb-NO" sz="1100" dirty="0"/>
              </a:p>
              <a:p>
                <a:endParaRPr lang="nb-NO" sz="200" dirty="0"/>
              </a:p>
              <a:p>
                <a:r>
                  <a:rPr lang="nb-NO" sz="1100" dirty="0"/>
                  <a:t>Dersom dere setter deres funksjon lik en annen gruppes funksjon har dere laget en likning! Løs denne likningen, og diskuter hva dere har regnet ut.</a:t>
                </a:r>
              </a:p>
            </p:txBody>
          </p:sp>
        </mc:Choice>
        <mc:Fallback xmlns="">
          <p:sp>
            <p:nvSpPr>
              <p:cNvPr id="19" name="TekstSylinder 18">
                <a:extLst>
                  <a:ext uri="{FF2B5EF4-FFF2-40B4-BE49-F238E27FC236}">
                    <a16:creationId xmlns:a16="http://schemas.microsoft.com/office/drawing/2014/main" id="{D390C9D7-8C1F-4B17-83C9-8455D441823D}"/>
                  </a:ext>
                </a:extLst>
              </p:cNvPr>
              <p:cNvSpPr txBox="1">
                <a:spLocks noRot="1" noChangeAspect="1" noMove="1" noResize="1" noEditPoints="1" noAdjustHandles="1" noChangeArrowheads="1" noChangeShapeType="1" noTextEdit="1"/>
              </p:cNvSpPr>
              <p:nvPr/>
            </p:nvSpPr>
            <p:spPr>
              <a:xfrm>
                <a:off x="4119707" y="6047273"/>
                <a:ext cx="2460902" cy="1569660"/>
              </a:xfrm>
              <a:prstGeom prst="rect">
                <a:avLst/>
              </a:prstGeom>
              <a:blipFill>
                <a:blip r:embed="rId3"/>
                <a:stretch>
                  <a:fillRect r="-247" b="-1544"/>
                </a:stretch>
              </a:blipFill>
              <a:ln>
                <a:solidFill>
                  <a:schemeClr val="tx1"/>
                </a:solidFill>
              </a:ln>
            </p:spPr>
            <p:txBody>
              <a:bodyPr/>
              <a:lstStyle/>
              <a:p>
                <a:r>
                  <a:rPr lang="nb-NO">
                    <a:noFill/>
                  </a:rPr>
                  <a:t> </a:t>
                </a:r>
              </a:p>
            </p:txBody>
          </p:sp>
        </mc:Fallback>
      </mc:AlternateContent>
      <p:sp>
        <p:nvSpPr>
          <p:cNvPr id="5" name="TekstSylinder 4">
            <a:extLst>
              <a:ext uri="{FF2B5EF4-FFF2-40B4-BE49-F238E27FC236}">
                <a16:creationId xmlns:a16="http://schemas.microsoft.com/office/drawing/2014/main" id="{C324B7CD-426E-45BD-AD03-F8DE1D5C3EFB}"/>
              </a:ext>
            </a:extLst>
          </p:cNvPr>
          <p:cNvSpPr txBox="1"/>
          <p:nvPr/>
        </p:nvSpPr>
        <p:spPr>
          <a:xfrm>
            <a:off x="466249" y="4605157"/>
            <a:ext cx="3536407" cy="1631216"/>
          </a:xfrm>
          <a:prstGeom prst="rect">
            <a:avLst/>
          </a:prstGeom>
          <a:noFill/>
        </p:spPr>
        <p:txBody>
          <a:bodyPr wrap="square" rtlCol="0">
            <a:spAutoFit/>
          </a:bodyPr>
          <a:lstStyle/>
          <a:p>
            <a:r>
              <a:rPr lang="nb-NO" sz="1100" b="1" dirty="0"/>
              <a:t>Fase 4:</a:t>
            </a:r>
            <a:r>
              <a:rPr lang="nb-NO" sz="1100" dirty="0"/>
              <a:t> Test hvor raskt kjøretøyet er.</a:t>
            </a:r>
          </a:p>
          <a:p>
            <a:endParaRPr lang="nb-NO" sz="400" dirty="0"/>
          </a:p>
          <a:p>
            <a:r>
              <a:rPr lang="nb-NO" sz="1100" b="1" dirty="0"/>
              <a:t>Fase 5:</a:t>
            </a:r>
            <a:r>
              <a:rPr lang="nb-NO" sz="1100" dirty="0"/>
              <a:t> Sammenlign resultatene med andre i klassen. Fikk noen andre større fart? Hvorfor tror du deres kjøretøy fikk større fart? Kan dere gjøre noe av det samme?</a:t>
            </a:r>
          </a:p>
          <a:p>
            <a:endParaRPr lang="nb-NO" sz="400" dirty="0"/>
          </a:p>
          <a:p>
            <a:r>
              <a:rPr lang="nb-NO" sz="1100" b="1" dirty="0"/>
              <a:t>Fase 6:</a:t>
            </a:r>
            <a:r>
              <a:rPr lang="nb-NO" sz="1100" dirty="0"/>
              <a:t> Gå tilbake til de andre fasene for å gjøre de planlagte forbedringene.</a:t>
            </a:r>
          </a:p>
          <a:p>
            <a:endParaRPr lang="nb-NO" sz="400" dirty="0"/>
          </a:p>
          <a:p>
            <a:r>
              <a:rPr lang="nb-NO" sz="1100" b="1" dirty="0"/>
              <a:t>Fase 7:</a:t>
            </a:r>
            <a:r>
              <a:rPr lang="nb-NO" sz="1100" dirty="0"/>
              <a:t> Gjennomfør de siste målingene for strekning og tid, disse skal dere bruke til å plotte en graf med.</a:t>
            </a:r>
          </a:p>
        </p:txBody>
      </p:sp>
      <p:pic>
        <p:nvPicPr>
          <p:cNvPr id="20" name="Bilde 19">
            <a:extLst>
              <a:ext uri="{FF2B5EF4-FFF2-40B4-BE49-F238E27FC236}">
                <a16:creationId xmlns:a16="http://schemas.microsoft.com/office/drawing/2014/main" id="{0E49686A-8187-4E77-B9E7-F3547C6E68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5709" y="2018467"/>
            <a:ext cx="1289703" cy="993071"/>
          </a:xfrm>
          <a:prstGeom prst="rect">
            <a:avLst/>
          </a:prstGeom>
        </p:spPr>
      </p:pic>
      <p:sp>
        <p:nvSpPr>
          <p:cNvPr id="22" name="TekstSylinder 21">
            <a:extLst>
              <a:ext uri="{FF2B5EF4-FFF2-40B4-BE49-F238E27FC236}">
                <a16:creationId xmlns:a16="http://schemas.microsoft.com/office/drawing/2014/main" id="{4B796D07-8796-4200-9419-6E9E84541549}"/>
              </a:ext>
            </a:extLst>
          </p:cNvPr>
          <p:cNvSpPr txBox="1"/>
          <p:nvPr/>
        </p:nvSpPr>
        <p:spPr>
          <a:xfrm>
            <a:off x="4119707" y="7715438"/>
            <a:ext cx="2460902" cy="1800493"/>
          </a:xfrm>
          <a:prstGeom prst="rect">
            <a:avLst/>
          </a:prstGeom>
          <a:noFill/>
          <a:ln>
            <a:solidFill>
              <a:schemeClr val="tx1"/>
            </a:solidFill>
          </a:ln>
        </p:spPr>
        <p:txBody>
          <a:bodyPr wrap="square" rtlCol="0">
            <a:spAutoFit/>
          </a:bodyPr>
          <a:lstStyle/>
          <a:p>
            <a:r>
              <a:rPr lang="nb-NO" sz="1100" b="1" dirty="0"/>
              <a:t>Ekstraoppgave</a:t>
            </a:r>
          </a:p>
          <a:p>
            <a:endParaRPr lang="nb-NO" sz="400" dirty="0"/>
          </a:p>
          <a:p>
            <a:r>
              <a:rPr lang="nb-NO" sz="1100" dirty="0"/>
              <a:t>Når dere har funksjonen for sammenhengen mellom tiden og strekningen til kjøretøyet, finn ut hva strekningen måtte vært for at kjøretøyet skulle kjørt i 5 timer.</a:t>
            </a:r>
          </a:p>
          <a:p>
            <a:endParaRPr lang="nb-NO" sz="400" dirty="0"/>
          </a:p>
          <a:p>
            <a:r>
              <a:rPr lang="nb-NO" sz="1100" dirty="0"/>
              <a:t>Tror dere at svaret er realistisk?</a:t>
            </a:r>
          </a:p>
          <a:p>
            <a:endParaRPr lang="nb-NO" sz="400" dirty="0"/>
          </a:p>
          <a:p>
            <a:r>
              <a:rPr lang="nb-NO" sz="1100" dirty="0"/>
              <a:t>Kan dere lage en annen ligning basert på kjøretøyet deres?</a:t>
            </a:r>
          </a:p>
        </p:txBody>
      </p:sp>
      <p:sp>
        <p:nvSpPr>
          <p:cNvPr id="25" name="Rektangel 24">
            <a:extLst>
              <a:ext uri="{FF2B5EF4-FFF2-40B4-BE49-F238E27FC236}">
                <a16:creationId xmlns:a16="http://schemas.microsoft.com/office/drawing/2014/main" id="{63ECDEB6-6C9D-4CC6-9A04-AF9141DD5F50}"/>
              </a:ext>
            </a:extLst>
          </p:cNvPr>
          <p:cNvSpPr/>
          <p:nvPr/>
        </p:nvSpPr>
        <p:spPr>
          <a:xfrm>
            <a:off x="531429" y="3514857"/>
            <a:ext cx="3312605" cy="10140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lysbildenummer 2">
            <a:extLst>
              <a:ext uri="{FF2B5EF4-FFF2-40B4-BE49-F238E27FC236}">
                <a16:creationId xmlns:a16="http://schemas.microsoft.com/office/drawing/2014/main" id="{BD7A6BC8-EC81-401C-A617-679981B41C58}"/>
              </a:ext>
            </a:extLst>
          </p:cNvPr>
          <p:cNvSpPr>
            <a:spLocks noGrp="1"/>
          </p:cNvSpPr>
          <p:nvPr>
            <p:ph type="sldNum" sz="quarter" idx="12"/>
          </p:nvPr>
        </p:nvSpPr>
        <p:spPr/>
        <p:txBody>
          <a:bodyPr/>
          <a:lstStyle/>
          <a:p>
            <a:fld id="{8BCDA449-1FD9-4B7A-9E85-B244E6DC9C56}" type="slidenum">
              <a:rPr lang="nb-NO" smtClean="0"/>
              <a:t>2</a:t>
            </a:fld>
            <a:endParaRPr lang="nb-NO"/>
          </a:p>
        </p:txBody>
      </p:sp>
      <p:pic>
        <p:nvPicPr>
          <p:cNvPr id="6" name="Bilde 5">
            <a:extLst>
              <a:ext uri="{FF2B5EF4-FFF2-40B4-BE49-F238E27FC236}">
                <a16:creationId xmlns:a16="http://schemas.microsoft.com/office/drawing/2014/main" id="{966BC46B-FD2A-4C04-B7F5-C61AE49DC8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84771" y="3534266"/>
            <a:ext cx="2438400" cy="2438400"/>
          </a:xfrm>
          <a:prstGeom prst="rect">
            <a:avLst/>
          </a:prstGeom>
        </p:spPr>
      </p:pic>
    </p:spTree>
    <p:extLst>
      <p:ext uri="{BB962C8B-B14F-4D97-AF65-F5344CB8AC3E}">
        <p14:creationId xmlns:p14="http://schemas.microsoft.com/office/powerpoint/2010/main" val="3229699491"/>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customXml/itemProps2.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41F102E-35CA-4D54-AA7B-DE697C0D0C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479299</TotalTime>
  <Words>1003</Words>
  <Application>Microsoft Macintosh PowerPoint</Application>
  <PresentationFormat>A4 Paper (210x297 mm)</PresentationFormat>
  <Paragraphs>99</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Cambria Math</vt:lpstr>
      <vt:lpstr>Office-tema</vt:lpstr>
      <vt:lpstr>Opplegg 8 - Formler, likninger og fart</vt:lpstr>
      <vt:lpstr>Lag det raskeste kjøretøyet  - med kontinuerlig servo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1487</cp:revision>
  <dcterms:created xsi:type="dcterms:W3CDTF">2018-11-04T16:46:19Z</dcterms:created>
  <dcterms:modified xsi:type="dcterms:W3CDTF">2021-11-04T16:05:36Z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2021-08-29T11:19:08Z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32fbb1da-2c17-4afb-982c-b0e5cda330b9</vt:lpwstr>
  </property>
  <property fmtid="{D5CDD505-2E9C-101B-9397-08002B2CF9AE}" pid="9" name="MSIP_Label_531f9ef8-9444-4aee-b673-282240bf708b_ContentBits">
    <vt:lpwstr>0</vt:lpwstr>
  </property>
</Properties>
</file>