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64" r:id="rId5"/>
    <p:sldId id="26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7" autoAdjust="0"/>
    <p:restoredTop sz="93741" autoAdjust="0"/>
  </p:normalViewPr>
  <p:slideViewPr>
    <p:cSldViewPr snapToGrid="0">
      <p:cViewPr varScale="1">
        <p:scale>
          <a:sx n="83" d="100"/>
          <a:sy n="83" d="100"/>
        </p:scale>
        <p:origin x="3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>
            <a:extLst>
              <a:ext uri="{FF2B5EF4-FFF2-40B4-BE49-F238E27FC236}">
                <a16:creationId xmlns:a16="http://schemas.microsoft.com/office/drawing/2014/main" id="{9F33E600-0F03-41F6-865E-77AC54EC9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41" y="7581355"/>
            <a:ext cx="1036236" cy="744017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046B83C0-CF8E-443D-902B-E82BBA659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41" y="8621461"/>
            <a:ext cx="1111590" cy="8981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90990C5-74E3-4F32-8B67-EB4D9607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31351"/>
            <a:ext cx="5915025" cy="893181"/>
          </a:xfrm>
        </p:spPr>
        <p:txBody>
          <a:bodyPr/>
          <a:lstStyle/>
          <a:p>
            <a:r>
              <a:rPr lang="nb-NO" dirty="0"/>
              <a:t>Opplegg 7 - Solenergi</a:t>
            </a:r>
            <a:br>
              <a:rPr lang="nb-NO" dirty="0"/>
            </a:br>
            <a:r>
              <a:rPr lang="nb-NO" sz="1800" dirty="0"/>
              <a:t>- Korleis kan vi varme vatn ved hjelp av solenergi?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97D38BB-2D0C-4CB8-8CC6-8BF3196B5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748" y="5206222"/>
            <a:ext cx="1439758" cy="167877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80EFB9A-A4E6-4D17-A9CC-8BA379FD9F25}"/>
              </a:ext>
            </a:extLst>
          </p:cNvPr>
          <p:cNvSpPr/>
          <p:nvPr/>
        </p:nvSpPr>
        <p:spPr>
          <a:xfrm>
            <a:off x="557614" y="7138214"/>
            <a:ext cx="25069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Materiala som </a:t>
            </a: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solfangar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er laga av har alle </a:t>
            </a: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funksjon.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B4D5103-3302-4B4C-95E7-A7B6D22EB7CB}"/>
              </a:ext>
            </a:extLst>
          </p:cNvPr>
          <p:cNvSpPr/>
          <p:nvPr/>
        </p:nvSpPr>
        <p:spPr>
          <a:xfrm>
            <a:off x="643741" y="8203418"/>
            <a:ext cx="11305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Papp - byggemateriale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D337440-7897-4BAA-B9D4-D615C2738E4B}"/>
              </a:ext>
            </a:extLst>
          </p:cNvPr>
          <p:cNvSpPr/>
          <p:nvPr/>
        </p:nvSpPr>
        <p:spPr>
          <a:xfrm>
            <a:off x="1966140" y="8176171"/>
            <a:ext cx="789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Plastfolie -isolerer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FCCD80D-60E4-406E-BF83-A621F0A2FCA7}"/>
              </a:ext>
            </a:extLst>
          </p:cNvPr>
          <p:cNvSpPr/>
          <p:nvPr/>
        </p:nvSpPr>
        <p:spPr>
          <a:xfrm>
            <a:off x="643741" y="9352390"/>
            <a:ext cx="12306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Aluminiumsfolie - reflekterer sollys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BAFAE63-720E-47CC-AAB6-BDB0A6CA82D0}"/>
              </a:ext>
            </a:extLst>
          </p:cNvPr>
          <p:cNvSpPr/>
          <p:nvPr/>
        </p:nvSpPr>
        <p:spPr>
          <a:xfrm>
            <a:off x="1885028" y="9352389"/>
            <a:ext cx="11795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Svart maling – absorberer sollys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6B3A7C1-EFB5-48E3-A04C-6B924011BE5B}"/>
              </a:ext>
            </a:extLst>
          </p:cNvPr>
          <p:cNvSpPr txBox="1"/>
          <p:nvPr/>
        </p:nvSpPr>
        <p:spPr>
          <a:xfrm>
            <a:off x="697148" y="4953000"/>
            <a:ext cx="43166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slike </a:t>
            </a:r>
            <a:r>
              <a:rPr lang="nb-NO" sz="1100" dirty="0" err="1"/>
              <a:t>solfangarar</a:t>
            </a:r>
            <a:r>
              <a:rPr lang="nb-NO" sz="1100" dirty="0"/>
              <a:t> på hytta eller campingtur, for å varme opp </a:t>
            </a:r>
            <a:r>
              <a:rPr lang="nb-NO" sz="1100" dirty="0" err="1"/>
              <a:t>dusjvatn</a:t>
            </a:r>
            <a:r>
              <a:rPr lang="nb-NO" sz="1100" dirty="0"/>
              <a:t>. Dei er laga av en svart pose med vatn oppi, </a:t>
            </a:r>
            <a:r>
              <a:rPr lang="nb-NO" sz="1100" dirty="0" err="1"/>
              <a:t>sidan</a:t>
            </a:r>
            <a:r>
              <a:rPr lang="nb-NO" sz="1100" dirty="0"/>
              <a:t> svart farge absorberer mest </a:t>
            </a:r>
            <a:r>
              <a:rPr lang="nb-NO" sz="1100" dirty="0" err="1"/>
              <a:t>mogleg</a:t>
            </a:r>
            <a:r>
              <a:rPr lang="nb-NO" sz="1100" dirty="0"/>
              <a:t> av strålinga </a:t>
            </a:r>
            <a:r>
              <a:rPr lang="nb-NO" sz="1100" dirty="0" err="1"/>
              <a:t>frå</a:t>
            </a:r>
            <a:r>
              <a:rPr lang="nb-NO" sz="1100" dirty="0"/>
              <a:t> sollyset, og </a:t>
            </a:r>
            <a:r>
              <a:rPr lang="nb-NO" sz="1100" dirty="0" err="1"/>
              <a:t>ein</a:t>
            </a:r>
            <a:r>
              <a:rPr lang="nb-NO" sz="1100" dirty="0"/>
              <a:t> plastslange med </a:t>
            </a:r>
            <a:r>
              <a:rPr lang="nb-NO" sz="1100" dirty="0" err="1"/>
              <a:t>eit</a:t>
            </a:r>
            <a:r>
              <a:rPr lang="nb-NO" sz="1100" dirty="0"/>
              <a:t> lite </a:t>
            </a:r>
            <a:r>
              <a:rPr lang="nb-NO" sz="1100" dirty="0" err="1"/>
              <a:t>dusjhovud</a:t>
            </a:r>
            <a:r>
              <a:rPr lang="nb-NO" sz="1100" dirty="0"/>
              <a:t>. Her får vatnet som regel </a:t>
            </a:r>
            <a:r>
              <a:rPr lang="nb-NO" sz="1100" dirty="0" err="1"/>
              <a:t>ikkje</a:t>
            </a:r>
            <a:r>
              <a:rPr lang="nb-NO" sz="1100" dirty="0"/>
              <a:t> veldig høg temperatur, men det kan </a:t>
            </a:r>
            <a:r>
              <a:rPr lang="nb-NO" sz="1100" dirty="0" err="1"/>
              <a:t>vere</a:t>
            </a:r>
            <a:r>
              <a:rPr lang="nb-NO" sz="1100" dirty="0"/>
              <a:t> lurt å sjekke litt forsiktig før </a:t>
            </a:r>
            <a:r>
              <a:rPr lang="nb-NO" sz="1100" dirty="0" err="1"/>
              <a:t>ein</a:t>
            </a:r>
            <a:r>
              <a:rPr lang="nb-NO" sz="1100" dirty="0"/>
              <a:t> dusjer heile seg.</a:t>
            </a:r>
          </a:p>
          <a:p>
            <a:endParaRPr lang="nb-NO" sz="400" dirty="0"/>
          </a:p>
          <a:p>
            <a:r>
              <a:rPr lang="nb-NO" sz="1100" dirty="0" err="1"/>
              <a:t>Liknande</a:t>
            </a:r>
            <a:r>
              <a:rPr lang="nb-NO" sz="1100" dirty="0"/>
              <a:t> </a:t>
            </a:r>
            <a:r>
              <a:rPr lang="nb-NO" sz="1100" dirty="0" err="1"/>
              <a:t>solfangarar</a:t>
            </a:r>
            <a:r>
              <a:rPr lang="nb-NO" sz="1100" dirty="0"/>
              <a:t> kan og brukast av menneske som bor på </a:t>
            </a:r>
            <a:r>
              <a:rPr lang="nb-NO" sz="1100" dirty="0" err="1"/>
              <a:t>stader</a:t>
            </a:r>
            <a:r>
              <a:rPr lang="nb-NO" sz="1100" dirty="0"/>
              <a:t> </a:t>
            </a:r>
            <a:r>
              <a:rPr lang="nb-NO" sz="1100" dirty="0" err="1"/>
              <a:t>utan</a:t>
            </a:r>
            <a:r>
              <a:rPr lang="nb-NO" sz="1100" dirty="0"/>
              <a:t> tilgang til elektrisitet for å koke vatnet sitt, slik at </a:t>
            </a:r>
            <a:r>
              <a:rPr lang="nb-NO" sz="1100" dirty="0" err="1"/>
              <a:t>bakteriar</a:t>
            </a:r>
            <a:r>
              <a:rPr lang="nb-NO" sz="1100" dirty="0"/>
              <a:t> og </a:t>
            </a:r>
            <a:r>
              <a:rPr lang="nb-NO" sz="1100" dirty="0" err="1"/>
              <a:t>parasittar</a:t>
            </a:r>
            <a:r>
              <a:rPr lang="nb-NO" sz="1100" dirty="0"/>
              <a:t> </a:t>
            </a:r>
            <a:r>
              <a:rPr lang="nb-NO" sz="1100" dirty="0" err="1"/>
              <a:t>døyr</a:t>
            </a:r>
            <a:r>
              <a:rPr lang="nb-NO" sz="1100" dirty="0"/>
              <a:t>. Da er det mindre fare for å bli sjuke. I tillegg kan </a:t>
            </a:r>
            <a:r>
              <a:rPr lang="nb-NO" sz="1100" dirty="0" err="1"/>
              <a:t>dei</a:t>
            </a:r>
            <a:r>
              <a:rPr lang="nb-NO" sz="1100" dirty="0"/>
              <a:t> få laga varm mat, </a:t>
            </a:r>
            <a:r>
              <a:rPr lang="nb-NO" sz="1100" dirty="0" err="1"/>
              <a:t>sjølv</a:t>
            </a:r>
            <a:r>
              <a:rPr lang="nb-NO" sz="1100" dirty="0"/>
              <a:t> om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har tilgang på ved.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solfangarane</a:t>
            </a:r>
            <a:r>
              <a:rPr lang="nb-NO" sz="1100" dirty="0"/>
              <a:t> er gjerne laga av papp eller tre,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reflekterande</a:t>
            </a:r>
            <a:r>
              <a:rPr lang="nb-NO" sz="1100" dirty="0"/>
              <a:t>,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absorberande</a:t>
            </a:r>
            <a:r>
              <a:rPr lang="nb-NO" sz="1100" dirty="0"/>
              <a:t>, </a:t>
            </a:r>
            <a:r>
              <a:rPr lang="nb-NO" sz="1100" dirty="0" err="1"/>
              <a:t>noko</a:t>
            </a:r>
            <a:r>
              <a:rPr lang="nb-NO" sz="1100" dirty="0"/>
              <a:t> som isolerer, og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behaldar</a:t>
            </a:r>
            <a:r>
              <a:rPr lang="nb-NO" sz="1100" dirty="0"/>
              <a:t> til vatnet.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5E09077-8C4F-4074-B63C-E990A2D4EA7B}"/>
              </a:ext>
            </a:extLst>
          </p:cNvPr>
          <p:cNvSpPr txBox="1"/>
          <p:nvPr/>
        </p:nvSpPr>
        <p:spPr>
          <a:xfrm>
            <a:off x="2835578" y="1393655"/>
            <a:ext cx="37024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Energien </a:t>
            </a:r>
            <a:r>
              <a:rPr lang="nb-NO" sz="1100" dirty="0" err="1"/>
              <a:t>frå</a:t>
            </a:r>
            <a:r>
              <a:rPr lang="nb-NO" sz="1100" dirty="0"/>
              <a:t> sollyset er fornybar energi, </a:t>
            </a:r>
            <a:r>
              <a:rPr lang="nb-NO" sz="1100" dirty="0" err="1"/>
              <a:t>sidan</a:t>
            </a:r>
            <a:r>
              <a:rPr lang="nb-NO" sz="1100" dirty="0"/>
              <a:t> vi </a:t>
            </a:r>
            <a:r>
              <a:rPr lang="nb-NO" sz="1100" dirty="0" err="1"/>
              <a:t>ikkje</a:t>
            </a:r>
            <a:r>
              <a:rPr lang="nb-NO" sz="1100" dirty="0"/>
              <a:t> kan bruke han opp. Sollyset som treff jordkloden </a:t>
            </a:r>
            <a:r>
              <a:rPr lang="nb-NO" sz="1100" dirty="0" err="1"/>
              <a:t>tilsvarar</a:t>
            </a:r>
            <a:r>
              <a:rPr lang="nb-NO" sz="1100" dirty="0"/>
              <a:t> ei </a:t>
            </a:r>
            <a:r>
              <a:rPr lang="nb-NO" sz="1100" dirty="0" err="1"/>
              <a:t>mengd</a:t>
            </a:r>
            <a:r>
              <a:rPr lang="nb-NO" sz="1100" dirty="0"/>
              <a:t> energi som er 15 000 gonger </a:t>
            </a:r>
            <a:r>
              <a:rPr lang="nb-NO" sz="1100" dirty="0" err="1"/>
              <a:t>høgare</a:t>
            </a:r>
            <a:r>
              <a:rPr lang="nb-NO" sz="1100" dirty="0"/>
              <a:t> enn energiforbruket til alle menneska på jorda. Dersom vi hadde klart å utnytte heile energien </a:t>
            </a:r>
            <a:r>
              <a:rPr lang="nb-NO" sz="1100" dirty="0" err="1"/>
              <a:t>frå</a:t>
            </a:r>
            <a:r>
              <a:rPr lang="nb-NO" sz="1100" dirty="0"/>
              <a:t> sola, hadde vi </a:t>
            </a:r>
            <a:r>
              <a:rPr lang="nb-NO" sz="1100" dirty="0" err="1"/>
              <a:t>ikkje</a:t>
            </a:r>
            <a:r>
              <a:rPr lang="nb-NO" sz="1100" dirty="0"/>
              <a:t> trengt </a:t>
            </a:r>
            <a:r>
              <a:rPr lang="nb-NO" sz="1100" dirty="0" err="1"/>
              <a:t>annan</a:t>
            </a:r>
            <a:r>
              <a:rPr lang="nb-NO" sz="1100" dirty="0"/>
              <a:t> energiproduksjon. </a:t>
            </a:r>
            <a:endParaRPr lang="nb-NO" sz="400" dirty="0"/>
          </a:p>
          <a:p>
            <a:r>
              <a:rPr lang="nb-NO" sz="1100" dirty="0"/>
              <a:t>Det er </a:t>
            </a:r>
            <a:r>
              <a:rPr lang="nb-NO" sz="1100" dirty="0" err="1"/>
              <a:t>hovudsakeleg</a:t>
            </a:r>
            <a:r>
              <a:rPr lang="nb-NO" sz="1100" dirty="0"/>
              <a:t> to </a:t>
            </a:r>
            <a:r>
              <a:rPr lang="nb-NO" sz="1100" dirty="0" err="1"/>
              <a:t>måtar</a:t>
            </a:r>
            <a:r>
              <a:rPr lang="nb-NO" sz="1100" dirty="0"/>
              <a:t> å produsere energi </a:t>
            </a:r>
            <a:r>
              <a:rPr lang="nb-NO" sz="1100" dirty="0" err="1"/>
              <a:t>frå</a:t>
            </a:r>
            <a:r>
              <a:rPr lang="nb-NO" sz="1100" dirty="0"/>
              <a:t> sollys. Vi kan bruke solceller eller </a:t>
            </a:r>
            <a:r>
              <a:rPr lang="nb-NO" sz="1100" dirty="0" err="1"/>
              <a:t>solfangarar</a:t>
            </a:r>
            <a:r>
              <a:rPr lang="nb-NO" sz="1100" dirty="0"/>
              <a:t>. I ei solcelle blir det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1B87FD41-72AE-4933-82C0-1670ACBD37D8}"/>
              </a:ext>
            </a:extLst>
          </p:cNvPr>
          <p:cNvSpPr txBox="1"/>
          <p:nvPr/>
        </p:nvSpPr>
        <p:spPr>
          <a:xfrm>
            <a:off x="3231041" y="7138214"/>
            <a:ext cx="3222465" cy="1969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b="1" dirty="0"/>
          </a:p>
          <a:p>
            <a:r>
              <a:rPr lang="nb-NO" sz="1100" dirty="0"/>
              <a:t>All energi på jordkloden </a:t>
            </a:r>
            <a:r>
              <a:rPr lang="nb-NO" sz="1100" dirty="0" err="1"/>
              <a:t>stammar</a:t>
            </a:r>
            <a:r>
              <a:rPr lang="nb-NO" sz="1100" dirty="0"/>
              <a:t> til sist </a:t>
            </a:r>
            <a:r>
              <a:rPr lang="nb-NO" sz="1100" dirty="0" err="1"/>
              <a:t>frå</a:t>
            </a:r>
            <a:r>
              <a:rPr lang="nb-NO" sz="1100" dirty="0"/>
              <a:t> solenergi, både fornybare energikjelder og </a:t>
            </a:r>
            <a:r>
              <a:rPr lang="nb-NO" sz="1100" dirty="0" err="1"/>
              <a:t>ikkje</a:t>
            </a:r>
            <a:r>
              <a:rPr lang="nb-NO" sz="1100" dirty="0"/>
              <a:t>-fornybare energikjelder. Til dømes vindkraft, vasskraft, olje, gass og kol, endatil energien i maten vi et!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kan det stemme? Forklar korleis det kan </a:t>
            </a:r>
            <a:r>
              <a:rPr lang="nb-NO" sz="1100" dirty="0" err="1"/>
              <a:t>vere</a:t>
            </a:r>
            <a:r>
              <a:rPr lang="nb-NO" sz="1100" dirty="0"/>
              <a:t> slik.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du komme på </a:t>
            </a:r>
            <a:r>
              <a:rPr lang="nb-NO" sz="1100" dirty="0" err="1"/>
              <a:t>nokon</a:t>
            </a:r>
            <a:r>
              <a:rPr lang="nb-NO" sz="1100" dirty="0"/>
              <a:t> unnatak? Er det </a:t>
            </a:r>
            <a:r>
              <a:rPr lang="nb-NO" sz="1100" dirty="0" err="1"/>
              <a:t>nokon</a:t>
            </a:r>
            <a:r>
              <a:rPr lang="nb-NO" sz="1100" dirty="0"/>
              <a:t> energikjelder som </a:t>
            </a:r>
            <a:r>
              <a:rPr lang="nb-NO" sz="1100" dirty="0" err="1"/>
              <a:t>ikkje</a:t>
            </a:r>
            <a:r>
              <a:rPr lang="nb-NO" sz="1100" dirty="0"/>
              <a:t> har sitt opphav i solenergi?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7B68DDC-F44B-4BC1-81E0-64BC62132D80}"/>
              </a:ext>
            </a:extLst>
          </p:cNvPr>
          <p:cNvSpPr txBox="1"/>
          <p:nvPr/>
        </p:nvSpPr>
        <p:spPr>
          <a:xfrm>
            <a:off x="471487" y="2800865"/>
            <a:ext cx="6121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danna elektrisitet, </a:t>
            </a:r>
            <a:r>
              <a:rPr lang="nb-NO" sz="1100" dirty="0" err="1"/>
              <a:t>sidan</a:t>
            </a:r>
            <a:r>
              <a:rPr lang="nb-NO" sz="1100" dirty="0"/>
              <a:t> sollyset kan slå laus elektron. Disse elektrona rører seg i </a:t>
            </a:r>
            <a:r>
              <a:rPr lang="nb-NO" sz="1100" dirty="0" err="1"/>
              <a:t>ein</a:t>
            </a:r>
            <a:r>
              <a:rPr lang="nb-NO" sz="1100" dirty="0"/>
              <a:t> krins på grunn av måten solcellene er bygde opp på, og vi får danna elektrisitet. </a:t>
            </a:r>
          </a:p>
          <a:p>
            <a:endParaRPr lang="nb-NO" sz="400" dirty="0"/>
          </a:p>
          <a:p>
            <a:r>
              <a:rPr lang="nb-NO" sz="1100" dirty="0"/>
              <a:t>Det </a:t>
            </a:r>
            <a:r>
              <a:rPr lang="nb-NO" sz="1100" dirty="0" err="1"/>
              <a:t>finst</a:t>
            </a:r>
            <a:r>
              <a:rPr lang="nb-NO" sz="1100" dirty="0"/>
              <a:t> to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solfangarar</a:t>
            </a:r>
            <a:r>
              <a:rPr lang="nb-NO" sz="1100" dirty="0"/>
              <a:t>. Begge </a:t>
            </a:r>
            <a:r>
              <a:rPr lang="nb-NO" sz="1100" dirty="0" err="1"/>
              <a:t>verkar</a:t>
            </a:r>
            <a:r>
              <a:rPr lang="nb-NO" sz="1100" dirty="0"/>
              <a:t> slik at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varmar</a:t>
            </a:r>
            <a:r>
              <a:rPr lang="nb-NO" sz="1100" dirty="0"/>
              <a:t> opp vatn eller ei anna væske. Skilnaden på </a:t>
            </a:r>
            <a:r>
              <a:rPr lang="nb-NO" sz="1100" dirty="0" err="1"/>
              <a:t>dei</a:t>
            </a:r>
            <a:r>
              <a:rPr lang="nb-NO" sz="1100" dirty="0"/>
              <a:t> to </a:t>
            </a:r>
            <a:r>
              <a:rPr lang="nb-NO" sz="1100" dirty="0" err="1"/>
              <a:t>typane</a:t>
            </a:r>
            <a:r>
              <a:rPr lang="nb-NO" sz="1100" dirty="0"/>
              <a:t> er kor høg temperatur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varmar</a:t>
            </a:r>
            <a:r>
              <a:rPr lang="nb-NO" sz="1100" dirty="0"/>
              <a:t> væska opp til, og kva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gjer</a:t>
            </a:r>
            <a:r>
              <a:rPr lang="nb-NO" sz="1100" dirty="0"/>
              <a:t> med væska etter at ho er oppvarma.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b="1" dirty="0" err="1"/>
              <a:t>Solfangar</a:t>
            </a:r>
            <a:r>
              <a:rPr lang="nb-NO" sz="1100" b="1" dirty="0"/>
              <a:t> til elektrisitetsproduksjon – </a:t>
            </a:r>
            <a:r>
              <a:rPr lang="nb-NO" sz="1100" dirty="0"/>
              <a:t>denne typen </a:t>
            </a:r>
            <a:r>
              <a:rPr lang="nb-NO" sz="1100" dirty="0" err="1"/>
              <a:t>inneheld</a:t>
            </a:r>
            <a:r>
              <a:rPr lang="nb-NO" sz="1100" dirty="0"/>
              <a:t> mange </a:t>
            </a:r>
            <a:r>
              <a:rPr lang="nb-NO" sz="1100" dirty="0" err="1"/>
              <a:t>speglar</a:t>
            </a:r>
            <a:r>
              <a:rPr lang="nb-NO" sz="1100" dirty="0"/>
              <a:t> som reflekterer sollyset slik at det treff </a:t>
            </a:r>
            <a:r>
              <a:rPr lang="nb-NO" sz="1100" dirty="0" err="1"/>
              <a:t>ein</a:t>
            </a:r>
            <a:r>
              <a:rPr lang="nb-NO" sz="1100" dirty="0"/>
              <a:t> liten </a:t>
            </a:r>
            <a:r>
              <a:rPr lang="nb-NO" sz="1100" dirty="0" err="1"/>
              <a:t>behaldar</a:t>
            </a:r>
            <a:r>
              <a:rPr lang="nb-NO" sz="1100" dirty="0"/>
              <a:t> med væske. Da vil temperaturen til denne væska </a:t>
            </a:r>
            <a:r>
              <a:rPr lang="nb-NO" sz="1100" dirty="0" err="1"/>
              <a:t>auke</a:t>
            </a:r>
            <a:r>
              <a:rPr lang="nb-NO" sz="1100" dirty="0"/>
              <a:t> kraftig og væska fordamper. Det vil </a:t>
            </a:r>
            <a:r>
              <a:rPr lang="nb-NO" sz="1100" dirty="0" err="1"/>
              <a:t>seie</a:t>
            </a:r>
            <a:r>
              <a:rPr lang="nb-NO" sz="1100" dirty="0"/>
              <a:t> at ho blir til gass. Da kan gassen drive </a:t>
            </a:r>
            <a:r>
              <a:rPr lang="nb-NO" sz="1100" dirty="0" err="1"/>
              <a:t>ein</a:t>
            </a:r>
            <a:r>
              <a:rPr lang="nb-NO" sz="1100" dirty="0"/>
              <a:t> turbin som </a:t>
            </a:r>
            <a:r>
              <a:rPr lang="nb-NO" sz="1100" dirty="0" err="1"/>
              <a:t>omformar</a:t>
            </a:r>
            <a:r>
              <a:rPr lang="nb-NO" sz="1100" dirty="0"/>
              <a:t> gassen sin rørsleenergi til elektrisitet. Dette er typisk større energikraftverk som produserer elektrisitet nok til mange tusen </a:t>
            </a:r>
            <a:r>
              <a:rPr lang="nb-NO" sz="1100" dirty="0" err="1"/>
              <a:t>husstandar</a:t>
            </a:r>
            <a:r>
              <a:rPr lang="nb-NO" sz="1100" dirty="0"/>
              <a:t>, slik som på </a:t>
            </a:r>
            <a:r>
              <a:rPr lang="nb-NO" sz="1100" dirty="0" err="1"/>
              <a:t>biletet</a:t>
            </a:r>
            <a:r>
              <a:rPr lang="nb-NO" sz="1100" dirty="0"/>
              <a:t> over.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b="1" dirty="0" err="1"/>
              <a:t>Solfangar</a:t>
            </a:r>
            <a:r>
              <a:rPr lang="nb-NO" sz="1100" b="1" dirty="0"/>
              <a:t> til oppvarming av vatn – </a:t>
            </a:r>
            <a:r>
              <a:rPr lang="nb-NO" sz="1100" dirty="0"/>
              <a:t>denne typen er langt </a:t>
            </a:r>
            <a:r>
              <a:rPr lang="nb-NO" sz="1100" dirty="0" err="1"/>
              <a:t>enklare</a:t>
            </a:r>
            <a:r>
              <a:rPr lang="nb-NO" sz="1100" dirty="0"/>
              <a:t>, og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privatpersonar</a:t>
            </a:r>
            <a:r>
              <a:rPr lang="nb-NO" sz="1100" dirty="0"/>
              <a:t> kan ha heime. Dei bruker energi </a:t>
            </a:r>
            <a:r>
              <a:rPr lang="nb-NO" sz="1100" dirty="0" err="1"/>
              <a:t>frå</a:t>
            </a:r>
            <a:r>
              <a:rPr lang="nb-NO" sz="1100" dirty="0"/>
              <a:t> sollyset til å varme opp vatn til opp mot kokepunktet. Mange </a:t>
            </a:r>
            <a:r>
              <a:rPr lang="nb-NO" sz="1100" dirty="0" err="1"/>
              <a:t>nyttar</a:t>
            </a:r>
            <a:endParaRPr lang="nb-NO" sz="1100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79F0B6D3-B430-4C7B-B8D7-5FCF342D47FC}"/>
              </a:ext>
            </a:extLst>
          </p:cNvPr>
          <p:cNvSpPr/>
          <p:nvPr/>
        </p:nvSpPr>
        <p:spPr>
          <a:xfrm>
            <a:off x="557614" y="7138214"/>
            <a:ext cx="2506960" cy="2645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BC360C9-EE95-443E-BE54-755FFB20540F}"/>
              </a:ext>
            </a:extLst>
          </p:cNvPr>
          <p:cNvSpPr txBox="1"/>
          <p:nvPr/>
        </p:nvSpPr>
        <p:spPr>
          <a:xfrm>
            <a:off x="2818801" y="1001940"/>
            <a:ext cx="30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Energiproduksjon fra sollys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204A2C-E1B2-402A-8585-D77600F15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6" name="Bilde 5" descr="Et bilde som inneholder himmel, utendørs, vann, strand&#10;&#10;Automatisk generert beskrivelse">
            <a:extLst>
              <a:ext uri="{FF2B5EF4-FFF2-40B4-BE49-F238E27FC236}">
                <a16:creationId xmlns:a16="http://schemas.microsoft.com/office/drawing/2014/main" id="{177D114A-267B-45A3-A4C2-532A9FB838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4" y="1206427"/>
            <a:ext cx="2300897" cy="1532398"/>
          </a:xfrm>
          <a:prstGeom prst="rect">
            <a:avLst/>
          </a:prstGeom>
        </p:spPr>
      </p:pic>
      <p:pic>
        <p:nvPicPr>
          <p:cNvPr id="21" name="Bilde 20" descr="Et bilde som inneholder kjevle&#10;&#10;Automatisk generert beskrivelse">
            <a:extLst>
              <a:ext uri="{FF2B5EF4-FFF2-40B4-BE49-F238E27FC236}">
                <a16:creationId xmlns:a16="http://schemas.microsoft.com/office/drawing/2014/main" id="{5FD8918E-BE6B-46FD-98F7-D8AA2ED440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17" y="7559090"/>
            <a:ext cx="1067729" cy="708972"/>
          </a:xfrm>
          <a:prstGeom prst="rect">
            <a:avLst/>
          </a:prstGeom>
        </p:spPr>
      </p:pic>
      <p:pic>
        <p:nvPicPr>
          <p:cNvPr id="28" name="Bilde 27" descr="Et bilde som inneholder kommode med skuffer&#10;&#10;Automatisk generert beskrivelse">
            <a:extLst>
              <a:ext uri="{FF2B5EF4-FFF2-40B4-BE49-F238E27FC236}">
                <a16:creationId xmlns:a16="http://schemas.microsoft.com/office/drawing/2014/main" id="{34FB0605-52CD-422C-BF5B-AB526CB70F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831" y="8699573"/>
            <a:ext cx="831713" cy="741888"/>
          </a:xfrm>
          <a:prstGeom prst="rect">
            <a:avLst/>
          </a:prstGeom>
        </p:spPr>
      </p:pic>
      <p:pic>
        <p:nvPicPr>
          <p:cNvPr id="30" name="Bilde 29" descr="Et bilde som inneholder vann, vindmølle, utendørs, paraply&#10;&#10;Automatisk generert beskrivelse">
            <a:extLst>
              <a:ext uri="{FF2B5EF4-FFF2-40B4-BE49-F238E27FC236}">
                <a16:creationId xmlns:a16="http://schemas.microsoft.com/office/drawing/2014/main" id="{C188C324-87AA-4557-836C-37988173F7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041" y="9067800"/>
            <a:ext cx="1907934" cy="715475"/>
          </a:xfrm>
          <a:prstGeom prst="rect">
            <a:avLst/>
          </a:prstGeom>
        </p:spPr>
      </p:pic>
      <p:pic>
        <p:nvPicPr>
          <p:cNvPr id="32" name="Bilde 31" descr="Et bilde som inneholder bølge, surfing, vann, ridning&#10;&#10;Automatisk generert beskrivelse">
            <a:extLst>
              <a:ext uri="{FF2B5EF4-FFF2-40B4-BE49-F238E27FC236}">
                <a16:creationId xmlns:a16="http://schemas.microsoft.com/office/drawing/2014/main" id="{3364C949-AC2D-40E4-9EA9-6B4B4606EA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01" y="9067800"/>
            <a:ext cx="1204505" cy="71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14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9FD76FB8-C7A2-4AB5-8209-8D2CFCBB9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55" y="3569026"/>
            <a:ext cx="1957075" cy="1957075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021B72AE-7826-4903-8EBD-B34452E5EB67}"/>
              </a:ext>
            </a:extLst>
          </p:cNvPr>
          <p:cNvSpPr/>
          <p:nvPr/>
        </p:nvSpPr>
        <p:spPr>
          <a:xfrm>
            <a:off x="4755011" y="4364757"/>
            <a:ext cx="315046" cy="32712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146666"/>
            <a:ext cx="5915025" cy="782780"/>
          </a:xfrm>
        </p:spPr>
        <p:txBody>
          <a:bodyPr/>
          <a:lstStyle/>
          <a:p>
            <a:r>
              <a:rPr lang="nb-NO" dirty="0"/>
              <a:t>Lage </a:t>
            </a:r>
            <a:r>
              <a:rPr lang="nb-NO" dirty="0" err="1"/>
              <a:t>ein</a:t>
            </a:r>
            <a:r>
              <a:rPr lang="nb-NO" dirty="0"/>
              <a:t> effektiv </a:t>
            </a:r>
            <a:r>
              <a:rPr lang="nb-NO" dirty="0" err="1"/>
              <a:t>solfangar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8913C7B-B8B8-44CE-B6CD-90438927756B}"/>
              </a:ext>
            </a:extLst>
          </p:cNvPr>
          <p:cNvSpPr/>
          <p:nvPr/>
        </p:nvSpPr>
        <p:spPr>
          <a:xfrm>
            <a:off x="466250" y="1607845"/>
            <a:ext cx="410574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/>
              <a:t>Fase 1: </a:t>
            </a:r>
            <a:r>
              <a:rPr lang="nb-NO" sz="1100" dirty="0"/>
              <a:t>Undersøk litt </a:t>
            </a:r>
            <a:r>
              <a:rPr lang="nb-NO" sz="1100" dirty="0" err="1"/>
              <a:t>meir</a:t>
            </a:r>
            <a:r>
              <a:rPr lang="nb-NO" sz="1100" dirty="0"/>
              <a:t> om </a:t>
            </a:r>
            <a:r>
              <a:rPr lang="nb-NO" sz="1100" dirty="0" err="1"/>
              <a:t>solfangarar</a:t>
            </a:r>
            <a:r>
              <a:rPr lang="nb-NO" sz="1100" dirty="0"/>
              <a:t> om de ønsker det.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hypotese for bygging.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E51B8D-B75C-4AFC-97C3-6321D8D4037A}"/>
              </a:ext>
            </a:extLst>
          </p:cNvPr>
          <p:cNvSpPr/>
          <p:nvPr/>
        </p:nvSpPr>
        <p:spPr>
          <a:xfrm>
            <a:off x="4198428" y="5342090"/>
            <a:ext cx="2365484" cy="2369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Ekstrao</a:t>
            </a: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 kan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moglege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feilkjelder for måling av temperaturen?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kor viktig det er å teste-evaluere-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de finne ut av kva faseovergangar er?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Kople resultata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mot faseovergangar, kan hende går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 av energien til at vatnet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fordampar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Korleis kan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unngå dette?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79388" y="5241359"/>
            <a:ext cx="3390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</a:t>
            </a:r>
            <a:r>
              <a:rPr lang="nb-NO" sz="1100" dirty="0"/>
              <a:t> Test kor </a:t>
            </a:r>
            <a:r>
              <a:rPr lang="nb-NO" sz="1100" dirty="0" err="1"/>
              <a:t>mykje</a:t>
            </a:r>
            <a:r>
              <a:rPr lang="nb-NO" sz="1100" dirty="0"/>
              <a:t> temperaturen </a:t>
            </a:r>
            <a:r>
              <a:rPr lang="nb-NO" sz="1100" dirty="0" err="1"/>
              <a:t>aukar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Sammenlikne resultata med andre i klassen. </a:t>
            </a:r>
            <a:r>
              <a:rPr lang="nb-NO" sz="1100" dirty="0" err="1"/>
              <a:t>Fekk</a:t>
            </a:r>
            <a:r>
              <a:rPr lang="nb-NO" sz="1100" dirty="0"/>
              <a:t> </a:t>
            </a:r>
            <a:r>
              <a:rPr lang="nb-NO" sz="1100" dirty="0" err="1"/>
              <a:t>nokre</a:t>
            </a:r>
            <a:r>
              <a:rPr lang="nb-NO" sz="1100" dirty="0"/>
              <a:t> andre større temperaturauke? </a:t>
            </a:r>
            <a:r>
              <a:rPr lang="nb-NO" sz="1100" dirty="0" err="1"/>
              <a:t>Kvifor</a:t>
            </a:r>
            <a:r>
              <a:rPr lang="nb-NO" sz="1100" dirty="0"/>
              <a:t> gjorde </a:t>
            </a:r>
            <a:r>
              <a:rPr lang="nb-NO" sz="1100" dirty="0" err="1"/>
              <a:t>dei</a:t>
            </a:r>
            <a:r>
              <a:rPr lang="nb-NO" sz="1100" dirty="0"/>
              <a:t> det, trur du? Kan gruppa di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av det same?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Gå attende til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fasane</a:t>
            </a:r>
            <a:r>
              <a:rPr lang="nb-NO" sz="1100" dirty="0"/>
              <a:t> for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planlagte </a:t>
            </a:r>
            <a:r>
              <a:rPr lang="nb-NO" sz="1100" dirty="0" err="1"/>
              <a:t>forbetringane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7:</a:t>
            </a:r>
            <a:r>
              <a:rPr lang="nb-NO" sz="1100" dirty="0"/>
              <a:t> Gjennomfør </a:t>
            </a:r>
            <a:r>
              <a:rPr lang="nb-NO" sz="1100" dirty="0" err="1"/>
              <a:t>dei</a:t>
            </a:r>
            <a:r>
              <a:rPr lang="nb-NO" sz="1100" dirty="0"/>
              <a:t> siste </a:t>
            </a:r>
            <a:r>
              <a:rPr lang="nb-NO" sz="1100" dirty="0" err="1"/>
              <a:t>målingane</a:t>
            </a:r>
            <a:r>
              <a:rPr lang="nb-NO" sz="1100" dirty="0"/>
              <a:t>, </a:t>
            </a:r>
            <a:r>
              <a:rPr lang="nb-NO" sz="1100" dirty="0" err="1"/>
              <a:t>desse</a:t>
            </a:r>
            <a:r>
              <a:rPr lang="nb-NO" sz="1100" dirty="0"/>
              <a:t> skal de bruke til å plotte </a:t>
            </a:r>
            <a:r>
              <a:rPr lang="nb-NO" sz="1100" dirty="0" err="1"/>
              <a:t>ein</a:t>
            </a:r>
            <a:r>
              <a:rPr lang="nb-NO" sz="1100" dirty="0"/>
              <a:t> graf med.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B5D6107D-A7ED-4BC5-800D-CA94C830082A}"/>
              </a:ext>
            </a:extLst>
          </p:cNvPr>
          <p:cNvSpPr/>
          <p:nvPr/>
        </p:nvSpPr>
        <p:spPr>
          <a:xfrm>
            <a:off x="466249" y="7115737"/>
            <a:ext cx="3504304" cy="24622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Regresjonsoppgåve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– lineær modell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 ved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føreta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Sjå modellerings-kapittelet for framgangsmåte.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/>
              <a:t>Korleis ser funksjonen ut?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/>
              <a:t>Passar</a:t>
            </a:r>
            <a:r>
              <a:rPr lang="nb-NO" sz="1100" dirty="0"/>
              <a:t> han bra med datapunkta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Trur de modellen vil passe bra dersom de let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solfangaren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stå ute i sola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heil dag?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Bilde 42">
            <a:extLst>
              <a:ext uri="{FF2B5EF4-FFF2-40B4-BE49-F238E27FC236}">
                <a16:creationId xmlns:a16="http://schemas.microsoft.com/office/drawing/2014/main" id="{6770FC41-D713-44B3-B5EC-5780FEA02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98" y="7138483"/>
            <a:ext cx="723896" cy="55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AFB5336E-3E74-4F4D-88C9-8A02F46B851B}"/>
                  </a:ext>
                </a:extLst>
              </p:cNvPr>
              <p:cNvSpPr txBox="1"/>
              <p:nvPr/>
            </p:nvSpPr>
            <p:spPr>
              <a:xfrm>
                <a:off x="4198427" y="7900568"/>
                <a:ext cx="2365484" cy="180049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Oppgåve</a:t>
                </a:r>
                <a:r>
                  <a:rPr lang="nb-NO" sz="1100" b="1" dirty="0"/>
                  <a:t> </a:t>
                </a:r>
              </a:p>
              <a:p>
                <a:endParaRPr lang="nb-NO" sz="400" b="1" dirty="0"/>
              </a:p>
              <a:p>
                <a:r>
                  <a:rPr lang="nb-NO" sz="1100" dirty="0"/>
                  <a:t>Modellen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er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lineær funksjon som kan </a:t>
                </a:r>
                <a:r>
                  <a:rPr lang="nb-NO" sz="1100" dirty="0" err="1"/>
                  <a:t>skrivast</a:t>
                </a:r>
                <a:r>
                  <a:rPr lang="nb-NO" sz="1100" dirty="0"/>
                  <a:t> på denne formen</a:t>
                </a:r>
              </a:p>
              <a:p>
                <a:endParaRPr lang="nb-NO" sz="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  <a:p>
                <a:endParaRPr lang="nb-NO" sz="400" dirty="0"/>
              </a:p>
              <a:p>
                <a:r>
                  <a:rPr lang="nb-NO" sz="1100" dirty="0"/>
                  <a:t>Dersom de </a:t>
                </a:r>
                <a:r>
                  <a:rPr lang="nb-NO" sz="1100" dirty="0" err="1"/>
                  <a:t>set</a:t>
                </a:r>
                <a:r>
                  <a:rPr lang="nb-NO" sz="1100" dirty="0"/>
                  <a:t> funksjonen </a:t>
                </a:r>
                <a:r>
                  <a:rPr lang="nb-NO" sz="1100" dirty="0" err="1"/>
                  <a:t>dykkar</a:t>
                </a:r>
                <a:r>
                  <a:rPr lang="nb-NO" sz="1100" dirty="0"/>
                  <a:t> lik ei anna gruppe sin funksjon, har de laga ei likning! Løys denne likninga, og diskuter kva de har </a:t>
                </a:r>
                <a:r>
                  <a:rPr lang="nb-NO" sz="1100" dirty="0" err="1"/>
                  <a:t>rekna</a:t>
                </a:r>
                <a:r>
                  <a:rPr lang="nb-NO" sz="1100" dirty="0"/>
                  <a:t> ut.</a:t>
                </a:r>
              </a:p>
            </p:txBody>
          </p:sp>
        </mc:Choice>
        <mc:Fallback xmlns=""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AFB5336E-3E74-4F4D-88C9-8A02F46B8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8427" y="7900568"/>
                <a:ext cx="2365484" cy="1800493"/>
              </a:xfrm>
              <a:prstGeom prst="rect">
                <a:avLst/>
              </a:prstGeom>
              <a:blipFill>
                <a:blip r:embed="rId4"/>
                <a:stretch>
                  <a:fillRect b="-10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kstSylinder 45">
            <a:extLst>
              <a:ext uri="{FF2B5EF4-FFF2-40B4-BE49-F238E27FC236}">
                <a16:creationId xmlns:a16="http://schemas.microsoft.com/office/drawing/2014/main" id="{4C54F58C-D5F8-405E-9B4A-D0906FEDF879}"/>
              </a:ext>
            </a:extLst>
          </p:cNvPr>
          <p:cNvSpPr txBox="1"/>
          <p:nvPr/>
        </p:nvSpPr>
        <p:spPr>
          <a:xfrm>
            <a:off x="567369" y="828305"/>
            <a:ext cx="552392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solfangar</a:t>
            </a:r>
            <a:r>
              <a:rPr lang="nb-NO" sz="1100" dirty="0"/>
              <a:t>. Mål kor </a:t>
            </a:r>
            <a:r>
              <a:rPr lang="nb-NO" sz="1100" dirty="0" err="1"/>
              <a:t>mykje</a:t>
            </a:r>
            <a:r>
              <a:rPr lang="nb-NO" sz="1100" dirty="0"/>
              <a:t> temperaturen stig for kvart minutt </a:t>
            </a:r>
            <a:r>
              <a:rPr lang="nb-NO" sz="1100" dirty="0" err="1"/>
              <a:t>solfangaren</a:t>
            </a:r>
            <a:r>
              <a:rPr lang="nb-NO" sz="1100" dirty="0"/>
              <a:t> står i sola. Lag </a:t>
            </a:r>
            <a:r>
              <a:rPr lang="nb-NO" sz="1100" dirty="0" err="1"/>
              <a:t>ein</a:t>
            </a:r>
            <a:r>
              <a:rPr lang="nb-NO" sz="1100" dirty="0"/>
              <a:t> lineær modell for korleis temperaturen avheng av tida.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E07F803-D528-4CF2-86B3-265CC8EA5141}"/>
              </a:ext>
            </a:extLst>
          </p:cNvPr>
          <p:cNvSpPr txBox="1"/>
          <p:nvPr/>
        </p:nvSpPr>
        <p:spPr>
          <a:xfrm>
            <a:off x="466250" y="2961150"/>
            <a:ext cx="4105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Gjennomfør planen </a:t>
            </a:r>
            <a:r>
              <a:rPr lang="nb-NO" sz="1100" dirty="0" err="1"/>
              <a:t>dykkar</a:t>
            </a:r>
            <a:r>
              <a:rPr lang="nb-NO" sz="1100" dirty="0"/>
              <a:t> for å lage </a:t>
            </a:r>
            <a:r>
              <a:rPr lang="nb-NO" sz="1100" dirty="0" err="1"/>
              <a:t>solfangaren</a:t>
            </a:r>
            <a:r>
              <a:rPr lang="nb-NO" sz="1100" dirty="0"/>
              <a:t> og lag programmet for å måle temperaturen med </a:t>
            </a:r>
            <a:r>
              <a:rPr lang="nb-NO" sz="1100" dirty="0" err="1"/>
              <a:t>micro:bit</a:t>
            </a:r>
            <a:r>
              <a:rPr lang="nb-NO" sz="1100" dirty="0"/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6B0015A-C0C7-44ED-8D66-927326D6C2E7}"/>
              </a:ext>
            </a:extLst>
          </p:cNvPr>
          <p:cNvSpPr txBox="1"/>
          <p:nvPr/>
        </p:nvSpPr>
        <p:spPr>
          <a:xfrm>
            <a:off x="466249" y="3336303"/>
            <a:ext cx="57080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måler temperaturen når du trykker på den </a:t>
            </a:r>
            <a:r>
              <a:rPr lang="nb-NO" sz="1100" dirty="0" err="1"/>
              <a:t>eine</a:t>
            </a:r>
            <a:r>
              <a:rPr lang="nb-NO" sz="1100" dirty="0"/>
              <a:t> knappen. Under ser du </a:t>
            </a:r>
            <a:r>
              <a:rPr lang="nb-NO" sz="1100" dirty="0" err="1"/>
              <a:t>eit</a:t>
            </a:r>
            <a:r>
              <a:rPr lang="nb-NO" sz="1100" dirty="0"/>
              <a:t> programdøme som måler lysstyrken når </a:t>
            </a:r>
            <a:r>
              <a:rPr lang="nb-NO" sz="1100" dirty="0" err="1"/>
              <a:t>ein</a:t>
            </a:r>
            <a:r>
              <a:rPr lang="nb-NO" sz="1100" dirty="0"/>
              <a:t> trykker på knapp A, og skriv verdien til LED-lysa på framsida av </a:t>
            </a:r>
            <a:r>
              <a:rPr lang="nb-NO" sz="1100" dirty="0" err="1"/>
              <a:t>micro:biten</a:t>
            </a:r>
            <a:r>
              <a:rPr lang="nb-NO" sz="1100" dirty="0"/>
              <a:t> (skjermen). Kva må du endre på?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FABDBBA2-AAF3-40A4-922D-46213E508B30}"/>
              </a:ext>
            </a:extLst>
          </p:cNvPr>
          <p:cNvSpPr/>
          <p:nvPr/>
        </p:nvSpPr>
        <p:spPr>
          <a:xfrm>
            <a:off x="4230328" y="4975902"/>
            <a:ext cx="230168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Knapp A finn du her på </a:t>
            </a:r>
            <a:r>
              <a:rPr 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micro:biten</a:t>
            </a: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9" name="Bilde 48">
            <a:extLst>
              <a:ext uri="{FF2B5EF4-FFF2-40B4-BE49-F238E27FC236}">
                <a16:creationId xmlns:a16="http://schemas.microsoft.com/office/drawing/2014/main" id="{CF45E94D-9D4C-4666-B683-3B9B05AFE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319" y="4008218"/>
            <a:ext cx="1694890" cy="1010518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269973-2194-4AD9-A886-DA32E14A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8693" y="9205460"/>
            <a:ext cx="1697820" cy="950476"/>
          </a:xfrm>
        </p:spPr>
        <p:txBody>
          <a:bodyPr/>
          <a:lstStyle/>
          <a:p>
            <a:r>
              <a:rPr lang="nb-NO" dirty="0"/>
              <a:t>k</a:t>
            </a:r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EB9F1B06-E8EC-4E10-BBD0-AF8FCF7718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693" y="1442838"/>
            <a:ext cx="1312537" cy="196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1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479693</TotalTime>
  <Words>968</Words>
  <Application>Microsoft Macintosh PowerPoint</Application>
  <PresentationFormat>A4 Paper (210x297 mm)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7 - Solenergi - Korleis kan vi varme vatn ved hjelp av solenergi?</vt:lpstr>
      <vt:lpstr>Lage ein effektiv solfangar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1498</cp:revision>
  <dcterms:created xsi:type="dcterms:W3CDTF">2018-11-04T16:46:19Z</dcterms:created>
  <dcterms:modified xsi:type="dcterms:W3CDTF">2021-11-10T10:53:47Z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