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264" r:id="rId5"/>
    <p:sldId id="265"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04.11.2021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04.11.2021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04.11.2021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04.11.2021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04.11.2021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e 17">
            <a:extLst>
              <a:ext uri="{FF2B5EF4-FFF2-40B4-BE49-F238E27FC236}">
                <a16:creationId xmlns:a16="http://schemas.microsoft.com/office/drawing/2014/main" id="{9F33E600-0F03-41F6-865E-77AC54EC9A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741" y="7581355"/>
            <a:ext cx="1036236" cy="744017"/>
          </a:xfrm>
          <a:prstGeom prst="rect">
            <a:avLst/>
          </a:prstGeom>
        </p:spPr>
      </p:pic>
      <p:pic>
        <p:nvPicPr>
          <p:cNvPr id="26" name="Bilde 25">
            <a:extLst>
              <a:ext uri="{FF2B5EF4-FFF2-40B4-BE49-F238E27FC236}">
                <a16:creationId xmlns:a16="http://schemas.microsoft.com/office/drawing/2014/main" id="{046B83C0-CF8E-443D-902B-E82BBA659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741" y="8621461"/>
            <a:ext cx="1111590" cy="898164"/>
          </a:xfrm>
          <a:prstGeom prst="rect">
            <a:avLst/>
          </a:prstGeom>
        </p:spPr>
      </p:pic>
      <p:sp>
        <p:nvSpPr>
          <p:cNvPr id="2" name="Tittel 1">
            <a:extLst>
              <a:ext uri="{FF2B5EF4-FFF2-40B4-BE49-F238E27FC236}">
                <a16:creationId xmlns:a16="http://schemas.microsoft.com/office/drawing/2014/main" id="{590990C5-74E3-4F32-8B67-EB4D960701A5}"/>
              </a:ext>
            </a:extLst>
          </p:cNvPr>
          <p:cNvSpPr>
            <a:spLocks noGrp="1"/>
          </p:cNvSpPr>
          <p:nvPr>
            <p:ph type="title"/>
          </p:nvPr>
        </p:nvSpPr>
        <p:spPr>
          <a:xfrm>
            <a:off x="471487" y="231351"/>
            <a:ext cx="5915025" cy="893181"/>
          </a:xfrm>
        </p:spPr>
        <p:txBody>
          <a:bodyPr/>
          <a:lstStyle/>
          <a:p>
            <a:r>
              <a:rPr lang="nb-NO" dirty="0"/>
              <a:t>Opplegg 7 - Solenergi</a:t>
            </a:r>
            <a:br>
              <a:rPr lang="nb-NO" dirty="0"/>
            </a:br>
            <a:r>
              <a:rPr lang="nb-NO" sz="1800" dirty="0"/>
              <a:t>- Hvordan kan vi varme vann ved hjelp av solenergi?</a:t>
            </a:r>
          </a:p>
        </p:txBody>
      </p:sp>
      <p:pic>
        <p:nvPicPr>
          <p:cNvPr id="4" name="Bilde 3">
            <a:extLst>
              <a:ext uri="{FF2B5EF4-FFF2-40B4-BE49-F238E27FC236}">
                <a16:creationId xmlns:a16="http://schemas.microsoft.com/office/drawing/2014/main" id="{697D38BB-2D0C-4CB8-8CC6-8BF3196B5168}"/>
              </a:ext>
            </a:extLst>
          </p:cNvPr>
          <p:cNvPicPr>
            <a:picLocks noChangeAspect="1"/>
          </p:cNvPicPr>
          <p:nvPr/>
        </p:nvPicPr>
        <p:blipFill>
          <a:blip r:embed="rId4"/>
          <a:stretch>
            <a:fillRect/>
          </a:stretch>
        </p:blipFill>
        <p:spPr>
          <a:xfrm>
            <a:off x="5013748" y="5206222"/>
            <a:ext cx="1439758" cy="1678770"/>
          </a:xfrm>
          <a:prstGeom prst="rect">
            <a:avLst/>
          </a:prstGeom>
        </p:spPr>
      </p:pic>
      <p:sp>
        <p:nvSpPr>
          <p:cNvPr id="8" name="Rektangel 7">
            <a:extLst>
              <a:ext uri="{FF2B5EF4-FFF2-40B4-BE49-F238E27FC236}">
                <a16:creationId xmlns:a16="http://schemas.microsoft.com/office/drawing/2014/main" id="{880EFB9A-A4E6-4D17-A9CC-8BA379FD9F25}"/>
              </a:ext>
            </a:extLst>
          </p:cNvPr>
          <p:cNvSpPr/>
          <p:nvPr/>
        </p:nvSpPr>
        <p:spPr>
          <a:xfrm>
            <a:off x="557614" y="7138214"/>
            <a:ext cx="2506960" cy="43088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Materialene som en solfanger består av har alle en funksjon.</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ktangel 12">
            <a:extLst>
              <a:ext uri="{FF2B5EF4-FFF2-40B4-BE49-F238E27FC236}">
                <a16:creationId xmlns:a16="http://schemas.microsoft.com/office/drawing/2014/main" id="{EB4D5103-3302-4B4C-95E7-A7B6D22EB7CB}"/>
              </a:ext>
            </a:extLst>
          </p:cNvPr>
          <p:cNvSpPr/>
          <p:nvPr/>
        </p:nvSpPr>
        <p:spPr>
          <a:xfrm>
            <a:off x="643741" y="8203418"/>
            <a:ext cx="1130541" cy="43088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Papp - byggemateriale</a:t>
            </a:r>
          </a:p>
        </p:txBody>
      </p:sp>
      <p:sp>
        <p:nvSpPr>
          <p:cNvPr id="14" name="Rektangel 13">
            <a:extLst>
              <a:ext uri="{FF2B5EF4-FFF2-40B4-BE49-F238E27FC236}">
                <a16:creationId xmlns:a16="http://schemas.microsoft.com/office/drawing/2014/main" id="{AD337440-7897-4BAA-B9D4-D615C2738E4B}"/>
              </a:ext>
            </a:extLst>
          </p:cNvPr>
          <p:cNvSpPr/>
          <p:nvPr/>
        </p:nvSpPr>
        <p:spPr>
          <a:xfrm>
            <a:off x="1966140" y="8176171"/>
            <a:ext cx="789760" cy="43088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Plastfolie -isolerer</a:t>
            </a:r>
          </a:p>
        </p:txBody>
      </p:sp>
      <p:sp>
        <p:nvSpPr>
          <p:cNvPr id="15" name="Rektangel 14">
            <a:extLst>
              <a:ext uri="{FF2B5EF4-FFF2-40B4-BE49-F238E27FC236}">
                <a16:creationId xmlns:a16="http://schemas.microsoft.com/office/drawing/2014/main" id="{4FCCD80D-60E4-406E-BF83-A621F0A2FCA7}"/>
              </a:ext>
            </a:extLst>
          </p:cNvPr>
          <p:cNvSpPr/>
          <p:nvPr/>
        </p:nvSpPr>
        <p:spPr>
          <a:xfrm>
            <a:off x="643741" y="9352390"/>
            <a:ext cx="1230679" cy="43088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Aluminiumsfolie - reflekterer sollys</a:t>
            </a:r>
          </a:p>
        </p:txBody>
      </p:sp>
      <p:sp>
        <p:nvSpPr>
          <p:cNvPr id="16" name="Rektangel 15">
            <a:extLst>
              <a:ext uri="{FF2B5EF4-FFF2-40B4-BE49-F238E27FC236}">
                <a16:creationId xmlns:a16="http://schemas.microsoft.com/office/drawing/2014/main" id="{1BAFAE63-720E-47CC-AAB6-BDB0A6CA82D0}"/>
              </a:ext>
            </a:extLst>
          </p:cNvPr>
          <p:cNvSpPr/>
          <p:nvPr/>
        </p:nvSpPr>
        <p:spPr>
          <a:xfrm>
            <a:off x="1885028" y="9352389"/>
            <a:ext cx="1179546" cy="43088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Svart maling – absorberer sollys</a:t>
            </a:r>
          </a:p>
        </p:txBody>
      </p:sp>
      <p:sp>
        <p:nvSpPr>
          <p:cNvPr id="7" name="TekstSylinder 6">
            <a:extLst>
              <a:ext uri="{FF2B5EF4-FFF2-40B4-BE49-F238E27FC236}">
                <a16:creationId xmlns:a16="http://schemas.microsoft.com/office/drawing/2014/main" id="{26B3A7C1-EFB5-48E3-A04C-6B924011BE5B}"/>
              </a:ext>
            </a:extLst>
          </p:cNvPr>
          <p:cNvSpPr txBox="1"/>
          <p:nvPr/>
        </p:nvSpPr>
        <p:spPr>
          <a:xfrm>
            <a:off x="697148" y="4953000"/>
            <a:ext cx="4316600" cy="2185214"/>
          </a:xfrm>
          <a:prstGeom prst="rect">
            <a:avLst/>
          </a:prstGeom>
          <a:noFill/>
        </p:spPr>
        <p:txBody>
          <a:bodyPr wrap="square" rtlCol="0">
            <a:spAutoFit/>
          </a:bodyPr>
          <a:lstStyle/>
          <a:p>
            <a:r>
              <a:rPr lang="nb-NO" sz="1100" dirty="0"/>
              <a:t>slike solfangere på hytta eller campingtur for å varme opp dusjvann. De består av en svart pose med vann oppi, siden svart farge absorberer mest mulig av strålingen fra sollyset, og en plastslange med et lite dusjhode. Her får vannet som regel ikke veldig høy temperatur, men det kan være lurt å sjekke litt forsiktig med en lillefinger før man dusjer hele seg.</a:t>
            </a:r>
          </a:p>
          <a:p>
            <a:endParaRPr lang="nb-NO" sz="400" dirty="0"/>
          </a:p>
          <a:p>
            <a:r>
              <a:rPr lang="nb-NO" sz="1100" dirty="0"/>
              <a:t>Lignende solfangere kan også brukes av mennesker som bor steder uten tilgang til elektrisitet for å koke vannet sitt slik at bakterier og parasitter dør. Da er det mindre fare for å bli syke. I tillegg kan de få laget varm mat, selv om de ikke har tilgang på ved. Disse solfangerne består gjerne av papp eller tre, noe reflekterende, noe absorberende, noe som isolerer, og en beholder til vannet. </a:t>
            </a:r>
          </a:p>
        </p:txBody>
      </p:sp>
      <p:sp>
        <p:nvSpPr>
          <p:cNvPr id="10" name="TekstSylinder 9">
            <a:extLst>
              <a:ext uri="{FF2B5EF4-FFF2-40B4-BE49-F238E27FC236}">
                <a16:creationId xmlns:a16="http://schemas.microsoft.com/office/drawing/2014/main" id="{65E09077-8C4F-4074-B63C-E990A2D4EA7B}"/>
              </a:ext>
            </a:extLst>
          </p:cNvPr>
          <p:cNvSpPr txBox="1"/>
          <p:nvPr/>
        </p:nvSpPr>
        <p:spPr>
          <a:xfrm>
            <a:off x="2835578" y="1393655"/>
            <a:ext cx="3702411" cy="1508105"/>
          </a:xfrm>
          <a:prstGeom prst="rect">
            <a:avLst/>
          </a:prstGeom>
          <a:noFill/>
        </p:spPr>
        <p:txBody>
          <a:bodyPr wrap="square" rtlCol="0">
            <a:spAutoFit/>
          </a:bodyPr>
          <a:lstStyle/>
          <a:p>
            <a:r>
              <a:rPr lang="nb-NO" sz="1100" dirty="0"/>
              <a:t>Energien fra sollyset er fornybar energi siden vi ikke kan bruke den opp. Sollyset som treffer jordkloden tilsvarer en mengde energi som er 15 000 ganger høyere enn energiforbruket til alle menneskene på jordkloden. Dersom vi hadde klart å utnytte alle energien fra sola, hadde vi ikke trengt annen energiproduksjon. </a:t>
            </a:r>
          </a:p>
          <a:p>
            <a:endParaRPr lang="nb-NO" sz="400" dirty="0"/>
          </a:p>
          <a:p>
            <a:r>
              <a:rPr lang="nb-NO" sz="1100" dirty="0"/>
              <a:t>Det er hovedsakelig to måter å produsere energi fra sollys. Vi kan bruke solceller eller solfangere. I en solcelle dannes det</a:t>
            </a:r>
          </a:p>
        </p:txBody>
      </p:sp>
      <p:sp>
        <p:nvSpPr>
          <p:cNvPr id="20" name="TekstSylinder 19">
            <a:extLst>
              <a:ext uri="{FF2B5EF4-FFF2-40B4-BE49-F238E27FC236}">
                <a16:creationId xmlns:a16="http://schemas.microsoft.com/office/drawing/2014/main" id="{1B87FD41-72AE-4933-82C0-1670ACBD37D8}"/>
              </a:ext>
            </a:extLst>
          </p:cNvPr>
          <p:cNvSpPr txBox="1"/>
          <p:nvPr/>
        </p:nvSpPr>
        <p:spPr>
          <a:xfrm>
            <a:off x="3231041" y="7138214"/>
            <a:ext cx="3222465" cy="1800493"/>
          </a:xfrm>
          <a:prstGeom prst="rect">
            <a:avLst/>
          </a:prstGeom>
          <a:noFill/>
          <a:ln>
            <a:solidFill>
              <a:schemeClr val="tx1"/>
            </a:solidFill>
          </a:ln>
        </p:spPr>
        <p:txBody>
          <a:bodyPr wrap="square" rtlCol="0">
            <a:spAutoFit/>
          </a:bodyPr>
          <a:lstStyle/>
          <a:p>
            <a:r>
              <a:rPr lang="nb-NO" sz="1100" b="1" dirty="0"/>
              <a:t>Snakk om</a:t>
            </a:r>
          </a:p>
          <a:p>
            <a:endParaRPr lang="nb-NO" sz="400" b="1" dirty="0"/>
          </a:p>
          <a:p>
            <a:r>
              <a:rPr lang="nb-NO" sz="1100" dirty="0"/>
              <a:t>All energi på jordkloden stammer til sist fra solenergi, både fornybare energikilder og ikke-fornybare energikilder. For eksempel vindkraft, vannkraft, olje, gass og kull, til og med energien i maten vi spiser!</a:t>
            </a:r>
          </a:p>
          <a:p>
            <a:endParaRPr lang="nb-NO" sz="400" dirty="0"/>
          </a:p>
          <a:p>
            <a:pPr marL="228600" indent="-228600">
              <a:buFont typeface="+mj-lt"/>
              <a:buAutoNum type="arabicPeriod"/>
            </a:pPr>
            <a:r>
              <a:rPr lang="nb-NO" sz="1100" dirty="0"/>
              <a:t>Hvordan kan det stemme? Forklar hvordan det kan være slik.</a:t>
            </a:r>
          </a:p>
          <a:p>
            <a:pPr marL="228600" indent="-228600">
              <a:buFont typeface="+mj-lt"/>
              <a:buAutoNum type="arabicPeriod"/>
            </a:pPr>
            <a:endParaRPr lang="nb-NO" sz="400" dirty="0"/>
          </a:p>
          <a:p>
            <a:pPr marL="228600" indent="-228600">
              <a:buFont typeface="+mj-lt"/>
              <a:buAutoNum type="arabicPeriod"/>
            </a:pPr>
            <a:r>
              <a:rPr lang="nb-NO" sz="1100" dirty="0"/>
              <a:t>Kan du komme på noen unntak? Er det noen energikilder som ikke har sitt opphav i solenergi?</a:t>
            </a:r>
          </a:p>
        </p:txBody>
      </p:sp>
      <p:sp>
        <p:nvSpPr>
          <p:cNvPr id="22" name="TekstSylinder 21">
            <a:extLst>
              <a:ext uri="{FF2B5EF4-FFF2-40B4-BE49-F238E27FC236}">
                <a16:creationId xmlns:a16="http://schemas.microsoft.com/office/drawing/2014/main" id="{97B68DDC-F44B-4BC1-81E0-64BC62132D80}"/>
              </a:ext>
            </a:extLst>
          </p:cNvPr>
          <p:cNvSpPr txBox="1"/>
          <p:nvPr/>
        </p:nvSpPr>
        <p:spPr>
          <a:xfrm>
            <a:off x="466712" y="2802433"/>
            <a:ext cx="6121244" cy="2246769"/>
          </a:xfrm>
          <a:prstGeom prst="rect">
            <a:avLst/>
          </a:prstGeom>
          <a:noFill/>
        </p:spPr>
        <p:txBody>
          <a:bodyPr wrap="square" rtlCol="0">
            <a:spAutoFit/>
          </a:bodyPr>
          <a:lstStyle/>
          <a:p>
            <a:r>
              <a:rPr lang="nb-NO" sz="1100" dirty="0"/>
              <a:t>elektrisitet siden sollyset kan slå løs elektroner. Disse elektronene beveger seg i en krets på grunn av måten solcellene er bygget opp, og vi får dannet elektrisitet. </a:t>
            </a:r>
          </a:p>
          <a:p>
            <a:endParaRPr lang="nb-NO" sz="400" dirty="0"/>
          </a:p>
          <a:p>
            <a:r>
              <a:rPr lang="nb-NO" sz="1100" dirty="0"/>
              <a:t>Det finnes to typer solfangere. Begge virker slik at de varmer opp vann eller en annen væske. Forskjellen på de to typene er hvor høy temperatur de varmer væsken opp til, og hva de gjør med væsken etter den er oppvarmet.</a:t>
            </a:r>
          </a:p>
          <a:p>
            <a:endParaRPr lang="nb-NO" sz="400" dirty="0"/>
          </a:p>
          <a:p>
            <a:pPr marL="228600" indent="-228600">
              <a:buFont typeface="+mj-lt"/>
              <a:buAutoNum type="arabicPeriod"/>
            </a:pPr>
            <a:r>
              <a:rPr lang="nb-NO" sz="1100" b="1" dirty="0"/>
              <a:t>Solfanger til elektrisitetsproduksjon – </a:t>
            </a:r>
            <a:r>
              <a:rPr lang="nb-NO" sz="1100" dirty="0"/>
              <a:t>denne typen består av mange speil som reflekterer sollyset slik at det treffer en liten beholder med væske. Da vil temperaturen til denne væska øke kraftig og væska fordamper. Det vil si at den blir til gass. Da kan gassen drive en turbin som omformer bevegelsesenergien til gassen til elektrisitet. Dette er typisk større energikraftverk som produserer elektrisitet nok til mange tusen husstander, slik som på bildet over.</a:t>
            </a:r>
          </a:p>
          <a:p>
            <a:pPr marL="228600" indent="-228600">
              <a:buFont typeface="+mj-lt"/>
              <a:buAutoNum type="arabicPeriod"/>
            </a:pPr>
            <a:r>
              <a:rPr lang="nb-NO" sz="1100" b="1" dirty="0"/>
              <a:t>Solfanger til oppvarming av vann – </a:t>
            </a:r>
            <a:r>
              <a:rPr lang="nb-NO" sz="1100" dirty="0"/>
              <a:t>denne typen er langt enklere, og noe privatpersoner kan ha hjemme. De bruker energi fra sollyset til å varme opp vann til opp mot kokepunktet. Mange bruker</a:t>
            </a:r>
          </a:p>
        </p:txBody>
      </p:sp>
      <p:sp>
        <p:nvSpPr>
          <p:cNvPr id="25" name="Rektangel 24">
            <a:extLst>
              <a:ext uri="{FF2B5EF4-FFF2-40B4-BE49-F238E27FC236}">
                <a16:creationId xmlns:a16="http://schemas.microsoft.com/office/drawing/2014/main" id="{79F0B6D3-B430-4C7B-B8D7-5FCF342D47FC}"/>
              </a:ext>
            </a:extLst>
          </p:cNvPr>
          <p:cNvSpPr/>
          <p:nvPr/>
        </p:nvSpPr>
        <p:spPr>
          <a:xfrm>
            <a:off x="557614" y="7138214"/>
            <a:ext cx="2506960" cy="26450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TekstSylinder 32">
            <a:extLst>
              <a:ext uri="{FF2B5EF4-FFF2-40B4-BE49-F238E27FC236}">
                <a16:creationId xmlns:a16="http://schemas.microsoft.com/office/drawing/2014/main" id="{ABC360C9-EE95-443E-BE54-755FFB20540F}"/>
              </a:ext>
            </a:extLst>
          </p:cNvPr>
          <p:cNvSpPr txBox="1"/>
          <p:nvPr/>
        </p:nvSpPr>
        <p:spPr>
          <a:xfrm>
            <a:off x="2818800" y="1089419"/>
            <a:ext cx="3045203" cy="369332"/>
          </a:xfrm>
          <a:prstGeom prst="rect">
            <a:avLst/>
          </a:prstGeom>
          <a:noFill/>
        </p:spPr>
        <p:txBody>
          <a:bodyPr wrap="square" rtlCol="0">
            <a:spAutoFit/>
          </a:bodyPr>
          <a:lstStyle/>
          <a:p>
            <a:r>
              <a:rPr lang="nb-NO" b="1" dirty="0"/>
              <a:t>Energiproduksjon fra sollys</a:t>
            </a:r>
          </a:p>
        </p:txBody>
      </p:sp>
      <p:sp>
        <p:nvSpPr>
          <p:cNvPr id="3" name="Plassholder for lysbildenummer 2">
            <a:extLst>
              <a:ext uri="{FF2B5EF4-FFF2-40B4-BE49-F238E27FC236}">
                <a16:creationId xmlns:a16="http://schemas.microsoft.com/office/drawing/2014/main" id="{59204A2C-E1B2-402A-8585-D77600F1594B}"/>
              </a:ext>
            </a:extLst>
          </p:cNvPr>
          <p:cNvSpPr>
            <a:spLocks noGrp="1"/>
          </p:cNvSpPr>
          <p:nvPr>
            <p:ph type="sldNum" sz="quarter" idx="12"/>
          </p:nvPr>
        </p:nvSpPr>
        <p:spPr/>
        <p:txBody>
          <a:bodyPr/>
          <a:lstStyle/>
          <a:p>
            <a:fld id="{8BCDA449-1FD9-4B7A-9E85-B244E6DC9C56}" type="slidenum">
              <a:rPr lang="nb-NO" smtClean="0"/>
              <a:t>1</a:t>
            </a:fld>
            <a:endParaRPr lang="nb-NO"/>
          </a:p>
        </p:txBody>
      </p:sp>
      <p:pic>
        <p:nvPicPr>
          <p:cNvPr id="6" name="Bilde 5" descr="Et bilde som inneholder himmel, utendørs, vann, strand&#10;&#10;Automatisk generert beskrivelse">
            <a:extLst>
              <a:ext uri="{FF2B5EF4-FFF2-40B4-BE49-F238E27FC236}">
                <a16:creationId xmlns:a16="http://schemas.microsoft.com/office/drawing/2014/main" id="{177D114A-267B-45A3-A4C2-532A9FB83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844" y="1206427"/>
            <a:ext cx="2300897" cy="1532398"/>
          </a:xfrm>
          <a:prstGeom prst="rect">
            <a:avLst/>
          </a:prstGeom>
        </p:spPr>
      </p:pic>
      <p:pic>
        <p:nvPicPr>
          <p:cNvPr id="21" name="Bilde 20" descr="Et bilde som inneholder kjevle&#10;&#10;Automatisk generert beskrivelse">
            <a:extLst>
              <a:ext uri="{FF2B5EF4-FFF2-40B4-BE49-F238E27FC236}">
                <a16:creationId xmlns:a16="http://schemas.microsoft.com/office/drawing/2014/main" id="{5FD8918E-BE6B-46FD-98F7-D8AA2ED440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4017" y="7559090"/>
            <a:ext cx="1067729" cy="708972"/>
          </a:xfrm>
          <a:prstGeom prst="rect">
            <a:avLst/>
          </a:prstGeom>
        </p:spPr>
      </p:pic>
      <p:pic>
        <p:nvPicPr>
          <p:cNvPr id="28" name="Bilde 27" descr="Et bilde som inneholder kommode med skuffer&#10;&#10;Automatisk generert beskrivelse">
            <a:extLst>
              <a:ext uri="{FF2B5EF4-FFF2-40B4-BE49-F238E27FC236}">
                <a16:creationId xmlns:a16="http://schemas.microsoft.com/office/drawing/2014/main" id="{34FB0605-52CD-422C-BF5B-AB526CB70F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82831" y="8699573"/>
            <a:ext cx="831713" cy="741888"/>
          </a:xfrm>
          <a:prstGeom prst="rect">
            <a:avLst/>
          </a:prstGeom>
        </p:spPr>
      </p:pic>
      <p:pic>
        <p:nvPicPr>
          <p:cNvPr id="30" name="Bilde 29" descr="Et bilde som inneholder vann, vindmølle, utendørs, paraply&#10;&#10;Automatisk generert beskrivelse">
            <a:extLst>
              <a:ext uri="{FF2B5EF4-FFF2-40B4-BE49-F238E27FC236}">
                <a16:creationId xmlns:a16="http://schemas.microsoft.com/office/drawing/2014/main" id="{C188C324-87AA-4557-836C-37988173F7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1041" y="9067800"/>
            <a:ext cx="1907934" cy="715475"/>
          </a:xfrm>
          <a:prstGeom prst="rect">
            <a:avLst/>
          </a:prstGeom>
        </p:spPr>
      </p:pic>
      <p:pic>
        <p:nvPicPr>
          <p:cNvPr id="32" name="Bilde 31" descr="Et bilde som inneholder bølge, surfing, vann, ridning&#10;&#10;Automatisk generert beskrivelse">
            <a:extLst>
              <a:ext uri="{FF2B5EF4-FFF2-40B4-BE49-F238E27FC236}">
                <a16:creationId xmlns:a16="http://schemas.microsoft.com/office/drawing/2014/main" id="{3364C949-AC2D-40E4-9EA9-6B4B4606EA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49001" y="9067800"/>
            <a:ext cx="1204505" cy="715476"/>
          </a:xfrm>
          <a:prstGeom prst="rect">
            <a:avLst/>
          </a:prstGeom>
        </p:spPr>
      </p:pic>
    </p:spTree>
    <p:extLst>
      <p:ext uri="{BB962C8B-B14F-4D97-AF65-F5344CB8AC3E}">
        <p14:creationId xmlns:p14="http://schemas.microsoft.com/office/powerpoint/2010/main" val="2538814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e 12" descr="Et bilde som inneholder elektronikk, krets&#10;&#10;Automatisk generert beskrivelse">
            <a:extLst>
              <a:ext uri="{FF2B5EF4-FFF2-40B4-BE49-F238E27FC236}">
                <a16:creationId xmlns:a16="http://schemas.microsoft.com/office/drawing/2014/main" id="{9FD76FB8-C7A2-4AB5-8209-8D2CFCBB9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155" y="3569026"/>
            <a:ext cx="1957075" cy="1957075"/>
          </a:xfrm>
          <a:prstGeom prst="rect">
            <a:avLst/>
          </a:prstGeom>
        </p:spPr>
      </p:pic>
      <p:sp>
        <p:nvSpPr>
          <p:cNvPr id="14" name="Ellipse 13">
            <a:extLst>
              <a:ext uri="{FF2B5EF4-FFF2-40B4-BE49-F238E27FC236}">
                <a16:creationId xmlns:a16="http://schemas.microsoft.com/office/drawing/2014/main" id="{021B72AE-7826-4903-8EBD-B34452E5EB67}"/>
              </a:ext>
            </a:extLst>
          </p:cNvPr>
          <p:cNvSpPr/>
          <p:nvPr/>
        </p:nvSpPr>
        <p:spPr>
          <a:xfrm>
            <a:off x="4755011" y="4364757"/>
            <a:ext cx="315046" cy="327128"/>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DDFFCF92-8D56-4568-AB37-B1A2210634CC}"/>
              </a:ext>
            </a:extLst>
          </p:cNvPr>
          <p:cNvSpPr>
            <a:spLocks noGrp="1"/>
          </p:cNvSpPr>
          <p:nvPr>
            <p:ph type="title"/>
          </p:nvPr>
        </p:nvSpPr>
        <p:spPr>
          <a:xfrm>
            <a:off x="471486" y="146666"/>
            <a:ext cx="5915025" cy="782780"/>
          </a:xfrm>
        </p:spPr>
        <p:txBody>
          <a:bodyPr/>
          <a:lstStyle/>
          <a:p>
            <a:r>
              <a:rPr lang="nb-NO" dirty="0"/>
              <a:t>Lage en effektiv solfanger</a:t>
            </a:r>
          </a:p>
        </p:txBody>
      </p:sp>
      <p:sp>
        <p:nvSpPr>
          <p:cNvPr id="8" name="Rektangel 7">
            <a:extLst>
              <a:ext uri="{FF2B5EF4-FFF2-40B4-BE49-F238E27FC236}">
                <a16:creationId xmlns:a16="http://schemas.microsoft.com/office/drawing/2014/main" id="{D8913C7B-B8B8-44CE-B6CD-90438927756B}"/>
              </a:ext>
            </a:extLst>
          </p:cNvPr>
          <p:cNvSpPr/>
          <p:nvPr/>
        </p:nvSpPr>
        <p:spPr>
          <a:xfrm>
            <a:off x="466250" y="1607845"/>
            <a:ext cx="4105749" cy="1400383"/>
          </a:xfrm>
          <a:prstGeom prst="rect">
            <a:avLst/>
          </a:prstGeom>
        </p:spPr>
        <p:txBody>
          <a:bodyPr wrap="square">
            <a:spAutoFit/>
          </a:bodyPr>
          <a:lstStyle/>
          <a:p>
            <a:pPr>
              <a:defRPr/>
            </a:pPr>
            <a:r>
              <a:rPr lang="nb-NO" sz="1100" b="1" dirty="0"/>
              <a:t>Fase 1: </a:t>
            </a:r>
            <a:r>
              <a:rPr lang="nb-NO" sz="1100" dirty="0"/>
              <a:t>Undersøk litt mer om solfangere, dersom dere ønsker det.</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400" b="1"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a:t>
            </a:r>
            <a:r>
              <a:rPr lang="nb-NO" sz="1100" b="1" dirty="0">
                <a:solidFill>
                  <a:prstClr val="black"/>
                </a:solidFill>
                <a:latin typeface="Calibri" panose="020F0502020204030204"/>
              </a:rPr>
              <a:t>2</a:t>
            </a: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Det er viktig at dere er åpne for alle slags ideer og ikke er for kritiske, da kan nyttige forslag bli avfeid for tidlig.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Tenk selv først, og tegn gjerne skisser.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Forklar ideen din for de andre på gruppa.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Hele gruppa diskuterer de ulike ideene, og lager en felles hypotese for bygging.</a:t>
            </a:r>
          </a:p>
        </p:txBody>
      </p:sp>
      <p:sp>
        <p:nvSpPr>
          <p:cNvPr id="18" name="Rektangel 17">
            <a:extLst>
              <a:ext uri="{FF2B5EF4-FFF2-40B4-BE49-F238E27FC236}">
                <a16:creationId xmlns:a16="http://schemas.microsoft.com/office/drawing/2014/main" id="{AAE51B8D-B75C-4AFC-97C3-6321D8D4037A}"/>
              </a:ext>
            </a:extLst>
          </p:cNvPr>
          <p:cNvSpPr/>
          <p:nvPr/>
        </p:nvSpPr>
        <p:spPr>
          <a:xfrm>
            <a:off x="4198428" y="5342090"/>
            <a:ext cx="2365484" cy="2369880"/>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err="1">
                <a:solidFill>
                  <a:prstClr val="black"/>
                </a:solidFill>
                <a:latin typeface="Calibri" panose="020F0502020204030204"/>
              </a:rPr>
              <a:t>Ekstrao</a:t>
            </a: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ppgaver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Hva kan være mulige feilkilder for måling av temperaturen?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Forklar viktigheten av å teste-evaluere-forbedre. </a:t>
            </a:r>
            <a:endParaRPr lang="nb-NO" sz="1100" dirty="0">
              <a:solidFill>
                <a:prstClr val="black"/>
              </a:solidFill>
              <a:latin typeface="Calibri" panose="020F0502020204030204"/>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Kan dere finne ut av hva faseoverganger er?</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Koble resultatene deres mot faseoverganger, kanskje går en del av energien til at vannet fordamper. Hvordan kan man forhindre dette?</a:t>
            </a:r>
          </a:p>
        </p:txBody>
      </p:sp>
      <p:sp>
        <p:nvSpPr>
          <p:cNvPr id="20" name="TekstSylinder 19">
            <a:extLst>
              <a:ext uri="{FF2B5EF4-FFF2-40B4-BE49-F238E27FC236}">
                <a16:creationId xmlns:a16="http://schemas.microsoft.com/office/drawing/2014/main" id="{8B025384-BE2D-42A8-A7EE-9C946187E21E}"/>
              </a:ext>
            </a:extLst>
          </p:cNvPr>
          <p:cNvSpPr txBox="1"/>
          <p:nvPr/>
        </p:nvSpPr>
        <p:spPr>
          <a:xfrm>
            <a:off x="466248" y="5249104"/>
            <a:ext cx="3390425" cy="1800493"/>
          </a:xfrm>
          <a:prstGeom prst="rect">
            <a:avLst/>
          </a:prstGeom>
          <a:noFill/>
        </p:spPr>
        <p:txBody>
          <a:bodyPr wrap="square" rtlCol="0">
            <a:spAutoFit/>
          </a:bodyPr>
          <a:lstStyle/>
          <a:p>
            <a:r>
              <a:rPr lang="nb-NO" sz="1100" b="1" dirty="0"/>
              <a:t>Fase 4:</a:t>
            </a:r>
            <a:r>
              <a:rPr lang="nb-NO" sz="1100" dirty="0"/>
              <a:t> Test hvor mye temperaturen øker.</a:t>
            </a:r>
          </a:p>
          <a:p>
            <a:endParaRPr lang="nb-NO" sz="400" dirty="0"/>
          </a:p>
          <a:p>
            <a:r>
              <a:rPr lang="nb-NO" sz="1100" b="1" dirty="0"/>
              <a:t>Fase 5:</a:t>
            </a:r>
            <a:r>
              <a:rPr lang="nb-NO" sz="1100" dirty="0"/>
              <a:t> Sammenlign resultatene med andre i klassen. Fikk noen andre større temperaturøkning? Hvorfor gjorde de det, tror du? Kan din gruppe gjøre noe av det samme?</a:t>
            </a:r>
          </a:p>
          <a:p>
            <a:endParaRPr lang="nb-NO" sz="400" dirty="0"/>
          </a:p>
          <a:p>
            <a:r>
              <a:rPr lang="nb-NO" sz="1100" b="1" dirty="0"/>
              <a:t>Fase 6:</a:t>
            </a:r>
            <a:r>
              <a:rPr lang="nb-NO" sz="1100" dirty="0"/>
              <a:t> Gå tilbake til de andre fasene for å gjøre de planlagte forbedringene.</a:t>
            </a:r>
          </a:p>
          <a:p>
            <a:endParaRPr lang="nb-NO" sz="400" dirty="0"/>
          </a:p>
          <a:p>
            <a:r>
              <a:rPr lang="nb-NO" sz="1100" b="1" dirty="0"/>
              <a:t>Fase 7:</a:t>
            </a:r>
            <a:r>
              <a:rPr lang="nb-NO" sz="1100" dirty="0"/>
              <a:t> Gjennomfør de siste målingene, disse skal dere bruke til å plotte en graf med.</a:t>
            </a:r>
          </a:p>
        </p:txBody>
      </p:sp>
      <p:sp>
        <p:nvSpPr>
          <p:cNvPr id="42" name="Rektangel 41">
            <a:extLst>
              <a:ext uri="{FF2B5EF4-FFF2-40B4-BE49-F238E27FC236}">
                <a16:creationId xmlns:a16="http://schemas.microsoft.com/office/drawing/2014/main" id="{B5D6107D-A7ED-4BC5-800D-CA94C830082A}"/>
              </a:ext>
            </a:extLst>
          </p:cNvPr>
          <p:cNvSpPr/>
          <p:nvPr/>
        </p:nvSpPr>
        <p:spPr>
          <a:xfrm>
            <a:off x="466249" y="7115737"/>
            <a:ext cx="3504304" cy="2462213"/>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Regresjonsoppgave – lineær modell</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 Se modellerings-kapitlet for fremgangsmåte.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1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t>Hvordan ser funksjonen ut?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100" dirty="0"/>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t>Passer den bra med datapunktene deres?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Tror dere modellen vil passe bra dersom dere lar solfangeren stå ute i sola en hel dag?</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3" name="Bilde 42">
            <a:extLst>
              <a:ext uri="{FF2B5EF4-FFF2-40B4-BE49-F238E27FC236}">
                <a16:creationId xmlns:a16="http://schemas.microsoft.com/office/drawing/2014/main" id="{6770FC41-D713-44B3-B5EC-5780FEA022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9798" y="7138483"/>
            <a:ext cx="723896" cy="557400"/>
          </a:xfrm>
          <a:prstGeom prst="rect">
            <a:avLst/>
          </a:prstGeom>
        </p:spPr>
      </p:pic>
      <mc:AlternateContent xmlns:mc="http://schemas.openxmlformats.org/markup-compatibility/2006" xmlns:a14="http://schemas.microsoft.com/office/drawing/2010/main">
        <mc:Choice Requires="a14">
          <p:sp>
            <p:nvSpPr>
              <p:cNvPr id="44" name="TekstSylinder 43">
                <a:extLst>
                  <a:ext uri="{FF2B5EF4-FFF2-40B4-BE49-F238E27FC236}">
                    <a16:creationId xmlns:a16="http://schemas.microsoft.com/office/drawing/2014/main" id="{AFB5336E-3E74-4F4D-88C9-8A02F46B851B}"/>
                  </a:ext>
                </a:extLst>
              </p:cNvPr>
              <p:cNvSpPr txBox="1"/>
              <p:nvPr/>
            </p:nvSpPr>
            <p:spPr>
              <a:xfrm>
                <a:off x="4198427" y="7900568"/>
                <a:ext cx="2365484" cy="1692771"/>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Modellen deres er en lineær funksjon som kan skrives på denne formen</a:t>
                </a:r>
              </a:p>
              <a:p>
                <a:endParaRPr lang="nb-NO" sz="400" dirty="0"/>
              </a:p>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𝑓</m:t>
                      </m:r>
                      <m:r>
                        <a:rPr lang="nb-NO" sz="1100" b="0" i="1" smtClean="0">
                          <a:latin typeface="Cambria Math" panose="02040503050406030204" pitchFamily="18" charset="0"/>
                        </a:rPr>
                        <m:t>(</m:t>
                      </m:r>
                      <m:r>
                        <a:rPr lang="nb-NO" sz="1100" b="0" i="1" smtClean="0">
                          <a:latin typeface="Cambria Math" panose="02040503050406030204" pitchFamily="18" charset="0"/>
                        </a:rPr>
                        <m:t>𝑥</m:t>
                      </m:r>
                      <m:r>
                        <a:rPr lang="nb-NO" sz="1100" b="0" i="1" smtClean="0">
                          <a:latin typeface="Cambria Math" panose="02040503050406030204" pitchFamily="18" charset="0"/>
                        </a:rPr>
                        <m:t>)=</m:t>
                      </m:r>
                      <m:r>
                        <a:rPr lang="nb-NO" sz="1100" i="1">
                          <a:latin typeface="Cambria Math" panose="02040503050406030204" pitchFamily="18" charset="0"/>
                        </a:rPr>
                        <m:t>𝑎</m:t>
                      </m:r>
                      <m:r>
                        <a:rPr lang="nb-NO" sz="1100" i="1">
                          <a:latin typeface="Cambria Math" panose="02040503050406030204" pitchFamily="18" charset="0"/>
                        </a:rPr>
                        <m:t>∙</m:t>
                      </m:r>
                      <m:r>
                        <a:rPr lang="nb-NO" sz="1100" i="1">
                          <a:latin typeface="Cambria Math" panose="02040503050406030204" pitchFamily="18" charset="0"/>
                        </a:rPr>
                        <m:t>𝑥</m:t>
                      </m:r>
                      <m:r>
                        <a:rPr lang="nb-NO" sz="1100" i="1">
                          <a:latin typeface="Cambria Math" panose="02040503050406030204" pitchFamily="18" charset="0"/>
                        </a:rPr>
                        <m:t>+</m:t>
                      </m:r>
                      <m:r>
                        <a:rPr lang="nb-NO" sz="1100" i="1">
                          <a:latin typeface="Cambria Math" panose="02040503050406030204" pitchFamily="18" charset="0"/>
                        </a:rPr>
                        <m:t>𝑏</m:t>
                      </m:r>
                    </m:oMath>
                  </m:oMathPara>
                </a14:m>
                <a:endParaRPr lang="nb-NO" sz="1100" dirty="0"/>
              </a:p>
              <a:p>
                <a:endParaRPr lang="nb-NO" sz="400" dirty="0"/>
              </a:p>
              <a:p>
                <a:r>
                  <a:rPr lang="nb-NO" sz="1100" dirty="0"/>
                  <a:t>Dersom dere setter deres funksjon lik en annen gruppes funksjon har dere laget en likning! Løs denne likningen, og diskuter hva dere har regnet ut.</a:t>
                </a:r>
              </a:p>
            </p:txBody>
          </p:sp>
        </mc:Choice>
        <mc:Fallback xmlns="">
          <p:sp>
            <p:nvSpPr>
              <p:cNvPr id="44" name="TekstSylinder 43">
                <a:extLst>
                  <a:ext uri="{FF2B5EF4-FFF2-40B4-BE49-F238E27FC236}">
                    <a16:creationId xmlns:a16="http://schemas.microsoft.com/office/drawing/2014/main" id="{AFB5336E-3E74-4F4D-88C9-8A02F46B851B}"/>
                  </a:ext>
                </a:extLst>
              </p:cNvPr>
              <p:cNvSpPr txBox="1">
                <a:spLocks noRot="1" noChangeAspect="1" noMove="1" noResize="1" noEditPoints="1" noAdjustHandles="1" noChangeArrowheads="1" noChangeShapeType="1" noTextEdit="1"/>
              </p:cNvSpPr>
              <p:nvPr/>
            </p:nvSpPr>
            <p:spPr>
              <a:xfrm>
                <a:off x="4198427" y="7900568"/>
                <a:ext cx="2365484" cy="1692771"/>
              </a:xfrm>
              <a:prstGeom prst="rect">
                <a:avLst/>
              </a:prstGeom>
              <a:blipFill>
                <a:blip r:embed="rId4"/>
                <a:stretch>
                  <a:fillRect/>
                </a:stretch>
              </a:blipFill>
              <a:ln>
                <a:solidFill>
                  <a:schemeClr val="tx1"/>
                </a:solidFill>
              </a:ln>
            </p:spPr>
            <p:txBody>
              <a:bodyPr/>
              <a:lstStyle/>
              <a:p>
                <a:r>
                  <a:rPr lang="nb-NO">
                    <a:noFill/>
                  </a:rPr>
                  <a:t> </a:t>
                </a:r>
              </a:p>
            </p:txBody>
          </p:sp>
        </mc:Fallback>
      </mc:AlternateContent>
      <p:sp>
        <p:nvSpPr>
          <p:cNvPr id="46" name="TekstSylinder 45">
            <a:extLst>
              <a:ext uri="{FF2B5EF4-FFF2-40B4-BE49-F238E27FC236}">
                <a16:creationId xmlns:a16="http://schemas.microsoft.com/office/drawing/2014/main" id="{4C54F58C-D5F8-405E-9B4A-D0906FEDF879}"/>
              </a:ext>
            </a:extLst>
          </p:cNvPr>
          <p:cNvSpPr txBox="1"/>
          <p:nvPr/>
        </p:nvSpPr>
        <p:spPr>
          <a:xfrm>
            <a:off x="567369" y="828305"/>
            <a:ext cx="5523924" cy="600164"/>
          </a:xfrm>
          <a:prstGeom prst="rect">
            <a:avLst/>
          </a:prstGeom>
          <a:noFill/>
          <a:ln>
            <a:solidFill>
              <a:schemeClr val="tx1"/>
            </a:solidFill>
          </a:ln>
        </p:spPr>
        <p:txBody>
          <a:bodyPr wrap="square" rtlCol="0">
            <a:spAutoFit/>
          </a:bodyPr>
          <a:lstStyle/>
          <a:p>
            <a:r>
              <a:rPr lang="nb-NO" sz="1100" b="1" dirty="0"/>
              <a:t>Oppgave </a:t>
            </a:r>
          </a:p>
          <a:p>
            <a:r>
              <a:rPr lang="nb-NO" sz="1100" dirty="0"/>
              <a:t>Lag en solfanger. Mål hvor mye temperaturen stiger for hvert minutt den står i sola. Lag en lineær modell for hvordan temperaturen avhenger av tiden.</a:t>
            </a:r>
          </a:p>
        </p:txBody>
      </p:sp>
      <p:sp>
        <p:nvSpPr>
          <p:cNvPr id="3" name="TekstSylinder 2">
            <a:extLst>
              <a:ext uri="{FF2B5EF4-FFF2-40B4-BE49-F238E27FC236}">
                <a16:creationId xmlns:a16="http://schemas.microsoft.com/office/drawing/2014/main" id="{3E07F803-D528-4CF2-86B3-265CC8EA5141}"/>
              </a:ext>
            </a:extLst>
          </p:cNvPr>
          <p:cNvSpPr txBox="1"/>
          <p:nvPr/>
        </p:nvSpPr>
        <p:spPr>
          <a:xfrm>
            <a:off x="466250" y="2961150"/>
            <a:ext cx="4105749" cy="430887"/>
          </a:xfrm>
          <a:prstGeom prst="rect">
            <a:avLst/>
          </a:prstGeom>
          <a:noFill/>
        </p:spPr>
        <p:txBody>
          <a:bodyPr wrap="square" rtlCol="0">
            <a:spAutoFit/>
          </a:bodyPr>
          <a:lstStyle/>
          <a:p>
            <a:r>
              <a:rPr lang="nb-NO" sz="1100" b="1" dirty="0"/>
              <a:t>Fase 3: </a:t>
            </a:r>
            <a:r>
              <a:rPr lang="nb-NO" sz="1100" dirty="0"/>
              <a:t>Gjennomfør planen deres for å lage solfangeren og lag programmet for å måle temperaturen med </a:t>
            </a:r>
            <a:r>
              <a:rPr lang="nb-NO" sz="1100" dirty="0" err="1"/>
              <a:t>micro:bit</a:t>
            </a:r>
            <a:r>
              <a:rPr lang="nb-NO" sz="1100" dirty="0"/>
              <a:t>.</a:t>
            </a:r>
          </a:p>
        </p:txBody>
      </p:sp>
      <p:sp>
        <p:nvSpPr>
          <p:cNvPr id="6" name="TekstSylinder 5">
            <a:extLst>
              <a:ext uri="{FF2B5EF4-FFF2-40B4-BE49-F238E27FC236}">
                <a16:creationId xmlns:a16="http://schemas.microsoft.com/office/drawing/2014/main" id="{76B0015A-C0C7-44ED-8D66-927326D6C2E7}"/>
              </a:ext>
            </a:extLst>
          </p:cNvPr>
          <p:cNvSpPr txBox="1"/>
          <p:nvPr/>
        </p:nvSpPr>
        <p:spPr>
          <a:xfrm>
            <a:off x="466249" y="3336303"/>
            <a:ext cx="5708047" cy="600164"/>
          </a:xfrm>
          <a:prstGeom prst="rect">
            <a:avLst/>
          </a:prstGeom>
          <a:noFill/>
        </p:spPr>
        <p:txBody>
          <a:bodyPr wrap="square" rtlCol="0">
            <a:spAutoFit/>
          </a:bodyPr>
          <a:lstStyle/>
          <a:p>
            <a:r>
              <a:rPr lang="nb-NO" sz="1100" dirty="0"/>
              <a:t>Lag et program som måler temperaturen når du trykker på den ene knappen. Under vises et programeksempel som måler lysstyrken når man trykker på knapp A, og skriver verdien til LED-lysene på framsiden av </a:t>
            </a:r>
            <a:r>
              <a:rPr lang="nb-NO" sz="1100" dirty="0" err="1"/>
              <a:t>micro:biten</a:t>
            </a:r>
            <a:r>
              <a:rPr lang="nb-NO" sz="1100" dirty="0"/>
              <a:t> (skjermen). Hva må du endre på?</a:t>
            </a:r>
          </a:p>
        </p:txBody>
      </p:sp>
      <p:sp>
        <p:nvSpPr>
          <p:cNvPr id="47" name="Rektangel 46">
            <a:extLst>
              <a:ext uri="{FF2B5EF4-FFF2-40B4-BE49-F238E27FC236}">
                <a16:creationId xmlns:a16="http://schemas.microsoft.com/office/drawing/2014/main" id="{FABDBBA2-AAF3-40A4-922D-46213E508B30}"/>
              </a:ext>
            </a:extLst>
          </p:cNvPr>
          <p:cNvSpPr/>
          <p:nvPr/>
        </p:nvSpPr>
        <p:spPr>
          <a:xfrm>
            <a:off x="4230328" y="4975902"/>
            <a:ext cx="2301681" cy="265457"/>
          </a:xfrm>
          <a:prstGeom prst="rect">
            <a:avLst/>
          </a:prstGeom>
        </p:spPr>
        <p:txBody>
          <a:bodyPr wrap="square">
            <a:spAutoFit/>
          </a:bodyPr>
          <a:lstStyle/>
          <a:p>
            <a:pPr lvl="0">
              <a:lnSpc>
                <a:spcPct val="107000"/>
              </a:lnSpc>
              <a:spcAft>
                <a:spcPts val="800"/>
              </a:spcAft>
            </a:pPr>
            <a:r>
              <a:rPr lang="nb-NO" sz="1100" dirty="0">
                <a:latin typeface="Calibri" panose="020F0502020204030204" pitchFamily="34" charset="0"/>
                <a:ea typeface="Calibri" panose="020F0502020204030204" pitchFamily="34" charset="0"/>
                <a:cs typeface="Times New Roman" panose="02020603050405020304" pitchFamily="18" charset="0"/>
              </a:rPr>
              <a:t>Knapp A finner du her på </a:t>
            </a:r>
            <a:r>
              <a:rPr lang="nb-NO" sz="1100" dirty="0" err="1">
                <a:latin typeface="Calibri" panose="020F0502020204030204" pitchFamily="34" charset="0"/>
                <a:ea typeface="Calibri" panose="020F0502020204030204" pitchFamily="34" charset="0"/>
                <a:cs typeface="Times New Roman" panose="02020603050405020304" pitchFamily="18" charset="0"/>
              </a:rPr>
              <a:t>micro:biten</a:t>
            </a:r>
            <a:endParaRPr lang="nb-NO"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9" name="Bilde 48">
            <a:extLst>
              <a:ext uri="{FF2B5EF4-FFF2-40B4-BE49-F238E27FC236}">
                <a16:creationId xmlns:a16="http://schemas.microsoft.com/office/drawing/2014/main" id="{CF45E94D-9D4C-4666-B683-3B9B05AFE4A2}"/>
              </a:ext>
            </a:extLst>
          </p:cNvPr>
          <p:cNvPicPr>
            <a:picLocks noChangeAspect="1"/>
          </p:cNvPicPr>
          <p:nvPr/>
        </p:nvPicPr>
        <p:blipFill>
          <a:blip r:embed="rId5"/>
          <a:stretch>
            <a:fillRect/>
          </a:stretch>
        </p:blipFill>
        <p:spPr>
          <a:xfrm>
            <a:off x="1162319" y="4008218"/>
            <a:ext cx="1694890" cy="1010518"/>
          </a:xfrm>
          <a:prstGeom prst="rect">
            <a:avLst/>
          </a:prstGeom>
        </p:spPr>
      </p:pic>
      <p:sp>
        <p:nvSpPr>
          <p:cNvPr id="4" name="Plassholder for lysbildenummer 3">
            <a:extLst>
              <a:ext uri="{FF2B5EF4-FFF2-40B4-BE49-F238E27FC236}">
                <a16:creationId xmlns:a16="http://schemas.microsoft.com/office/drawing/2014/main" id="{E6269973-2194-4AD9-A886-DA32E14A152F}"/>
              </a:ext>
            </a:extLst>
          </p:cNvPr>
          <p:cNvSpPr>
            <a:spLocks noGrp="1"/>
          </p:cNvSpPr>
          <p:nvPr>
            <p:ph type="sldNum" sz="quarter" idx="12"/>
          </p:nvPr>
        </p:nvSpPr>
        <p:spPr>
          <a:xfrm>
            <a:off x="4843463" y="9433648"/>
            <a:ext cx="1543050" cy="527403"/>
          </a:xfrm>
        </p:spPr>
        <p:txBody>
          <a:bodyPr/>
          <a:lstStyle/>
          <a:p>
            <a:fld id="{8BCDA449-1FD9-4B7A-9E85-B244E6DC9C56}" type="slidenum">
              <a:rPr lang="nb-NO" smtClean="0"/>
              <a:t>2</a:t>
            </a:fld>
            <a:endParaRPr lang="nb-NO"/>
          </a:p>
        </p:txBody>
      </p:sp>
      <p:pic>
        <p:nvPicPr>
          <p:cNvPr id="11" name="Bilde 10">
            <a:extLst>
              <a:ext uri="{FF2B5EF4-FFF2-40B4-BE49-F238E27FC236}">
                <a16:creationId xmlns:a16="http://schemas.microsoft.com/office/drawing/2014/main" id="{EB9F1B06-E8EC-4E10-BBD0-AF8FCF7718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8693" y="1442838"/>
            <a:ext cx="1312537" cy="1964875"/>
          </a:xfrm>
          <a:prstGeom prst="rect">
            <a:avLst/>
          </a:prstGeom>
        </p:spPr>
      </p:pic>
    </p:spTree>
    <p:extLst>
      <p:ext uri="{BB962C8B-B14F-4D97-AF65-F5344CB8AC3E}">
        <p14:creationId xmlns:p14="http://schemas.microsoft.com/office/powerpoint/2010/main" val="152001031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479299</TotalTime>
  <Words>957</Words>
  <Application>Microsoft Macintosh PowerPoint</Application>
  <PresentationFormat>A4 Paper (210x297 mm)</PresentationFormat>
  <Paragraphs>75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7 - Solenergi - Hvordan kan vi varme vann ved hjelp av solenergi?</vt:lpstr>
      <vt:lpstr>Lage en effektiv solfanger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1487</cp:revision>
  <dcterms:created xsi:type="dcterms:W3CDTF">2018-11-04T16:46:19Z</dcterms:created>
  <dcterms:modified xsi:type="dcterms:W3CDTF">2021-11-04T16:05:06Z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2021-08-29T11:19:08Z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32fbb1da-2c17-4afb-982c-b0e5cda330b9</vt:lpwstr>
  </property>
  <property fmtid="{D5CDD505-2E9C-101B-9397-08002B2CF9AE}" pid="9" name="MSIP_Label_531f9ef8-9444-4aee-b673-282240bf708b_ContentBits">
    <vt:lpwstr>0</vt:lpwstr>
  </property>
</Properties>
</file>