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386" r:id="rId5"/>
    <p:sldId id="385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7" autoAdjust="0"/>
    <p:restoredTop sz="93741" autoAdjust="0"/>
  </p:normalViewPr>
  <p:slideViewPr>
    <p:cSldViewPr snapToGrid="0">
      <p:cViewPr varScale="1">
        <p:scale>
          <a:sx n="83" d="100"/>
          <a:sy n="83" d="100"/>
        </p:scale>
        <p:origin x="36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23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 descr="Et bilde som inneholder tekst&#10;&#10;Automatisk generert beskrivelse">
            <a:extLst>
              <a:ext uri="{FF2B5EF4-FFF2-40B4-BE49-F238E27FC236}">
                <a16:creationId xmlns:a16="http://schemas.microsoft.com/office/drawing/2014/main" id="{145319E1-060F-4AE6-8835-8F15564EA1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630" y="6131246"/>
            <a:ext cx="2317626" cy="163872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5D91E94E-6418-46C9-BA5F-454BE72D2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744" y="144434"/>
            <a:ext cx="6386512" cy="764948"/>
          </a:xfrm>
        </p:spPr>
        <p:txBody>
          <a:bodyPr>
            <a:noAutofit/>
          </a:bodyPr>
          <a:lstStyle/>
          <a:p>
            <a:r>
              <a:rPr lang="nb-NO" sz="2700" dirty="0"/>
              <a:t>Opplegg 6 - Friksjon og omforming av energi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C0572A-9EEB-42CD-A3C0-687860A7A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018" y="976897"/>
            <a:ext cx="5867030" cy="6076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100" dirty="0"/>
              <a:t>Friksjon </a:t>
            </a:r>
            <a:r>
              <a:rPr lang="nb-NO" sz="1100" dirty="0" err="1"/>
              <a:t>hindrar</a:t>
            </a:r>
            <a:r>
              <a:rPr lang="nb-NO" sz="1100" dirty="0"/>
              <a:t> overflater i å røre seg i høve til </a:t>
            </a:r>
            <a:r>
              <a:rPr lang="nb-NO" sz="1100" dirty="0" err="1"/>
              <a:t>kvarandre</a:t>
            </a:r>
            <a:r>
              <a:rPr lang="nb-NO" sz="1100" dirty="0"/>
              <a:t>. Han </a:t>
            </a:r>
            <a:r>
              <a:rPr lang="nb-NO" sz="1100" dirty="0" err="1"/>
              <a:t>verkar</a:t>
            </a:r>
            <a:r>
              <a:rPr lang="nb-NO" sz="1100" dirty="0"/>
              <a:t> slik at han alltid </a:t>
            </a:r>
            <a:r>
              <a:rPr lang="nb-NO" sz="1100" dirty="0" err="1"/>
              <a:t>bremsar</a:t>
            </a:r>
            <a:r>
              <a:rPr lang="nb-NO" sz="1100" dirty="0"/>
              <a:t> ei rørsle. Hadde det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vore</a:t>
            </a:r>
            <a:r>
              <a:rPr lang="nb-NO" sz="1100" dirty="0"/>
              <a:t> for friksjon og luftmotstand (som er </a:t>
            </a:r>
            <a:r>
              <a:rPr lang="nb-NO" sz="1100" dirty="0" err="1"/>
              <a:t>ein</a:t>
            </a:r>
            <a:r>
              <a:rPr lang="nb-NO" sz="1100" dirty="0"/>
              <a:t> slags friksjon), hadde alle rørsler fortsett </a:t>
            </a:r>
            <a:r>
              <a:rPr lang="nb-NO" sz="1100" dirty="0" err="1"/>
              <a:t>utan</a:t>
            </a:r>
            <a:r>
              <a:rPr lang="nb-NO" sz="1100" dirty="0"/>
              <a:t> å stoppe opp!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BA107BE-FD74-452B-BF33-8303DEE915CA}"/>
              </a:ext>
            </a:extLst>
          </p:cNvPr>
          <p:cNvSpPr txBox="1"/>
          <p:nvPr/>
        </p:nvSpPr>
        <p:spPr>
          <a:xfrm>
            <a:off x="170176" y="6424515"/>
            <a:ext cx="2311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/>
              <a:t>Variablar</a:t>
            </a:r>
            <a:r>
              <a:rPr lang="nb-NO" b="1" dirty="0"/>
              <a:t> i </a:t>
            </a:r>
            <a:r>
              <a:rPr lang="nb-NO" b="1" dirty="0" err="1"/>
              <a:t>MakeCode</a:t>
            </a:r>
            <a:endParaRPr lang="nb-NO" b="1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BBF2A751-3C73-4850-A214-C76629D9E409}"/>
              </a:ext>
            </a:extLst>
          </p:cNvPr>
          <p:cNvSpPr txBox="1"/>
          <p:nvPr/>
        </p:nvSpPr>
        <p:spPr>
          <a:xfrm>
            <a:off x="170176" y="6756372"/>
            <a:ext cx="4341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Ein</a:t>
            </a:r>
            <a:r>
              <a:rPr lang="nb-NO" sz="1100" dirty="0"/>
              <a:t> variabel er som ei lita skuffe som kan </a:t>
            </a:r>
            <a:r>
              <a:rPr lang="nb-NO" sz="1100" dirty="0" err="1"/>
              <a:t>innehalde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verdi. For å kunne utføre </a:t>
            </a:r>
            <a:r>
              <a:rPr lang="nb-NO" sz="1100" dirty="0" err="1"/>
              <a:t>reknestykke</a:t>
            </a:r>
            <a:r>
              <a:rPr lang="nb-NO" sz="1100" dirty="0"/>
              <a:t>, treng vi skuffer til å ha </a:t>
            </a:r>
            <a:r>
              <a:rPr lang="nb-NO" sz="1100" dirty="0" err="1"/>
              <a:t>tala</a:t>
            </a:r>
            <a:r>
              <a:rPr lang="nb-NO" sz="1100" dirty="0"/>
              <a:t> våre i. Kvar gong du legg </a:t>
            </a:r>
            <a:r>
              <a:rPr lang="nb-NO" sz="1100" dirty="0" err="1"/>
              <a:t>eit</a:t>
            </a:r>
            <a:r>
              <a:rPr lang="nb-NO" sz="1100" dirty="0"/>
              <a:t> nytt tal i skuffa, forsvinn det gamle, for skuffene er små og har </a:t>
            </a:r>
            <a:r>
              <a:rPr lang="nb-NO" sz="1100" dirty="0" err="1"/>
              <a:t>berre</a:t>
            </a:r>
            <a:r>
              <a:rPr lang="nb-NO" sz="1100" dirty="0"/>
              <a:t> plass til det </a:t>
            </a:r>
            <a:r>
              <a:rPr lang="nb-NO" sz="1100" dirty="0" err="1"/>
              <a:t>nyaste</a:t>
            </a:r>
            <a:r>
              <a:rPr lang="nb-NO" sz="1100" dirty="0"/>
              <a:t> </a:t>
            </a:r>
            <a:r>
              <a:rPr lang="nb-NO" sz="1100" dirty="0" err="1"/>
              <a:t>talet</a:t>
            </a:r>
            <a:r>
              <a:rPr lang="nb-NO" sz="1100" dirty="0"/>
              <a:t>. </a:t>
            </a:r>
            <a:r>
              <a:rPr lang="nb-NO" sz="1100" dirty="0" err="1"/>
              <a:t>Desse</a:t>
            </a:r>
            <a:r>
              <a:rPr lang="nb-NO" sz="1100" dirty="0"/>
              <a:t> skuffene må vi først lage.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A426F577-F4DF-4AD2-92DB-771D974D608C}"/>
              </a:ext>
            </a:extLst>
          </p:cNvPr>
          <p:cNvSpPr txBox="1"/>
          <p:nvPr/>
        </p:nvSpPr>
        <p:spPr>
          <a:xfrm>
            <a:off x="3685448" y="8157046"/>
            <a:ext cx="26795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Da dukker dette </a:t>
            </a:r>
            <a:r>
              <a:rPr lang="nb-NO" sz="1100" dirty="0" err="1"/>
              <a:t>vindauget</a:t>
            </a:r>
            <a:r>
              <a:rPr lang="nb-NO" sz="1100" dirty="0"/>
              <a:t> opp, og du </a:t>
            </a:r>
            <a:r>
              <a:rPr lang="nb-NO" sz="1100" dirty="0" err="1"/>
              <a:t>lagar</a:t>
            </a:r>
            <a:r>
              <a:rPr lang="nb-NO" sz="1100" dirty="0"/>
              <a:t>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namn</a:t>
            </a:r>
            <a:r>
              <a:rPr lang="nb-NO" sz="1100" dirty="0"/>
              <a:t> på variabelen din.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E981FA68-39E3-4ACB-8833-18E3E3EB84FB}"/>
              </a:ext>
            </a:extLst>
          </p:cNvPr>
          <p:cNvSpPr txBox="1"/>
          <p:nvPr/>
        </p:nvSpPr>
        <p:spPr>
          <a:xfrm>
            <a:off x="3685448" y="9513293"/>
            <a:ext cx="2892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Dette tek du opp att til du har mange nok </a:t>
            </a:r>
            <a:r>
              <a:rPr lang="nb-NO" sz="1100" dirty="0" err="1"/>
              <a:t>variablar</a:t>
            </a:r>
            <a:r>
              <a:rPr lang="nb-NO" sz="1100" dirty="0"/>
              <a:t>.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2CE4294-36B8-470B-BBB8-EDFE84998CA1}"/>
              </a:ext>
            </a:extLst>
          </p:cNvPr>
          <p:cNvSpPr txBox="1"/>
          <p:nvPr/>
        </p:nvSpPr>
        <p:spPr>
          <a:xfrm>
            <a:off x="147691" y="6219999"/>
            <a:ext cx="6284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_______________________________________________________________________________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0A424BF8-4058-4EC0-9397-25634A344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981" y="7990757"/>
            <a:ext cx="2124677" cy="1805975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C26A5B7A-E95D-4C14-AF3B-9E67F8A0A7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3276" y="8598159"/>
            <a:ext cx="2003935" cy="886027"/>
          </a:xfrm>
          <a:prstGeom prst="rect">
            <a:avLst/>
          </a:prstGeom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8B3EE7CF-CC4C-4BDF-98FA-471D2DD94724}"/>
              </a:ext>
            </a:extLst>
          </p:cNvPr>
          <p:cNvSpPr/>
          <p:nvPr/>
        </p:nvSpPr>
        <p:spPr>
          <a:xfrm>
            <a:off x="1319134" y="8260165"/>
            <a:ext cx="809469" cy="2242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Rett pilkobling 9">
            <a:extLst>
              <a:ext uri="{FF2B5EF4-FFF2-40B4-BE49-F238E27FC236}">
                <a16:creationId xmlns:a16="http://schemas.microsoft.com/office/drawing/2014/main" id="{0144902F-0A0E-4AED-B498-663814C82819}"/>
              </a:ext>
            </a:extLst>
          </p:cNvPr>
          <p:cNvCxnSpPr>
            <a:cxnSpLocks/>
          </p:cNvCxnSpPr>
          <p:nvPr/>
        </p:nvCxnSpPr>
        <p:spPr>
          <a:xfrm flipH="1">
            <a:off x="2203554" y="7902878"/>
            <a:ext cx="1978702" cy="50586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72B58442-926F-4875-A9BD-43C58D217F7F}"/>
              </a:ext>
            </a:extLst>
          </p:cNvPr>
          <p:cNvSpPr txBox="1"/>
          <p:nvPr/>
        </p:nvSpPr>
        <p:spPr>
          <a:xfrm>
            <a:off x="147691" y="7510325"/>
            <a:ext cx="58333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For å kunne lage </a:t>
            </a:r>
            <a:r>
              <a:rPr lang="nb-NO" sz="1100" dirty="0" err="1"/>
              <a:t>variablar</a:t>
            </a:r>
            <a:r>
              <a:rPr lang="nb-NO" sz="1100" dirty="0"/>
              <a:t> i </a:t>
            </a:r>
            <a:r>
              <a:rPr lang="nb-NO" sz="1100" dirty="0" err="1"/>
              <a:t>MakeCode</a:t>
            </a:r>
            <a:r>
              <a:rPr lang="nb-NO" sz="1100" dirty="0"/>
              <a:t> må du finne menyen for </a:t>
            </a:r>
            <a:r>
              <a:rPr lang="nb-NO" sz="1100" dirty="0" err="1"/>
              <a:t>variablar</a:t>
            </a:r>
            <a:r>
              <a:rPr lang="nb-NO" sz="1100" dirty="0"/>
              <a:t> – han er </a:t>
            </a:r>
            <a:r>
              <a:rPr lang="nb-NO" sz="1100" dirty="0" err="1"/>
              <a:t>raud</a:t>
            </a:r>
            <a:r>
              <a:rPr lang="nb-NO" sz="1100" dirty="0"/>
              <a:t>. Så må du trykke på den </a:t>
            </a:r>
            <a:r>
              <a:rPr lang="nb-NO" sz="1100" dirty="0" err="1"/>
              <a:t>øvste</a:t>
            </a:r>
            <a:r>
              <a:rPr lang="nb-NO" sz="1100" dirty="0"/>
              <a:t> knappen der det står Lag en variabel, markert med </a:t>
            </a:r>
            <a:r>
              <a:rPr lang="nb-NO" sz="1100" dirty="0" err="1"/>
              <a:t>raudt</a:t>
            </a:r>
            <a:r>
              <a:rPr lang="nb-NO" sz="1100" dirty="0"/>
              <a:t> på figuren.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DC9BE580-DEA8-4FCE-9EDD-039FA3DF7C4C}"/>
              </a:ext>
            </a:extLst>
          </p:cNvPr>
          <p:cNvSpPr txBox="1"/>
          <p:nvPr/>
        </p:nvSpPr>
        <p:spPr>
          <a:xfrm>
            <a:off x="326058" y="2776003"/>
            <a:ext cx="2423057" cy="173893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Det er kor ujamne overflatene er, som </a:t>
            </a:r>
            <a:r>
              <a:rPr lang="nb-NO" sz="1100" dirty="0" err="1"/>
              <a:t>avgjer</a:t>
            </a:r>
            <a:r>
              <a:rPr lang="nb-NO" sz="1100" dirty="0"/>
              <a:t> kor stor friksjonen er. Vi kan </a:t>
            </a:r>
            <a:r>
              <a:rPr lang="nb-NO" sz="1100" dirty="0" err="1"/>
              <a:t>tilsetje</a:t>
            </a:r>
            <a:r>
              <a:rPr lang="nb-NO" sz="1100" dirty="0"/>
              <a:t> smøremidler mellom ujamne overflater, slik som i </a:t>
            </a:r>
            <a:r>
              <a:rPr lang="nb-NO" sz="1100" dirty="0" err="1"/>
              <a:t>bilmotorar</a:t>
            </a:r>
            <a:r>
              <a:rPr lang="nb-NO" sz="1100" dirty="0"/>
              <a:t> og andre </a:t>
            </a:r>
            <a:r>
              <a:rPr lang="nb-NO" sz="1100" dirty="0" err="1"/>
              <a:t>stader</a:t>
            </a:r>
            <a:r>
              <a:rPr lang="nb-NO" sz="1100" dirty="0"/>
              <a:t> der overflater skal røre seg i høve til </a:t>
            </a:r>
            <a:r>
              <a:rPr lang="nb-NO" sz="1100" dirty="0" err="1"/>
              <a:t>kvarandre</a:t>
            </a:r>
            <a:r>
              <a:rPr lang="nb-NO" sz="1100" dirty="0"/>
              <a:t>. Kva skjer om friksjonen er stor inni </a:t>
            </a:r>
            <a:r>
              <a:rPr lang="nb-NO" sz="1100" dirty="0" err="1"/>
              <a:t>ein</a:t>
            </a:r>
            <a:r>
              <a:rPr lang="nb-NO" sz="1100" dirty="0"/>
              <a:t> bilmotor?</a:t>
            </a:r>
          </a:p>
          <a:p>
            <a:endParaRPr lang="nb-NO" sz="400" dirty="0"/>
          </a:p>
          <a:p>
            <a:endParaRPr lang="nb-NO" sz="400" dirty="0"/>
          </a:p>
          <a:p>
            <a:r>
              <a:rPr lang="nb-NO" sz="1100" dirty="0"/>
              <a:t>I andre høve ønsker vi </a:t>
            </a:r>
            <a:r>
              <a:rPr lang="nb-NO" sz="1100" dirty="0" err="1"/>
              <a:t>ikkje</a:t>
            </a:r>
            <a:r>
              <a:rPr lang="nb-NO" sz="1100" dirty="0"/>
              <a:t> å redusere friksjonen. Kva med når du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E7D962B3-3517-423D-B5BB-F1349CFE9207}"/>
              </a:ext>
            </a:extLst>
          </p:cNvPr>
          <p:cNvSpPr txBox="1"/>
          <p:nvPr/>
        </p:nvSpPr>
        <p:spPr>
          <a:xfrm>
            <a:off x="4872592" y="1594149"/>
            <a:ext cx="1469036" cy="1277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Diskuter</a:t>
            </a:r>
          </a:p>
          <a:p>
            <a:r>
              <a:rPr lang="nb-NO" sz="1100" dirty="0"/>
              <a:t>Veit du om </a:t>
            </a:r>
            <a:r>
              <a:rPr lang="nb-NO" sz="1100" dirty="0" err="1"/>
              <a:t>ein</a:t>
            </a:r>
            <a:r>
              <a:rPr lang="nb-NO" sz="1100" dirty="0"/>
              <a:t> stad </a:t>
            </a:r>
            <a:r>
              <a:rPr lang="nb-NO" sz="1100" dirty="0" err="1"/>
              <a:t>utan</a:t>
            </a:r>
            <a:r>
              <a:rPr lang="nb-NO" sz="1100" dirty="0"/>
              <a:t> luft, og dermed </a:t>
            </a:r>
            <a:r>
              <a:rPr lang="nb-NO" sz="1100" dirty="0" err="1"/>
              <a:t>utan</a:t>
            </a:r>
            <a:r>
              <a:rPr lang="nb-NO" sz="1100" dirty="0"/>
              <a:t> luftmotstand? Kva for </a:t>
            </a:r>
            <a:r>
              <a:rPr lang="nb-NO" sz="1100" dirty="0" err="1"/>
              <a:t>nokre</a:t>
            </a:r>
            <a:r>
              <a:rPr lang="nb-NO" sz="1100" dirty="0"/>
              <a:t>  </a:t>
            </a:r>
            <a:r>
              <a:rPr lang="nb-NO" sz="1100" dirty="0" err="1"/>
              <a:t>konsekvensar</a:t>
            </a:r>
            <a:r>
              <a:rPr lang="nb-NO" sz="1100" dirty="0"/>
              <a:t> får det for rørsle?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FBB89C9F-59EC-4D5E-BFEA-8E5792DBE47F}"/>
              </a:ext>
            </a:extLst>
          </p:cNvPr>
          <p:cNvSpPr txBox="1"/>
          <p:nvPr/>
        </p:nvSpPr>
        <p:spPr>
          <a:xfrm>
            <a:off x="355364" y="1509204"/>
            <a:ext cx="4488099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Tenk at du aker ned </a:t>
            </a:r>
            <a:r>
              <a:rPr lang="nb-NO" sz="1100" dirty="0" err="1"/>
              <a:t>ein</a:t>
            </a:r>
            <a:r>
              <a:rPr lang="nb-NO" sz="1100" dirty="0"/>
              <a:t> bakke med akebrett. Ved enden av bakken er det ei diger slette som er dekka av </a:t>
            </a:r>
            <a:r>
              <a:rPr lang="nb-NO" sz="1100" dirty="0" err="1"/>
              <a:t>eit</a:t>
            </a:r>
            <a:r>
              <a:rPr lang="nb-NO" sz="1100" dirty="0"/>
              <a:t> islag med vatn oppå. Kva skjer med farten din på sletta? Kva om det i staden hadde </a:t>
            </a:r>
            <a:r>
              <a:rPr lang="nb-NO" sz="1100" dirty="0" err="1"/>
              <a:t>vore</a:t>
            </a:r>
            <a:r>
              <a:rPr lang="nb-NO" sz="1100" dirty="0"/>
              <a:t> snøslaps, eller kan hende gras? Skilnaden på is med vatn, snøslaps og gras er kor stor friksjonen blir.</a:t>
            </a:r>
          </a:p>
          <a:p>
            <a:r>
              <a:rPr lang="nb-NO" sz="1100" dirty="0"/>
              <a:t>Jo </a:t>
            </a:r>
            <a:r>
              <a:rPr lang="nb-NO" sz="1100" dirty="0" err="1"/>
              <a:t>glattare</a:t>
            </a:r>
            <a:r>
              <a:rPr lang="nb-NO" sz="1100" dirty="0"/>
              <a:t> overflata er, desto mindre friksjon har vi, og akebrettet held fram veldig langt før det </a:t>
            </a:r>
            <a:r>
              <a:rPr lang="nb-NO" sz="1100" dirty="0" err="1"/>
              <a:t>stoppar</a:t>
            </a:r>
            <a:r>
              <a:rPr lang="nb-NO" sz="1100" dirty="0"/>
              <a:t>. Vi har uansett luftmotstanden som </a:t>
            </a:r>
            <a:r>
              <a:rPr lang="nb-NO" sz="1100" dirty="0" err="1"/>
              <a:t>bremsar</a:t>
            </a:r>
            <a:r>
              <a:rPr lang="nb-NO" sz="1100" dirty="0"/>
              <a:t> rørsla, så akebrettet held </a:t>
            </a:r>
            <a:r>
              <a:rPr lang="nb-NO" sz="1100" dirty="0" err="1"/>
              <a:t>ikkje</a:t>
            </a:r>
            <a:r>
              <a:rPr lang="nb-NO" sz="1100" dirty="0"/>
              <a:t> fram </a:t>
            </a:r>
            <a:r>
              <a:rPr lang="nb-NO" sz="1100" dirty="0" err="1"/>
              <a:t>uendeleg</a:t>
            </a:r>
            <a:r>
              <a:rPr lang="nb-NO" sz="1100" dirty="0"/>
              <a:t> lenge.</a:t>
            </a:r>
          </a:p>
          <a:p>
            <a:r>
              <a:rPr lang="nb-NO" sz="1100" dirty="0"/>
              <a:t> </a:t>
            </a:r>
          </a:p>
          <a:p>
            <a:endParaRPr lang="nb-NO" sz="1100" dirty="0"/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332D455D-1F24-4C6A-BD7F-849B688D3FCA}"/>
              </a:ext>
            </a:extLst>
          </p:cNvPr>
          <p:cNvSpPr txBox="1"/>
          <p:nvPr/>
        </p:nvSpPr>
        <p:spPr>
          <a:xfrm>
            <a:off x="1637769" y="4886846"/>
            <a:ext cx="4881958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Omforming av energi</a:t>
            </a:r>
          </a:p>
          <a:p>
            <a:r>
              <a:rPr lang="nb-NO" sz="1100" dirty="0"/>
              <a:t>Friksjon </a:t>
            </a:r>
            <a:r>
              <a:rPr lang="nb-NO" sz="1100" dirty="0" err="1"/>
              <a:t>gjer</a:t>
            </a:r>
            <a:r>
              <a:rPr lang="nb-NO" sz="1100" dirty="0"/>
              <a:t> at farten </a:t>
            </a:r>
            <a:r>
              <a:rPr lang="nb-NO" sz="1100" dirty="0" err="1"/>
              <a:t>minkar</a:t>
            </a:r>
            <a:r>
              <a:rPr lang="nb-NO" sz="1100" dirty="0"/>
              <a:t>, og da blir </a:t>
            </a:r>
            <a:r>
              <a:rPr lang="nb-NO" sz="1100" dirty="0" err="1"/>
              <a:t>rørsleesenergien</a:t>
            </a:r>
            <a:r>
              <a:rPr lang="nb-NO" sz="1100" dirty="0"/>
              <a:t> og mindre. Kvar blir resten av energien av? Han kan jo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berre</a:t>
            </a:r>
            <a:r>
              <a:rPr lang="nb-NO" sz="1100" dirty="0"/>
              <a:t> forsvinne.</a:t>
            </a:r>
          </a:p>
          <a:p>
            <a:endParaRPr lang="nb-NO" sz="200" dirty="0"/>
          </a:p>
          <a:p>
            <a:r>
              <a:rPr lang="nb-NO" sz="1100" dirty="0"/>
              <a:t>Energien går stort sett over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rørslesenergi</a:t>
            </a:r>
            <a:r>
              <a:rPr lang="nb-NO" sz="1100" dirty="0"/>
              <a:t> til varme- og lydenergi. Han kan og  gå med til å deformere overflatene.</a:t>
            </a:r>
          </a:p>
          <a:p>
            <a:endParaRPr lang="nb-NO" sz="200" dirty="0"/>
          </a:p>
          <a:p>
            <a:r>
              <a:rPr lang="nb-NO" sz="1100" dirty="0"/>
              <a:t>På </a:t>
            </a:r>
            <a:r>
              <a:rPr lang="nb-NO" sz="1100" dirty="0" err="1"/>
              <a:t>biletet</a:t>
            </a:r>
            <a:r>
              <a:rPr lang="nb-NO" sz="1100" dirty="0"/>
              <a:t> ser du </a:t>
            </a:r>
            <a:r>
              <a:rPr lang="nb-NO" sz="1100" dirty="0" err="1"/>
              <a:t>ein</a:t>
            </a:r>
            <a:r>
              <a:rPr lang="nb-NO" sz="1100" dirty="0"/>
              <a:t> ball som vert </a:t>
            </a:r>
            <a:r>
              <a:rPr lang="nb-NO" sz="1100" dirty="0" err="1"/>
              <a:t>sleppt</a:t>
            </a:r>
            <a:r>
              <a:rPr lang="nb-NO" sz="1100" dirty="0"/>
              <a:t> </a:t>
            </a:r>
            <a:r>
              <a:rPr lang="nb-NO" sz="1100" dirty="0" err="1"/>
              <a:t>frå</a:t>
            </a:r>
            <a:r>
              <a:rPr lang="nb-NO" sz="1100" dirty="0"/>
              <a:t> ei høgd, og for kvar gong han sprett, når han </a:t>
            </a:r>
            <a:r>
              <a:rPr lang="nb-NO" sz="1100" dirty="0" err="1"/>
              <a:t>kortare</a:t>
            </a:r>
            <a:r>
              <a:rPr lang="nb-NO" sz="1100" dirty="0"/>
              <a:t> opp. Det er friksjonen mellom ball og golv som </a:t>
            </a:r>
            <a:r>
              <a:rPr lang="nb-NO" sz="1100" dirty="0" err="1"/>
              <a:t>omformar</a:t>
            </a:r>
            <a:r>
              <a:rPr lang="nb-NO" sz="1100" dirty="0"/>
              <a:t> (stel) </a:t>
            </a:r>
            <a:r>
              <a:rPr lang="nb-NO" sz="1100" dirty="0" err="1"/>
              <a:t>noko</a:t>
            </a:r>
            <a:r>
              <a:rPr lang="nb-NO" sz="1100" dirty="0"/>
              <a:t> av rørsleenergien til ballen, slik at han </a:t>
            </a:r>
            <a:r>
              <a:rPr lang="nb-NO" sz="1100" dirty="0" err="1"/>
              <a:t>ikkje</a:t>
            </a:r>
            <a:r>
              <a:rPr lang="nb-NO" sz="1100" dirty="0"/>
              <a:t> når like høgt neste gong.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1554B0FC-1A5E-41DB-8360-66EB3456FE0A}"/>
              </a:ext>
            </a:extLst>
          </p:cNvPr>
          <p:cNvSpPr txBox="1"/>
          <p:nvPr/>
        </p:nvSpPr>
        <p:spPr>
          <a:xfrm>
            <a:off x="326058" y="4499955"/>
            <a:ext cx="6205884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syklar</a:t>
            </a:r>
            <a:r>
              <a:rPr lang="nb-NO" sz="1100" dirty="0"/>
              <a:t>, veit du kva vassplaning er? Det er når det legg seg </a:t>
            </a:r>
            <a:r>
              <a:rPr lang="nb-NO" sz="1100" dirty="0" err="1"/>
              <a:t>eit</a:t>
            </a:r>
            <a:r>
              <a:rPr lang="nb-NO" sz="1100" dirty="0"/>
              <a:t> lag med vatn på asfalten, og det </a:t>
            </a:r>
            <a:r>
              <a:rPr lang="nb-NO" sz="1100" dirty="0" err="1"/>
              <a:t>verkar</a:t>
            </a:r>
            <a:r>
              <a:rPr lang="nb-NO" sz="1100" dirty="0"/>
              <a:t> på same måten som </a:t>
            </a:r>
            <a:r>
              <a:rPr lang="nb-NO" sz="1100" dirty="0" err="1"/>
              <a:t>eit</a:t>
            </a:r>
            <a:r>
              <a:rPr lang="nb-NO" sz="1100" dirty="0"/>
              <a:t> smøremiddel. Skummelt!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587D20F-4AB3-4C8F-982F-4A78C8635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937D08A9-54C8-4B66-866D-88C56F449F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91" y="5563849"/>
            <a:ext cx="1524000" cy="762000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7028455F-7B35-4014-B771-35CE0CB519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9623" y="2942745"/>
            <a:ext cx="2133787" cy="912452"/>
          </a:xfrm>
          <a:prstGeom prst="rect">
            <a:avLst/>
          </a:prstGeom>
        </p:spPr>
      </p:pic>
      <p:sp>
        <p:nvSpPr>
          <p:cNvPr id="32" name="TekstSylinder 31">
            <a:extLst>
              <a:ext uri="{FF2B5EF4-FFF2-40B4-BE49-F238E27FC236}">
                <a16:creationId xmlns:a16="http://schemas.microsoft.com/office/drawing/2014/main" id="{F5128780-D708-410C-8143-1A4EEE7114ED}"/>
              </a:ext>
            </a:extLst>
          </p:cNvPr>
          <p:cNvSpPr txBox="1"/>
          <p:nvPr/>
        </p:nvSpPr>
        <p:spPr>
          <a:xfrm>
            <a:off x="3291513" y="2811405"/>
            <a:ext cx="7457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Overflata til sykkelhjulet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1EF36407-B798-4F50-83E4-75D7E054CF62}"/>
              </a:ext>
            </a:extLst>
          </p:cNvPr>
          <p:cNvSpPr txBox="1"/>
          <p:nvPr/>
        </p:nvSpPr>
        <p:spPr>
          <a:xfrm>
            <a:off x="2843157" y="3204867"/>
            <a:ext cx="9306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Ingenting mellom overflatene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881D68D3-99BE-4C54-877F-F4901FE8B877}"/>
              </a:ext>
            </a:extLst>
          </p:cNvPr>
          <p:cNvSpPr txBox="1"/>
          <p:nvPr/>
        </p:nvSpPr>
        <p:spPr>
          <a:xfrm>
            <a:off x="3236493" y="3554703"/>
            <a:ext cx="718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Overflata til asfalten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B5A60401-C502-4E50-9A6D-19F61A688210}"/>
              </a:ext>
            </a:extLst>
          </p:cNvPr>
          <p:cNvSpPr txBox="1"/>
          <p:nvPr/>
        </p:nvSpPr>
        <p:spPr>
          <a:xfrm>
            <a:off x="5940506" y="2904490"/>
            <a:ext cx="718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Vasslag mellom overflatene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B128FD65-84D5-4FC0-8BCA-046EEBDB4DA2}"/>
              </a:ext>
            </a:extLst>
          </p:cNvPr>
          <p:cNvSpPr txBox="1"/>
          <p:nvPr/>
        </p:nvSpPr>
        <p:spPr>
          <a:xfrm>
            <a:off x="3429000" y="3890353"/>
            <a:ext cx="14485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/>
              <a:t>To overflater når det </a:t>
            </a:r>
            <a:r>
              <a:rPr lang="nb-NO" sz="900" b="1" dirty="0" err="1"/>
              <a:t>ikkje</a:t>
            </a:r>
            <a:r>
              <a:rPr lang="nb-NO" sz="900" b="1" dirty="0"/>
              <a:t> er tilsett </a:t>
            </a:r>
            <a:r>
              <a:rPr lang="nb-NO" sz="900" b="1" dirty="0" err="1"/>
              <a:t>noko</a:t>
            </a:r>
            <a:r>
              <a:rPr lang="nb-NO" sz="900" b="1" dirty="0"/>
              <a:t> mellom </a:t>
            </a:r>
            <a:r>
              <a:rPr lang="nb-NO" sz="900" b="1" dirty="0" err="1"/>
              <a:t>dei</a:t>
            </a:r>
            <a:r>
              <a:rPr lang="nb-NO" sz="900" b="1" dirty="0"/>
              <a:t> – friksjonen er stor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7958753E-6DF9-46BE-B2A8-D1A66B9055BE}"/>
              </a:ext>
            </a:extLst>
          </p:cNvPr>
          <p:cNvSpPr txBox="1"/>
          <p:nvPr/>
        </p:nvSpPr>
        <p:spPr>
          <a:xfrm>
            <a:off x="4900442" y="3892146"/>
            <a:ext cx="15312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 err="1"/>
              <a:t>Eit</a:t>
            </a:r>
            <a:r>
              <a:rPr lang="nb-NO" sz="900" b="1" dirty="0"/>
              <a:t> tynt lag vatn </a:t>
            </a:r>
            <a:r>
              <a:rPr lang="nb-NO" sz="900" b="1" dirty="0" err="1"/>
              <a:t>skil</a:t>
            </a:r>
            <a:r>
              <a:rPr lang="nb-NO" sz="900" b="1" dirty="0"/>
              <a:t> </a:t>
            </a:r>
            <a:r>
              <a:rPr lang="nb-NO" sz="900" b="1" dirty="0" err="1"/>
              <a:t>dei</a:t>
            </a:r>
            <a:r>
              <a:rPr lang="nb-NO" sz="900" b="1" dirty="0"/>
              <a:t> to overflatene </a:t>
            </a:r>
            <a:r>
              <a:rPr lang="nb-NO" sz="900" b="1" dirty="0" err="1"/>
              <a:t>frå</a:t>
            </a:r>
            <a:r>
              <a:rPr lang="nb-NO" sz="900" b="1" dirty="0"/>
              <a:t> </a:t>
            </a:r>
            <a:r>
              <a:rPr lang="nb-NO" sz="900" b="1" dirty="0" err="1"/>
              <a:t>kvarandre</a:t>
            </a:r>
            <a:endParaRPr lang="nb-NO" sz="900" b="1" dirty="0"/>
          </a:p>
          <a:p>
            <a:r>
              <a:rPr lang="nb-NO" sz="900" b="1" dirty="0"/>
              <a:t>– friksjonen er liten</a:t>
            </a:r>
          </a:p>
        </p:txBody>
      </p:sp>
      <p:cxnSp>
        <p:nvCxnSpPr>
          <p:cNvPr id="40" name="Rett pilkobling 39">
            <a:extLst>
              <a:ext uri="{FF2B5EF4-FFF2-40B4-BE49-F238E27FC236}">
                <a16:creationId xmlns:a16="http://schemas.microsoft.com/office/drawing/2014/main" id="{66E3D5DA-6CA5-4138-9D0B-45790EB61911}"/>
              </a:ext>
            </a:extLst>
          </p:cNvPr>
          <p:cNvCxnSpPr/>
          <p:nvPr/>
        </p:nvCxnSpPr>
        <p:spPr>
          <a:xfrm>
            <a:off x="3697042" y="3344086"/>
            <a:ext cx="194872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pilkobling 40">
            <a:extLst>
              <a:ext uri="{FF2B5EF4-FFF2-40B4-BE49-F238E27FC236}">
                <a16:creationId xmlns:a16="http://schemas.microsoft.com/office/drawing/2014/main" id="{5F4E9135-09E2-4247-8754-2B7591D77F21}"/>
              </a:ext>
            </a:extLst>
          </p:cNvPr>
          <p:cNvCxnSpPr>
            <a:cxnSpLocks/>
          </p:cNvCxnSpPr>
          <p:nvPr/>
        </p:nvCxnSpPr>
        <p:spPr>
          <a:xfrm>
            <a:off x="3919814" y="3010662"/>
            <a:ext cx="158934" cy="1692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ett pilkobling 41">
            <a:extLst>
              <a:ext uri="{FF2B5EF4-FFF2-40B4-BE49-F238E27FC236}">
                <a16:creationId xmlns:a16="http://schemas.microsoft.com/office/drawing/2014/main" id="{EAE023B1-323E-4DB8-865F-FE2856A402C8}"/>
              </a:ext>
            </a:extLst>
          </p:cNvPr>
          <p:cNvCxnSpPr>
            <a:cxnSpLocks/>
          </p:cNvCxnSpPr>
          <p:nvPr/>
        </p:nvCxnSpPr>
        <p:spPr>
          <a:xfrm flipH="1">
            <a:off x="5849907" y="3347156"/>
            <a:ext cx="228447" cy="12919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tt pilkobling 43">
            <a:extLst>
              <a:ext uri="{FF2B5EF4-FFF2-40B4-BE49-F238E27FC236}">
                <a16:creationId xmlns:a16="http://schemas.microsoft.com/office/drawing/2014/main" id="{82892FD7-5614-4DA4-BF94-75DEEB176B4D}"/>
              </a:ext>
            </a:extLst>
          </p:cNvPr>
          <p:cNvCxnSpPr>
            <a:cxnSpLocks/>
          </p:cNvCxnSpPr>
          <p:nvPr/>
        </p:nvCxnSpPr>
        <p:spPr>
          <a:xfrm flipV="1">
            <a:off x="3809623" y="3608800"/>
            <a:ext cx="239688" cy="905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930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 descr="Et bilde som inneholder klokke&#10;&#10;Automatisk generert beskrivelse">
            <a:extLst>
              <a:ext uri="{FF2B5EF4-FFF2-40B4-BE49-F238E27FC236}">
                <a16:creationId xmlns:a16="http://schemas.microsoft.com/office/drawing/2014/main" id="{2F1B8478-3B20-4DC9-8E2E-790D5130DA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7133">
            <a:off x="4157398" y="4699878"/>
            <a:ext cx="2268706" cy="2268706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6339757-0C23-472A-A3B1-5E06FD172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414" y="147424"/>
            <a:ext cx="6371171" cy="844195"/>
          </a:xfrm>
        </p:spPr>
        <p:txBody>
          <a:bodyPr>
            <a:normAutofit fontScale="90000"/>
          </a:bodyPr>
          <a:lstStyle/>
          <a:p>
            <a:r>
              <a:rPr lang="nb-NO" sz="3100" dirty="0"/>
              <a:t>Lag </a:t>
            </a:r>
            <a:r>
              <a:rPr lang="nb-NO" sz="3100" dirty="0" err="1"/>
              <a:t>eit</a:t>
            </a:r>
            <a:r>
              <a:rPr lang="nb-NO" sz="3100" dirty="0"/>
              <a:t> skråplan der vinkelen kan </a:t>
            </a:r>
            <a:r>
              <a:rPr lang="nb-NO" sz="3100" dirty="0" err="1"/>
              <a:t>justerast</a:t>
            </a:r>
            <a:br>
              <a:rPr lang="nb-NO" sz="3100" dirty="0"/>
            </a:br>
            <a:r>
              <a:rPr lang="nb-NO" sz="2200" dirty="0"/>
              <a:t>- og ei stoppeklokke med </a:t>
            </a:r>
            <a:r>
              <a:rPr lang="nb-NO" sz="2200" dirty="0" err="1"/>
              <a:t>micro:bit</a:t>
            </a:r>
            <a:endParaRPr lang="nb-NO" sz="22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A76AAE8-0014-4A6D-85A7-252F6954ADDB}"/>
              </a:ext>
            </a:extLst>
          </p:cNvPr>
          <p:cNvSpPr txBox="1"/>
          <p:nvPr/>
        </p:nvSpPr>
        <p:spPr>
          <a:xfrm>
            <a:off x="667037" y="1104007"/>
            <a:ext cx="5523924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r>
              <a:rPr lang="nb-NO" sz="1100" dirty="0"/>
              <a:t>Lag </a:t>
            </a:r>
            <a:r>
              <a:rPr lang="nb-NO" sz="1100" dirty="0" err="1"/>
              <a:t>eit</a:t>
            </a:r>
            <a:r>
              <a:rPr lang="nb-NO" sz="1100" dirty="0"/>
              <a:t> justerbart skråplan som de skal nytte til å la ei kule trille ned med ulike </a:t>
            </a:r>
            <a:r>
              <a:rPr lang="nb-NO" sz="1100" dirty="0" err="1"/>
              <a:t>vinklar</a:t>
            </a:r>
            <a:r>
              <a:rPr lang="nb-NO" sz="1100" dirty="0"/>
              <a:t>. Mål tida det tek for kula å trille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avmerkt</a:t>
            </a:r>
            <a:r>
              <a:rPr lang="nb-NO" sz="1100" dirty="0"/>
              <a:t> avstand på skråplanet med </a:t>
            </a:r>
            <a:r>
              <a:rPr lang="nb-NO" sz="1100" dirty="0" err="1"/>
              <a:t>micro:biten</a:t>
            </a:r>
            <a:r>
              <a:rPr lang="nb-NO" sz="1100" dirty="0"/>
              <a:t>. Lag </a:t>
            </a:r>
            <a:r>
              <a:rPr lang="nb-NO" sz="1100" dirty="0" err="1"/>
              <a:t>ein</a:t>
            </a:r>
            <a:r>
              <a:rPr lang="nb-NO" sz="1100" dirty="0"/>
              <a:t> lineær modell for korleis trilletida avheng av vinkelen til skråplanet.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515B87EA-85E2-48E7-9887-5EFC9E723AE9}"/>
              </a:ext>
            </a:extLst>
          </p:cNvPr>
          <p:cNvSpPr txBox="1"/>
          <p:nvPr/>
        </p:nvSpPr>
        <p:spPr>
          <a:xfrm>
            <a:off x="396535" y="2002796"/>
            <a:ext cx="33511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1: </a:t>
            </a:r>
            <a:r>
              <a:rPr lang="nb-NO" sz="1100" dirty="0"/>
              <a:t>Kva er </a:t>
            </a:r>
            <a:r>
              <a:rPr lang="nb-NO" sz="1100" dirty="0" err="1"/>
              <a:t>eit</a:t>
            </a:r>
            <a:r>
              <a:rPr lang="nb-NO" sz="1100" dirty="0"/>
              <a:t> skråplan? Kva kan det bli bygd av? Korleis få det regulerbart?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05C5D383-4FBD-4BD9-A903-E7F8AEA49C02}"/>
              </a:ext>
            </a:extLst>
          </p:cNvPr>
          <p:cNvSpPr txBox="1"/>
          <p:nvPr/>
        </p:nvSpPr>
        <p:spPr>
          <a:xfrm>
            <a:off x="4383279" y="7138102"/>
            <a:ext cx="1697072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Diskuter </a:t>
            </a:r>
          </a:p>
          <a:p>
            <a:r>
              <a:rPr lang="nb-NO" sz="1100" dirty="0"/>
              <a:t>Stemte hypotesen </a:t>
            </a:r>
            <a:r>
              <a:rPr lang="nb-NO" sz="1100" dirty="0" err="1"/>
              <a:t>dykkar</a:t>
            </a:r>
            <a:r>
              <a:rPr lang="nb-NO" sz="1100" dirty="0"/>
              <a:t>? </a:t>
            </a:r>
            <a:r>
              <a:rPr lang="nb-NO" sz="1100" dirty="0" err="1"/>
              <a:t>Kvifor</a:t>
            </a:r>
            <a:r>
              <a:rPr lang="nb-NO" sz="1100" dirty="0"/>
              <a:t>/</a:t>
            </a:r>
            <a:r>
              <a:rPr lang="nb-NO" sz="1100" dirty="0" err="1"/>
              <a:t>kvifor</a:t>
            </a:r>
            <a:r>
              <a:rPr lang="nb-NO" sz="1100" dirty="0"/>
              <a:t> </a:t>
            </a:r>
            <a:r>
              <a:rPr lang="nb-NO" sz="1100" dirty="0" err="1"/>
              <a:t>ikkje</a:t>
            </a:r>
            <a:r>
              <a:rPr lang="nb-NO" sz="1100" dirty="0"/>
              <a:t>?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4E12C83-CA68-47FF-9326-4392F9D41696}"/>
              </a:ext>
            </a:extLst>
          </p:cNvPr>
          <p:cNvSpPr/>
          <p:nvPr/>
        </p:nvSpPr>
        <p:spPr>
          <a:xfrm>
            <a:off x="396535" y="2462256"/>
            <a:ext cx="343899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100" b="1" dirty="0"/>
              <a:t>Fase 2: </a:t>
            </a:r>
            <a:r>
              <a:rPr lang="nb-NO" sz="1100" dirty="0"/>
              <a:t>Det er viktig at de er </a:t>
            </a:r>
            <a:r>
              <a:rPr lang="nb-NO" sz="1100" dirty="0" err="1"/>
              <a:t>opne</a:t>
            </a:r>
            <a:r>
              <a:rPr lang="nb-NO" sz="1100" dirty="0"/>
              <a:t> for alle slags </a:t>
            </a:r>
            <a:r>
              <a:rPr lang="nb-NO" sz="1100" dirty="0" err="1"/>
              <a:t>idear</a:t>
            </a:r>
            <a:r>
              <a:rPr lang="nb-NO" sz="1100" dirty="0"/>
              <a:t> og </a:t>
            </a:r>
            <a:r>
              <a:rPr lang="nb-NO" sz="1100" dirty="0" err="1"/>
              <a:t>ikkje</a:t>
            </a:r>
            <a:r>
              <a:rPr lang="nb-NO" sz="1100" dirty="0"/>
              <a:t> er kritiske, da kan nyttige framlegg bli kutta ut for </a:t>
            </a:r>
            <a:r>
              <a:rPr lang="nb-NO" sz="1100" dirty="0" err="1"/>
              <a:t>tidleg</a:t>
            </a:r>
            <a:r>
              <a:rPr lang="nb-NO" sz="1100" dirty="0"/>
              <a:t>.</a:t>
            </a:r>
          </a:p>
          <a:p>
            <a:endParaRPr lang="nb-NO" sz="400" dirty="0"/>
          </a:p>
          <a:p>
            <a:pPr marL="342900" indent="-342900">
              <a:buFont typeface="+mj-lt"/>
              <a:buAutoNum type="arabicPeriod"/>
            </a:pPr>
            <a:r>
              <a:rPr lang="nb-NO" sz="1100" dirty="0"/>
              <a:t>Tenk </a:t>
            </a:r>
            <a:r>
              <a:rPr lang="nb-NO" sz="1100" dirty="0" err="1"/>
              <a:t>sjølv</a:t>
            </a:r>
            <a:r>
              <a:rPr lang="nb-NO" sz="1100" dirty="0"/>
              <a:t> først og </a:t>
            </a:r>
            <a:r>
              <a:rPr lang="nb-NO" sz="1100" dirty="0" err="1"/>
              <a:t>teikne</a:t>
            </a:r>
            <a:r>
              <a:rPr lang="nb-NO" sz="1100" dirty="0"/>
              <a:t> gjerne skisser.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100" dirty="0"/>
              <a:t>Forklar ideen din for </a:t>
            </a:r>
            <a:r>
              <a:rPr lang="nb-NO" sz="1100" dirty="0" err="1"/>
              <a:t>dei</a:t>
            </a:r>
            <a:r>
              <a:rPr lang="nb-NO" sz="1100" dirty="0"/>
              <a:t> andre på gruppa.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100" dirty="0"/>
              <a:t>Heile gruppa diskuterer </a:t>
            </a:r>
            <a:r>
              <a:rPr lang="nb-NO" sz="1100" dirty="0" err="1"/>
              <a:t>dei</a:t>
            </a:r>
            <a:r>
              <a:rPr lang="nb-NO" sz="1100" dirty="0"/>
              <a:t> ulike </a:t>
            </a:r>
            <a:r>
              <a:rPr lang="nb-NO" sz="1100" dirty="0" err="1"/>
              <a:t>ideane</a:t>
            </a:r>
            <a:r>
              <a:rPr lang="nb-NO" sz="1100" dirty="0"/>
              <a:t>, og </a:t>
            </a:r>
            <a:r>
              <a:rPr lang="nb-NO" sz="1100" dirty="0" err="1"/>
              <a:t>lagar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felles hypotese for resultatet av målingene.</a:t>
            </a:r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77D00AC8-4BDD-4EAF-BCC7-F5F6B6FC9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535" y="3662459"/>
            <a:ext cx="3646465" cy="6020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100" b="1" dirty="0"/>
              <a:t>Fase 3: </a:t>
            </a:r>
            <a:r>
              <a:rPr lang="nb-NO" sz="1100" dirty="0"/>
              <a:t>Tid for å lage skråplanet og programmere </a:t>
            </a:r>
            <a:r>
              <a:rPr lang="nb-NO" sz="1100" dirty="0" err="1"/>
              <a:t>micro:biten</a:t>
            </a:r>
            <a:r>
              <a:rPr lang="nb-NO" sz="1100" dirty="0"/>
              <a:t>. Under er det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puslespel</a:t>
            </a:r>
            <a:r>
              <a:rPr lang="nb-NO" sz="1100" dirty="0"/>
              <a:t>-hint til stoppeklokke-programmet. 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033A4D0A-C914-46FB-825B-1AE85F4DA223}"/>
              </a:ext>
            </a:extLst>
          </p:cNvPr>
          <p:cNvSpPr/>
          <p:nvPr/>
        </p:nvSpPr>
        <p:spPr>
          <a:xfrm>
            <a:off x="243414" y="6920303"/>
            <a:ext cx="3504304" cy="28007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Regresjonsoppgave – lineær modell</a:t>
            </a:r>
            <a:endParaRPr kumimoji="0" lang="nb-N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Plott alle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målte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verdiane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Geogebra.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matematisk modell ved 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gjere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regresjon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målte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dataa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Sjå modellerings-kapittelet for framgangsmåte.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11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Korleis trur du modellen ville blitt om de hadde gjort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fleire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målingar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? 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Prøv!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Passa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nye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målingane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inn i modellen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dykkar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Var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dei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nye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målingane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innimellom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dei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gamle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verdiane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, eller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utanfor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? Trur du det har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noko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å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seie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for resultatet?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4A01C85D-5171-48E0-B780-C91AC61A90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963" y="6943049"/>
            <a:ext cx="723896" cy="557400"/>
          </a:xfrm>
          <a:prstGeom prst="rect">
            <a:avLst/>
          </a:prstGeom>
        </p:spPr>
      </p:pic>
      <p:sp>
        <p:nvSpPr>
          <p:cNvPr id="15" name="Plassholder for innhold 2">
            <a:extLst>
              <a:ext uri="{FF2B5EF4-FFF2-40B4-BE49-F238E27FC236}">
                <a16:creationId xmlns:a16="http://schemas.microsoft.com/office/drawing/2014/main" id="{41F6B613-6061-4008-B630-BFFCA03500F6}"/>
              </a:ext>
            </a:extLst>
          </p:cNvPr>
          <p:cNvSpPr txBox="1">
            <a:spLocks/>
          </p:cNvSpPr>
          <p:nvPr/>
        </p:nvSpPr>
        <p:spPr>
          <a:xfrm>
            <a:off x="396536" y="5467727"/>
            <a:ext cx="3437524" cy="1384280"/>
          </a:xfrm>
          <a:prstGeom prst="rect">
            <a:avLst/>
          </a:prstGeom>
        </p:spPr>
        <p:txBody>
          <a:bodyPr vert="horz" lIns="84406" tIns="42203" rIns="84406" bIns="42203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100" b="1" dirty="0"/>
              <a:t>Fase 4: </a:t>
            </a:r>
            <a:r>
              <a:rPr lang="nb-NO" sz="1100" dirty="0"/>
              <a:t>Prøv ut skråplanet og stoppeklokka.</a:t>
            </a:r>
          </a:p>
          <a:p>
            <a:pPr marL="0" indent="0">
              <a:buNone/>
            </a:pPr>
            <a:r>
              <a:rPr lang="nb-NO" sz="1100" b="1" dirty="0"/>
              <a:t>Fase 5:</a:t>
            </a:r>
            <a:r>
              <a:rPr lang="nb-NO" sz="1100" dirty="0"/>
              <a:t> </a:t>
            </a:r>
            <a:r>
              <a:rPr lang="nb-NO" sz="1100" dirty="0" err="1"/>
              <a:t>Verkar</a:t>
            </a:r>
            <a:r>
              <a:rPr lang="nb-NO" sz="1100" dirty="0"/>
              <a:t> det som planlagt? Må </a:t>
            </a:r>
            <a:r>
              <a:rPr lang="nb-NO" sz="1100" dirty="0" err="1"/>
              <a:t>noko</a:t>
            </a:r>
            <a:r>
              <a:rPr lang="nb-NO" sz="1100" dirty="0"/>
              <a:t> </a:t>
            </a:r>
            <a:r>
              <a:rPr lang="nb-NO" sz="1100" dirty="0" err="1"/>
              <a:t>justerast</a:t>
            </a:r>
            <a:r>
              <a:rPr lang="nb-NO" sz="1100" dirty="0"/>
              <a:t>? Kan du </a:t>
            </a:r>
            <a:r>
              <a:rPr lang="nb-NO" sz="1100" dirty="0" err="1"/>
              <a:t>gjere</a:t>
            </a:r>
            <a:r>
              <a:rPr lang="nb-NO" sz="1100" dirty="0"/>
              <a:t> skråplanet eller stoppeklokka betre på </a:t>
            </a:r>
            <a:r>
              <a:rPr lang="nb-NO" sz="1100" dirty="0" err="1"/>
              <a:t>nokon</a:t>
            </a:r>
            <a:r>
              <a:rPr lang="nb-NO" sz="1100" dirty="0"/>
              <a:t> måte? </a:t>
            </a:r>
          </a:p>
          <a:p>
            <a:pPr marL="0" indent="0">
              <a:buNone/>
            </a:pPr>
            <a:r>
              <a:rPr lang="nb-NO" sz="1100" b="1" dirty="0"/>
              <a:t>Fase 6: </a:t>
            </a:r>
            <a:r>
              <a:rPr lang="nb-NO" sz="1100" dirty="0"/>
              <a:t>Lag det ferdige skråplanet og stoppeklokka.</a:t>
            </a:r>
          </a:p>
          <a:p>
            <a:pPr marL="0" indent="0">
              <a:buNone/>
            </a:pPr>
            <a:r>
              <a:rPr lang="nb-NO" sz="1100" b="1" dirty="0"/>
              <a:t>Fase 7:</a:t>
            </a:r>
            <a:r>
              <a:rPr lang="nb-NO" sz="1100" dirty="0"/>
              <a:t> Gjennomfør </a:t>
            </a:r>
            <a:r>
              <a:rPr lang="nb-NO" sz="1100" dirty="0" err="1"/>
              <a:t>målingar</a:t>
            </a:r>
            <a:r>
              <a:rPr lang="nb-NO" sz="1100" dirty="0"/>
              <a:t> av trilletid for minst 5 ulike </a:t>
            </a:r>
            <a:r>
              <a:rPr lang="nb-NO" sz="1100" dirty="0" err="1"/>
              <a:t>vinklar</a:t>
            </a:r>
            <a:r>
              <a:rPr lang="nb-NO" sz="1100" dirty="0"/>
              <a:t>. Skriv ned målingene og ta </a:t>
            </a:r>
            <a:r>
              <a:rPr lang="nb-NO" sz="1100" dirty="0" err="1"/>
              <a:t>bilete</a:t>
            </a:r>
            <a:r>
              <a:rPr lang="nb-NO" sz="11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1CF2730D-4356-46B8-AF8C-87B6AB0C04F3}"/>
                  </a:ext>
                </a:extLst>
              </p:cNvPr>
              <p:cNvSpPr txBox="1"/>
              <p:nvPr/>
            </p:nvSpPr>
            <p:spPr>
              <a:xfrm>
                <a:off x="4049073" y="7935966"/>
                <a:ext cx="2365484" cy="180049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100" b="1" dirty="0" err="1"/>
                  <a:t>Oppgåve</a:t>
                </a:r>
                <a:r>
                  <a:rPr lang="nb-NO" sz="1100" b="1" dirty="0"/>
                  <a:t> </a:t>
                </a:r>
              </a:p>
              <a:p>
                <a:endParaRPr lang="nb-NO" sz="400" b="1" dirty="0"/>
              </a:p>
              <a:p>
                <a:r>
                  <a:rPr lang="nb-NO" sz="1100" dirty="0"/>
                  <a:t>Modellen </a:t>
                </a:r>
                <a:r>
                  <a:rPr lang="nb-NO" sz="1100" dirty="0" err="1"/>
                  <a:t>dykkar</a:t>
                </a:r>
                <a:r>
                  <a:rPr lang="nb-NO" sz="1100" dirty="0"/>
                  <a:t> er </a:t>
                </a:r>
                <a:r>
                  <a:rPr lang="nb-NO" sz="1100" dirty="0" err="1"/>
                  <a:t>ein</a:t>
                </a:r>
                <a:r>
                  <a:rPr lang="nb-NO" sz="1100" dirty="0"/>
                  <a:t> lineær funksjon som kan </a:t>
                </a:r>
                <a:r>
                  <a:rPr lang="nb-NO" sz="1100" dirty="0" err="1"/>
                  <a:t>skrivast</a:t>
                </a:r>
                <a:r>
                  <a:rPr lang="nb-NO" sz="1100" dirty="0"/>
                  <a:t> på denne formen</a:t>
                </a:r>
              </a:p>
              <a:p>
                <a:endParaRPr lang="nb-NO" sz="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nb-NO" sz="1100" dirty="0"/>
              </a:p>
              <a:p>
                <a:endParaRPr lang="nb-NO" sz="400" dirty="0"/>
              </a:p>
              <a:p>
                <a:r>
                  <a:rPr lang="nb-NO" sz="1100" dirty="0"/>
                  <a:t>Dersom de </a:t>
                </a:r>
                <a:r>
                  <a:rPr lang="nb-NO" sz="1100" dirty="0" err="1"/>
                  <a:t>set</a:t>
                </a:r>
                <a:r>
                  <a:rPr lang="nb-NO" sz="1100" dirty="0"/>
                  <a:t> </a:t>
                </a:r>
                <a:r>
                  <a:rPr lang="nb-NO" sz="1100" dirty="0" err="1"/>
                  <a:t>dykkar</a:t>
                </a:r>
                <a:r>
                  <a:rPr lang="nb-NO" sz="1100" dirty="0"/>
                  <a:t> funksjon lik ei anna gruppe sin funksjon har de laga ei likning! Løys denne likningen, og diskuter kva de har </a:t>
                </a:r>
                <a:r>
                  <a:rPr lang="nb-NO" sz="1100" dirty="0" err="1"/>
                  <a:t>rekna</a:t>
                </a:r>
                <a:r>
                  <a:rPr lang="nb-NO" sz="1100" dirty="0"/>
                  <a:t> ut.</a:t>
                </a:r>
              </a:p>
            </p:txBody>
          </p:sp>
        </mc:Choice>
        <mc:Fallback xmlns="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1CF2730D-4356-46B8-AF8C-87B6AB0C04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9073" y="7935966"/>
                <a:ext cx="2365484" cy="1800493"/>
              </a:xfrm>
              <a:prstGeom prst="rect">
                <a:avLst/>
              </a:prstGeom>
              <a:blipFill>
                <a:blip r:embed="rId4"/>
                <a:stretch>
                  <a:fillRect b="-101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Bilde 17">
            <a:extLst>
              <a:ext uri="{FF2B5EF4-FFF2-40B4-BE49-F238E27FC236}">
                <a16:creationId xmlns:a16="http://schemas.microsoft.com/office/drawing/2014/main" id="{644EE74A-A3EF-405D-BDE7-935920BF4A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0332" y="4721565"/>
            <a:ext cx="1388843" cy="676729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251D92B2-D4BC-4145-9884-A4EE429579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582" y="4687338"/>
            <a:ext cx="1388843" cy="670172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9E069877-83F5-4430-AF95-DB3EC24205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087" y="4253422"/>
            <a:ext cx="1399767" cy="345040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7ED8549C-1E8F-44EB-B364-C4456ACA5F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2126" y="4253422"/>
            <a:ext cx="775684" cy="343860"/>
          </a:xfrm>
          <a:prstGeom prst="rect">
            <a:avLst/>
          </a:prstGeom>
        </p:spPr>
      </p:pic>
      <p:sp>
        <p:nvSpPr>
          <p:cNvPr id="26" name="TekstSylinder 25">
            <a:extLst>
              <a:ext uri="{FF2B5EF4-FFF2-40B4-BE49-F238E27FC236}">
                <a16:creationId xmlns:a16="http://schemas.microsoft.com/office/drawing/2014/main" id="{7A0C489D-2D2C-4525-8B6F-F649C172052B}"/>
              </a:ext>
            </a:extLst>
          </p:cNvPr>
          <p:cNvSpPr txBox="1"/>
          <p:nvPr/>
        </p:nvSpPr>
        <p:spPr>
          <a:xfrm>
            <a:off x="4049073" y="2029869"/>
            <a:ext cx="2365484" cy="19236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Køyretid</a:t>
            </a:r>
            <a:r>
              <a:rPr lang="nb-NO" sz="1100" b="1" dirty="0"/>
              <a:t>-klossen</a:t>
            </a:r>
            <a:endParaRPr lang="nb-NO" sz="1100" dirty="0"/>
          </a:p>
          <a:p>
            <a:r>
              <a:rPr lang="nb-NO" sz="1100" dirty="0"/>
              <a:t>Denne klossen måler kor lang tid det har gått </a:t>
            </a:r>
            <a:r>
              <a:rPr lang="nb-NO" sz="1100" dirty="0" err="1"/>
              <a:t>sidan</a:t>
            </a:r>
            <a:r>
              <a:rPr lang="nb-NO" sz="1100" dirty="0"/>
              <a:t> programmet tok til å </a:t>
            </a:r>
            <a:r>
              <a:rPr lang="nb-NO" sz="1100" dirty="0" err="1"/>
              <a:t>køyre</a:t>
            </a:r>
            <a:r>
              <a:rPr lang="nb-NO" sz="1100" dirty="0"/>
              <a:t>. Han </a:t>
            </a:r>
            <a:r>
              <a:rPr lang="nb-NO" sz="1100" dirty="0" err="1"/>
              <a:t>byrjar</a:t>
            </a:r>
            <a:r>
              <a:rPr lang="nb-NO" sz="1100" dirty="0"/>
              <a:t> å </a:t>
            </a:r>
            <a:r>
              <a:rPr lang="nb-NO" sz="1100" dirty="0" err="1"/>
              <a:t>telje</a:t>
            </a:r>
            <a:r>
              <a:rPr lang="nb-NO" sz="1100" dirty="0"/>
              <a:t> med </a:t>
            </a:r>
            <a:r>
              <a:rPr lang="nb-NO" sz="1100" dirty="0" err="1"/>
              <a:t>ein</a:t>
            </a:r>
            <a:r>
              <a:rPr lang="nb-NO" sz="1100" dirty="0"/>
              <a:t> gong programmet er ført over til </a:t>
            </a:r>
            <a:r>
              <a:rPr lang="nb-NO" sz="1100" dirty="0" err="1"/>
              <a:t>micro</a:t>
            </a:r>
            <a:r>
              <a:rPr lang="nb-NO" sz="1100" dirty="0"/>
              <a:t>: biten. Han </a:t>
            </a:r>
            <a:r>
              <a:rPr lang="nb-NO" sz="1100" dirty="0" err="1"/>
              <a:t>finst</a:t>
            </a:r>
            <a:r>
              <a:rPr lang="nb-NO" sz="1100" dirty="0"/>
              <a:t> under kategorien inndata, der det står </a:t>
            </a:r>
            <a:r>
              <a:rPr lang="nb-NO" sz="1100" dirty="0" err="1"/>
              <a:t>meir</a:t>
            </a:r>
            <a:r>
              <a:rPr lang="nb-NO" sz="1100" dirty="0"/>
              <a:t>…</a:t>
            </a:r>
          </a:p>
          <a:p>
            <a:r>
              <a:rPr lang="nb-NO" sz="1100" dirty="0"/>
              <a:t> Han måler tida i millisekund. Kva må du </a:t>
            </a:r>
            <a:r>
              <a:rPr lang="nb-NO" sz="1100" dirty="0" err="1"/>
              <a:t>gjere</a:t>
            </a:r>
            <a:r>
              <a:rPr lang="nb-NO" sz="1100" dirty="0"/>
              <a:t> for å få tida i sekund?</a:t>
            </a:r>
          </a:p>
          <a:p>
            <a:endParaRPr lang="nb-NO" sz="2000" b="1" dirty="0"/>
          </a:p>
        </p:txBody>
      </p:sp>
      <p:pic>
        <p:nvPicPr>
          <p:cNvPr id="27" name="Bilde 26">
            <a:extLst>
              <a:ext uri="{FF2B5EF4-FFF2-40B4-BE49-F238E27FC236}">
                <a16:creationId xmlns:a16="http://schemas.microsoft.com/office/drawing/2014/main" id="{7C1903D7-B1CA-4F0D-8E5D-EF62673003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4510" y="3616181"/>
            <a:ext cx="899608" cy="277152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0D86E6C7-6AA2-4093-9ED4-910F0495E7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87082" y="4241475"/>
            <a:ext cx="2334332" cy="349390"/>
          </a:xfrm>
          <a:prstGeom prst="rect">
            <a:avLst/>
          </a:prstGeom>
        </p:spPr>
      </p:pic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E4B70DF-92C7-488C-8639-DEE2FD625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02199" y="9179560"/>
            <a:ext cx="1671321" cy="828040"/>
          </a:xfr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7455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Props1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479693</TotalTime>
  <Words>990</Words>
  <Application>Microsoft Macintosh PowerPoint</Application>
  <PresentationFormat>A4 Paper (210x297 mm)</PresentationFormat>
  <Paragraphs>68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Office-tema</vt:lpstr>
      <vt:lpstr>Opplegg 6 - Friksjon og omforming av energi</vt:lpstr>
      <vt:lpstr>Lag eit skråplan der vinkelen kan justerast - og ei stoppeklokke med micro:bit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1498</cp:revision>
  <dcterms:created xsi:type="dcterms:W3CDTF">2018-11-04T16:46:19Z</dcterms:created>
  <dcterms:modified xsi:type="dcterms:W3CDTF">2021-11-10T10:53:12Z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