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86" r:id="rId5"/>
    <p:sldId id="385"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04.11.2021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04.11.2021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04.11.2021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04.11.2021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04.11.2021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04.11.2021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04.11.2021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1530.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e 22" descr="Et bilde som inneholder tekst&#10;&#10;Automatisk generert beskrivelse">
            <a:extLst>
              <a:ext uri="{FF2B5EF4-FFF2-40B4-BE49-F238E27FC236}">
                <a16:creationId xmlns:a16="http://schemas.microsoft.com/office/drawing/2014/main" id="{145319E1-060F-4AE6-8835-8F15564EA1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4630" y="6131246"/>
            <a:ext cx="2317626" cy="1638725"/>
          </a:xfrm>
          <a:prstGeom prst="rect">
            <a:avLst/>
          </a:prstGeom>
        </p:spPr>
      </p:pic>
      <p:sp>
        <p:nvSpPr>
          <p:cNvPr id="2" name="Tittel 1">
            <a:extLst>
              <a:ext uri="{FF2B5EF4-FFF2-40B4-BE49-F238E27FC236}">
                <a16:creationId xmlns:a16="http://schemas.microsoft.com/office/drawing/2014/main" id="{5D91E94E-6418-46C9-BA5F-454BE72D29C2}"/>
              </a:ext>
            </a:extLst>
          </p:cNvPr>
          <p:cNvSpPr>
            <a:spLocks noGrp="1"/>
          </p:cNvSpPr>
          <p:nvPr>
            <p:ph type="title"/>
          </p:nvPr>
        </p:nvSpPr>
        <p:spPr>
          <a:xfrm>
            <a:off x="235744" y="144434"/>
            <a:ext cx="6386512" cy="764948"/>
          </a:xfrm>
        </p:spPr>
        <p:txBody>
          <a:bodyPr>
            <a:noAutofit/>
          </a:bodyPr>
          <a:lstStyle/>
          <a:p>
            <a:r>
              <a:rPr lang="nb-NO" sz="2700" dirty="0"/>
              <a:t>Opplegg 6 - Friksjon og omforming av energi</a:t>
            </a:r>
          </a:p>
        </p:txBody>
      </p:sp>
      <p:sp>
        <p:nvSpPr>
          <p:cNvPr id="3" name="Plassholder for innhold 2">
            <a:extLst>
              <a:ext uri="{FF2B5EF4-FFF2-40B4-BE49-F238E27FC236}">
                <a16:creationId xmlns:a16="http://schemas.microsoft.com/office/drawing/2014/main" id="{1CC0572A-9EEB-42CD-A3C0-687860A7ADB7}"/>
              </a:ext>
            </a:extLst>
          </p:cNvPr>
          <p:cNvSpPr>
            <a:spLocks noGrp="1"/>
          </p:cNvSpPr>
          <p:nvPr>
            <p:ph idx="1"/>
          </p:nvPr>
        </p:nvSpPr>
        <p:spPr>
          <a:xfrm>
            <a:off x="328018" y="976897"/>
            <a:ext cx="5867030" cy="607685"/>
          </a:xfrm>
        </p:spPr>
        <p:txBody>
          <a:bodyPr>
            <a:normAutofit/>
          </a:bodyPr>
          <a:lstStyle/>
          <a:p>
            <a:pPr marL="0" indent="0">
              <a:buNone/>
            </a:pPr>
            <a:r>
              <a:rPr lang="nb-NO" sz="1100" dirty="0"/>
              <a:t>Friksjon hindrer overflater i å bevege seg i forhold til hverandre. Den virker slik at den alltid bremser en bevegelse. Hadde det ikke vært for friksjon og luftmotstand (som er en slags friksjon), hadde alle bevegelser fortsatt uten å stoppe opp!</a:t>
            </a:r>
          </a:p>
        </p:txBody>
      </p:sp>
      <p:sp>
        <p:nvSpPr>
          <p:cNvPr id="6" name="TekstSylinder 5">
            <a:extLst>
              <a:ext uri="{FF2B5EF4-FFF2-40B4-BE49-F238E27FC236}">
                <a16:creationId xmlns:a16="http://schemas.microsoft.com/office/drawing/2014/main" id="{3BA107BE-FD74-452B-BF33-8303DEE915CA}"/>
              </a:ext>
            </a:extLst>
          </p:cNvPr>
          <p:cNvSpPr txBox="1"/>
          <p:nvPr/>
        </p:nvSpPr>
        <p:spPr>
          <a:xfrm>
            <a:off x="170176" y="6424515"/>
            <a:ext cx="2311318" cy="369332"/>
          </a:xfrm>
          <a:prstGeom prst="rect">
            <a:avLst/>
          </a:prstGeom>
          <a:noFill/>
        </p:spPr>
        <p:txBody>
          <a:bodyPr wrap="square" rtlCol="0">
            <a:spAutoFit/>
          </a:bodyPr>
          <a:lstStyle/>
          <a:p>
            <a:r>
              <a:rPr lang="nb-NO" b="1" dirty="0"/>
              <a:t>Variabler i </a:t>
            </a:r>
            <a:r>
              <a:rPr lang="nb-NO" b="1" dirty="0" err="1"/>
              <a:t>MakeCode</a:t>
            </a:r>
            <a:endParaRPr lang="nb-NO" b="1" dirty="0"/>
          </a:p>
        </p:txBody>
      </p:sp>
      <p:sp>
        <p:nvSpPr>
          <p:cNvPr id="7" name="TekstSylinder 6">
            <a:extLst>
              <a:ext uri="{FF2B5EF4-FFF2-40B4-BE49-F238E27FC236}">
                <a16:creationId xmlns:a16="http://schemas.microsoft.com/office/drawing/2014/main" id="{BBF2A751-3C73-4850-A214-C76629D9E409}"/>
              </a:ext>
            </a:extLst>
          </p:cNvPr>
          <p:cNvSpPr txBox="1"/>
          <p:nvPr/>
        </p:nvSpPr>
        <p:spPr>
          <a:xfrm>
            <a:off x="170176" y="6756372"/>
            <a:ext cx="4341863" cy="769441"/>
          </a:xfrm>
          <a:prstGeom prst="rect">
            <a:avLst/>
          </a:prstGeom>
          <a:noFill/>
        </p:spPr>
        <p:txBody>
          <a:bodyPr wrap="square" rtlCol="0">
            <a:spAutoFit/>
          </a:bodyPr>
          <a:lstStyle/>
          <a:p>
            <a:r>
              <a:rPr lang="nb-NO" sz="1100" dirty="0"/>
              <a:t>En variabel er som en liten skuff som kan inneholde en verdi. For å kunne utføre regnestykker, trenger vi skuffer til å ha tallene våre i. Hver gang du putter et nytt tall i skuffen, forsvinner det gamle, for skuffene er små og har bare plass til det nyeste tallet. Disse skuffene må vi først lage.</a:t>
            </a:r>
          </a:p>
        </p:txBody>
      </p:sp>
      <p:sp>
        <p:nvSpPr>
          <p:cNvPr id="8" name="TekstSylinder 7">
            <a:extLst>
              <a:ext uri="{FF2B5EF4-FFF2-40B4-BE49-F238E27FC236}">
                <a16:creationId xmlns:a16="http://schemas.microsoft.com/office/drawing/2014/main" id="{A426F577-F4DF-4AD2-92DB-771D974D608C}"/>
              </a:ext>
            </a:extLst>
          </p:cNvPr>
          <p:cNvSpPr txBox="1"/>
          <p:nvPr/>
        </p:nvSpPr>
        <p:spPr>
          <a:xfrm>
            <a:off x="3685448" y="8157046"/>
            <a:ext cx="2679590" cy="430887"/>
          </a:xfrm>
          <a:prstGeom prst="rect">
            <a:avLst/>
          </a:prstGeom>
          <a:noFill/>
        </p:spPr>
        <p:txBody>
          <a:bodyPr wrap="square" rtlCol="0">
            <a:spAutoFit/>
          </a:bodyPr>
          <a:lstStyle/>
          <a:p>
            <a:r>
              <a:rPr lang="nb-NO" sz="1100" dirty="0"/>
              <a:t>Da dukker dette vinduet opp, og du lager et navn på variabelen din.</a:t>
            </a:r>
          </a:p>
        </p:txBody>
      </p:sp>
      <p:sp>
        <p:nvSpPr>
          <p:cNvPr id="12" name="TekstSylinder 11">
            <a:extLst>
              <a:ext uri="{FF2B5EF4-FFF2-40B4-BE49-F238E27FC236}">
                <a16:creationId xmlns:a16="http://schemas.microsoft.com/office/drawing/2014/main" id="{E981FA68-39E3-4ACB-8833-18E3E3EB84FB}"/>
              </a:ext>
            </a:extLst>
          </p:cNvPr>
          <p:cNvSpPr txBox="1"/>
          <p:nvPr/>
        </p:nvSpPr>
        <p:spPr>
          <a:xfrm>
            <a:off x="3685448" y="9513293"/>
            <a:ext cx="2892491" cy="261610"/>
          </a:xfrm>
          <a:prstGeom prst="rect">
            <a:avLst/>
          </a:prstGeom>
          <a:noFill/>
        </p:spPr>
        <p:txBody>
          <a:bodyPr wrap="square" rtlCol="0">
            <a:spAutoFit/>
          </a:bodyPr>
          <a:lstStyle/>
          <a:p>
            <a:r>
              <a:rPr lang="nb-NO" sz="1100" dirty="0"/>
              <a:t>Dette gjentar du til du har mange nok variabler.</a:t>
            </a:r>
          </a:p>
        </p:txBody>
      </p:sp>
      <p:sp>
        <p:nvSpPr>
          <p:cNvPr id="13" name="TekstSylinder 12">
            <a:extLst>
              <a:ext uri="{FF2B5EF4-FFF2-40B4-BE49-F238E27FC236}">
                <a16:creationId xmlns:a16="http://schemas.microsoft.com/office/drawing/2014/main" id="{02CE4294-36B8-470B-BBB8-EDFE84998CA1}"/>
              </a:ext>
            </a:extLst>
          </p:cNvPr>
          <p:cNvSpPr txBox="1"/>
          <p:nvPr/>
        </p:nvSpPr>
        <p:spPr>
          <a:xfrm>
            <a:off x="147691" y="6219999"/>
            <a:ext cx="6284037" cy="276999"/>
          </a:xfrm>
          <a:prstGeom prst="rect">
            <a:avLst/>
          </a:prstGeom>
          <a:noFill/>
        </p:spPr>
        <p:txBody>
          <a:bodyPr wrap="square" rtlCol="0">
            <a:spAutoFit/>
          </a:bodyPr>
          <a:lstStyle/>
          <a:p>
            <a:r>
              <a:rPr lang="nb-NO" sz="1200" b="1" dirty="0"/>
              <a:t>_______________________________________________________________________________</a:t>
            </a:r>
          </a:p>
        </p:txBody>
      </p:sp>
      <p:pic>
        <p:nvPicPr>
          <p:cNvPr id="14" name="Bilde 13">
            <a:extLst>
              <a:ext uri="{FF2B5EF4-FFF2-40B4-BE49-F238E27FC236}">
                <a16:creationId xmlns:a16="http://schemas.microsoft.com/office/drawing/2014/main" id="{0A424BF8-4058-4EC0-9397-25634A344AF8}"/>
              </a:ext>
            </a:extLst>
          </p:cNvPr>
          <p:cNvPicPr>
            <a:picLocks noChangeAspect="1"/>
          </p:cNvPicPr>
          <p:nvPr/>
        </p:nvPicPr>
        <p:blipFill>
          <a:blip r:embed="rId3"/>
          <a:stretch>
            <a:fillRect/>
          </a:stretch>
        </p:blipFill>
        <p:spPr>
          <a:xfrm>
            <a:off x="286981" y="7990757"/>
            <a:ext cx="2124677" cy="1805975"/>
          </a:xfrm>
          <a:prstGeom prst="rect">
            <a:avLst/>
          </a:prstGeom>
        </p:spPr>
      </p:pic>
      <p:pic>
        <p:nvPicPr>
          <p:cNvPr id="15" name="Bilde 14">
            <a:extLst>
              <a:ext uri="{FF2B5EF4-FFF2-40B4-BE49-F238E27FC236}">
                <a16:creationId xmlns:a16="http://schemas.microsoft.com/office/drawing/2014/main" id="{C26A5B7A-E95D-4C14-AF3B-9E67F8A0A7F8}"/>
              </a:ext>
            </a:extLst>
          </p:cNvPr>
          <p:cNvPicPr>
            <a:picLocks noChangeAspect="1"/>
          </p:cNvPicPr>
          <p:nvPr/>
        </p:nvPicPr>
        <p:blipFill>
          <a:blip r:embed="rId4"/>
          <a:stretch>
            <a:fillRect/>
          </a:stretch>
        </p:blipFill>
        <p:spPr>
          <a:xfrm>
            <a:off x="4023276" y="8598159"/>
            <a:ext cx="2003935" cy="886027"/>
          </a:xfrm>
          <a:prstGeom prst="rect">
            <a:avLst/>
          </a:prstGeom>
        </p:spPr>
      </p:pic>
      <p:sp>
        <p:nvSpPr>
          <p:cNvPr id="16" name="Rektangel 15">
            <a:extLst>
              <a:ext uri="{FF2B5EF4-FFF2-40B4-BE49-F238E27FC236}">
                <a16:creationId xmlns:a16="http://schemas.microsoft.com/office/drawing/2014/main" id="{8B3EE7CF-CC4C-4BDF-98FA-471D2DD94724}"/>
              </a:ext>
            </a:extLst>
          </p:cNvPr>
          <p:cNvSpPr/>
          <p:nvPr/>
        </p:nvSpPr>
        <p:spPr>
          <a:xfrm>
            <a:off x="1319134" y="8260165"/>
            <a:ext cx="809469" cy="2242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0" name="Rett pilkobling 9">
            <a:extLst>
              <a:ext uri="{FF2B5EF4-FFF2-40B4-BE49-F238E27FC236}">
                <a16:creationId xmlns:a16="http://schemas.microsoft.com/office/drawing/2014/main" id="{0144902F-0A0E-4AED-B498-663814C82819}"/>
              </a:ext>
            </a:extLst>
          </p:cNvPr>
          <p:cNvCxnSpPr>
            <a:cxnSpLocks/>
          </p:cNvCxnSpPr>
          <p:nvPr/>
        </p:nvCxnSpPr>
        <p:spPr>
          <a:xfrm flipH="1">
            <a:off x="2203554" y="7902878"/>
            <a:ext cx="1978702" cy="505869"/>
          </a:xfrm>
          <a:prstGeom prst="straightConnector1">
            <a:avLst/>
          </a:prstGeom>
          <a:ln w="254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0" name="TekstSylinder 19">
            <a:extLst>
              <a:ext uri="{FF2B5EF4-FFF2-40B4-BE49-F238E27FC236}">
                <a16:creationId xmlns:a16="http://schemas.microsoft.com/office/drawing/2014/main" id="{72B58442-926F-4875-A9BD-43C58D217F7F}"/>
              </a:ext>
            </a:extLst>
          </p:cNvPr>
          <p:cNvSpPr txBox="1"/>
          <p:nvPr/>
        </p:nvSpPr>
        <p:spPr>
          <a:xfrm>
            <a:off x="147691" y="7510325"/>
            <a:ext cx="5833384" cy="430887"/>
          </a:xfrm>
          <a:prstGeom prst="rect">
            <a:avLst/>
          </a:prstGeom>
          <a:noFill/>
        </p:spPr>
        <p:txBody>
          <a:bodyPr wrap="square" rtlCol="0">
            <a:spAutoFit/>
          </a:bodyPr>
          <a:lstStyle/>
          <a:p>
            <a:r>
              <a:rPr lang="nb-NO" sz="1100" dirty="0"/>
              <a:t>For å kunne lage variabler i </a:t>
            </a:r>
            <a:r>
              <a:rPr lang="nb-NO" sz="1100" dirty="0" err="1"/>
              <a:t>MakeCode</a:t>
            </a:r>
            <a:r>
              <a:rPr lang="nb-NO" sz="1100" dirty="0"/>
              <a:t>, så må du finne menyen for variabler – den er rød. Også må du trykke på den øverste knappen der det står lag en variabel. Det er markert med rødt på figuren.</a:t>
            </a:r>
          </a:p>
        </p:txBody>
      </p:sp>
      <p:sp>
        <p:nvSpPr>
          <p:cNvPr id="24" name="TekstSylinder 23">
            <a:extLst>
              <a:ext uri="{FF2B5EF4-FFF2-40B4-BE49-F238E27FC236}">
                <a16:creationId xmlns:a16="http://schemas.microsoft.com/office/drawing/2014/main" id="{DC9BE580-DEA8-4FCE-9EDD-039FA3DF7C4C}"/>
              </a:ext>
            </a:extLst>
          </p:cNvPr>
          <p:cNvSpPr txBox="1"/>
          <p:nvPr/>
        </p:nvSpPr>
        <p:spPr>
          <a:xfrm>
            <a:off x="326058" y="2776003"/>
            <a:ext cx="2423057" cy="1846659"/>
          </a:xfrm>
          <a:prstGeom prst="rect">
            <a:avLst/>
          </a:prstGeom>
          <a:noFill/>
          <a:ln>
            <a:noFill/>
          </a:ln>
        </p:spPr>
        <p:txBody>
          <a:bodyPr wrap="square" rtlCol="0">
            <a:spAutoFit/>
          </a:bodyPr>
          <a:lstStyle/>
          <a:p>
            <a:r>
              <a:rPr lang="nb-NO" sz="1100" dirty="0"/>
              <a:t>Det er hvor ujevne overflatene er, som bestemmer hvor stor friksjonen er. Vi kan tilsette smøremidler mellom ujevne overflater, slik som i bilmotorer og andre steder der overflater skal bevege seg i forhold til hverandre. Hva skjer om friksjonen er stor inni en bilmotor?</a:t>
            </a:r>
          </a:p>
          <a:p>
            <a:endParaRPr lang="nb-NO" sz="400" dirty="0"/>
          </a:p>
          <a:p>
            <a:r>
              <a:rPr lang="nb-NO" sz="1100" dirty="0"/>
              <a:t>I andre tilfeller ønsker vi ikke å redusere friksjonen. Hva med når du</a:t>
            </a:r>
          </a:p>
        </p:txBody>
      </p:sp>
      <p:sp>
        <p:nvSpPr>
          <p:cNvPr id="27" name="TekstSylinder 26">
            <a:extLst>
              <a:ext uri="{FF2B5EF4-FFF2-40B4-BE49-F238E27FC236}">
                <a16:creationId xmlns:a16="http://schemas.microsoft.com/office/drawing/2014/main" id="{E7D962B3-3517-423D-B5BB-F1349CFE9207}"/>
              </a:ext>
            </a:extLst>
          </p:cNvPr>
          <p:cNvSpPr txBox="1"/>
          <p:nvPr/>
        </p:nvSpPr>
        <p:spPr>
          <a:xfrm>
            <a:off x="4872592" y="1594149"/>
            <a:ext cx="1469036" cy="1107996"/>
          </a:xfrm>
          <a:prstGeom prst="rect">
            <a:avLst/>
          </a:prstGeom>
          <a:noFill/>
          <a:ln>
            <a:solidFill>
              <a:schemeClr val="tx1"/>
            </a:solidFill>
          </a:ln>
        </p:spPr>
        <p:txBody>
          <a:bodyPr wrap="square" rtlCol="0">
            <a:spAutoFit/>
          </a:bodyPr>
          <a:lstStyle/>
          <a:p>
            <a:r>
              <a:rPr lang="nb-NO" sz="1100" b="1" dirty="0"/>
              <a:t>Diskuter</a:t>
            </a:r>
          </a:p>
          <a:p>
            <a:r>
              <a:rPr lang="nb-NO" sz="1100" dirty="0"/>
              <a:t>Vet du om et sted uten luft, og dermed uten luftmotstand? Hvilke konsekvenser får det for bevegelse?</a:t>
            </a:r>
          </a:p>
        </p:txBody>
      </p:sp>
      <p:sp>
        <p:nvSpPr>
          <p:cNvPr id="28" name="TekstSylinder 27">
            <a:extLst>
              <a:ext uri="{FF2B5EF4-FFF2-40B4-BE49-F238E27FC236}">
                <a16:creationId xmlns:a16="http://schemas.microsoft.com/office/drawing/2014/main" id="{FBB89C9F-59EC-4D5E-BFEA-8E5792DBE47F}"/>
              </a:ext>
            </a:extLst>
          </p:cNvPr>
          <p:cNvSpPr txBox="1"/>
          <p:nvPr/>
        </p:nvSpPr>
        <p:spPr>
          <a:xfrm>
            <a:off x="326503" y="1507733"/>
            <a:ext cx="4545644" cy="1277273"/>
          </a:xfrm>
          <a:prstGeom prst="rect">
            <a:avLst/>
          </a:prstGeom>
          <a:noFill/>
        </p:spPr>
        <p:txBody>
          <a:bodyPr wrap="square" rtlCol="0">
            <a:spAutoFit/>
          </a:bodyPr>
          <a:lstStyle/>
          <a:p>
            <a:r>
              <a:rPr lang="nb-NO" sz="1100" dirty="0"/>
              <a:t>Tenk at du aker ned en bakke med akebrett. Ved enden av bakken er det en diger slette som er dekket med et islag med vann oppå. Hva skjer med farten din på sletta? Hva om det i stedet hadde vært snøslaps, eller kanskje gress? Forskjellen på is med vann, snøslaps og gress er hvor stor friksjonen blir. Jo glattere overflaten er, desto mindre friksjon har vi, og akebrettet fortsetter veldig langt før det stopper. Vi har uansett luftmotstanden som bremser bevegelsen, så den fortsetter ikke uendelig lenge.</a:t>
            </a:r>
          </a:p>
        </p:txBody>
      </p:sp>
      <p:sp>
        <p:nvSpPr>
          <p:cNvPr id="29" name="TekstSylinder 28">
            <a:extLst>
              <a:ext uri="{FF2B5EF4-FFF2-40B4-BE49-F238E27FC236}">
                <a16:creationId xmlns:a16="http://schemas.microsoft.com/office/drawing/2014/main" id="{332D455D-1F24-4C6A-BD7F-849B688D3FCA}"/>
              </a:ext>
            </a:extLst>
          </p:cNvPr>
          <p:cNvSpPr txBox="1"/>
          <p:nvPr/>
        </p:nvSpPr>
        <p:spPr>
          <a:xfrm>
            <a:off x="1637769" y="4886846"/>
            <a:ext cx="4881958" cy="1508105"/>
          </a:xfrm>
          <a:prstGeom prst="rect">
            <a:avLst/>
          </a:prstGeom>
          <a:noFill/>
          <a:ln>
            <a:noFill/>
          </a:ln>
        </p:spPr>
        <p:txBody>
          <a:bodyPr wrap="square" rtlCol="0">
            <a:spAutoFit/>
          </a:bodyPr>
          <a:lstStyle/>
          <a:p>
            <a:r>
              <a:rPr lang="nb-NO" sz="1100" b="1" dirty="0"/>
              <a:t>Omforming av energi</a:t>
            </a:r>
          </a:p>
          <a:p>
            <a:r>
              <a:rPr lang="nb-NO" sz="1100" dirty="0"/>
              <a:t>Friksjon gjør at farten minker, og da blir bevegelsesenergien også mindre. Hvor blir resten av energien av? Den kan jo ikke bare forsvinne.</a:t>
            </a:r>
          </a:p>
          <a:p>
            <a:endParaRPr lang="nb-NO" sz="200" dirty="0"/>
          </a:p>
          <a:p>
            <a:r>
              <a:rPr lang="nb-NO" sz="1100" dirty="0"/>
              <a:t>Energien går stort sett over fra bevegelsesenergi til varme- og lydenergi. Den kan også gå med til å deformere overflatene.</a:t>
            </a:r>
          </a:p>
          <a:p>
            <a:endParaRPr lang="nb-NO" sz="200" dirty="0"/>
          </a:p>
          <a:p>
            <a:r>
              <a:rPr lang="nb-NO" sz="1100" dirty="0"/>
              <a:t>På bildet ser du en ball som slippes fra en høyde, og for hver gang den spretter, når den kortere opp. Det er friksjonen mellom ball og gulv som omformer (stjeler) noe av bevegelsesenergien til ballen, slik at den ikke når like høyt neste gang.</a:t>
            </a:r>
          </a:p>
        </p:txBody>
      </p:sp>
      <p:sp>
        <p:nvSpPr>
          <p:cNvPr id="31" name="TekstSylinder 30">
            <a:extLst>
              <a:ext uri="{FF2B5EF4-FFF2-40B4-BE49-F238E27FC236}">
                <a16:creationId xmlns:a16="http://schemas.microsoft.com/office/drawing/2014/main" id="{1554B0FC-1A5E-41DB-8360-66EB3456FE0A}"/>
              </a:ext>
            </a:extLst>
          </p:cNvPr>
          <p:cNvSpPr txBox="1"/>
          <p:nvPr/>
        </p:nvSpPr>
        <p:spPr>
          <a:xfrm>
            <a:off x="326058" y="4499955"/>
            <a:ext cx="6205884" cy="430887"/>
          </a:xfrm>
          <a:prstGeom prst="rect">
            <a:avLst/>
          </a:prstGeom>
          <a:noFill/>
          <a:ln>
            <a:noFill/>
          </a:ln>
        </p:spPr>
        <p:txBody>
          <a:bodyPr wrap="square" rtlCol="0">
            <a:spAutoFit/>
          </a:bodyPr>
          <a:lstStyle/>
          <a:p>
            <a:r>
              <a:rPr lang="nb-NO" sz="1100" dirty="0"/>
              <a:t>sykler, vet du hva vannplaning er? Det er når det legger seg et lag med vann på asfalten, og det virker på samme måte som et smøremiddel. Skummelt! </a:t>
            </a:r>
          </a:p>
        </p:txBody>
      </p:sp>
      <p:sp>
        <p:nvSpPr>
          <p:cNvPr id="4" name="Plassholder for lysbildenummer 3">
            <a:extLst>
              <a:ext uri="{FF2B5EF4-FFF2-40B4-BE49-F238E27FC236}">
                <a16:creationId xmlns:a16="http://schemas.microsoft.com/office/drawing/2014/main" id="{4587D20F-4AB3-4C8F-982F-4A78C8635736}"/>
              </a:ext>
            </a:extLst>
          </p:cNvPr>
          <p:cNvSpPr>
            <a:spLocks noGrp="1"/>
          </p:cNvSpPr>
          <p:nvPr>
            <p:ph type="sldNum" sz="quarter" idx="12"/>
          </p:nvPr>
        </p:nvSpPr>
        <p:spPr/>
        <p:txBody>
          <a:bodyPr/>
          <a:lstStyle/>
          <a:p>
            <a:fld id="{8BCDA449-1FD9-4B7A-9E85-B244E6DC9C56}" type="slidenum">
              <a:rPr lang="nb-NO" smtClean="0"/>
              <a:t>1</a:t>
            </a:fld>
            <a:endParaRPr lang="nb-NO"/>
          </a:p>
        </p:txBody>
      </p:sp>
      <p:pic>
        <p:nvPicPr>
          <p:cNvPr id="11" name="Bilde 10">
            <a:extLst>
              <a:ext uri="{FF2B5EF4-FFF2-40B4-BE49-F238E27FC236}">
                <a16:creationId xmlns:a16="http://schemas.microsoft.com/office/drawing/2014/main" id="{937D08A9-54C8-4B66-866D-88C56F449F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691" y="5563849"/>
            <a:ext cx="1524000" cy="762000"/>
          </a:xfrm>
          <a:prstGeom prst="rect">
            <a:avLst/>
          </a:prstGeom>
        </p:spPr>
      </p:pic>
      <p:pic>
        <p:nvPicPr>
          <p:cNvPr id="26" name="Bilde 25">
            <a:extLst>
              <a:ext uri="{FF2B5EF4-FFF2-40B4-BE49-F238E27FC236}">
                <a16:creationId xmlns:a16="http://schemas.microsoft.com/office/drawing/2014/main" id="{7028455F-7B35-4014-B771-35CE0CB519EB}"/>
              </a:ext>
            </a:extLst>
          </p:cNvPr>
          <p:cNvPicPr>
            <a:picLocks noChangeAspect="1"/>
          </p:cNvPicPr>
          <p:nvPr/>
        </p:nvPicPr>
        <p:blipFill>
          <a:blip r:embed="rId6"/>
          <a:stretch>
            <a:fillRect/>
          </a:stretch>
        </p:blipFill>
        <p:spPr>
          <a:xfrm>
            <a:off x="3809623" y="2942745"/>
            <a:ext cx="2133787" cy="912452"/>
          </a:xfrm>
          <a:prstGeom prst="rect">
            <a:avLst/>
          </a:prstGeom>
        </p:spPr>
      </p:pic>
      <p:sp>
        <p:nvSpPr>
          <p:cNvPr id="32" name="TekstSylinder 31">
            <a:extLst>
              <a:ext uri="{FF2B5EF4-FFF2-40B4-BE49-F238E27FC236}">
                <a16:creationId xmlns:a16="http://schemas.microsoft.com/office/drawing/2014/main" id="{F5128780-D708-410C-8143-1A4EEE7114ED}"/>
              </a:ext>
            </a:extLst>
          </p:cNvPr>
          <p:cNvSpPr txBox="1"/>
          <p:nvPr/>
        </p:nvSpPr>
        <p:spPr>
          <a:xfrm>
            <a:off x="3291513" y="2811405"/>
            <a:ext cx="745724" cy="338554"/>
          </a:xfrm>
          <a:prstGeom prst="rect">
            <a:avLst/>
          </a:prstGeom>
          <a:noFill/>
        </p:spPr>
        <p:txBody>
          <a:bodyPr wrap="square" rtlCol="0">
            <a:spAutoFit/>
          </a:bodyPr>
          <a:lstStyle/>
          <a:p>
            <a:r>
              <a:rPr lang="nb-NO" sz="800" dirty="0"/>
              <a:t>Overflaten til sykkelhjulet</a:t>
            </a:r>
          </a:p>
        </p:txBody>
      </p:sp>
      <p:sp>
        <p:nvSpPr>
          <p:cNvPr id="34" name="TekstSylinder 33">
            <a:extLst>
              <a:ext uri="{FF2B5EF4-FFF2-40B4-BE49-F238E27FC236}">
                <a16:creationId xmlns:a16="http://schemas.microsoft.com/office/drawing/2014/main" id="{1EF36407-B798-4F50-83E4-75D7E054CF62}"/>
              </a:ext>
            </a:extLst>
          </p:cNvPr>
          <p:cNvSpPr txBox="1"/>
          <p:nvPr/>
        </p:nvSpPr>
        <p:spPr>
          <a:xfrm>
            <a:off x="2843157" y="3204867"/>
            <a:ext cx="930676" cy="338554"/>
          </a:xfrm>
          <a:prstGeom prst="rect">
            <a:avLst/>
          </a:prstGeom>
          <a:noFill/>
        </p:spPr>
        <p:txBody>
          <a:bodyPr wrap="square" rtlCol="0">
            <a:spAutoFit/>
          </a:bodyPr>
          <a:lstStyle/>
          <a:p>
            <a:r>
              <a:rPr lang="nb-NO" sz="800" dirty="0"/>
              <a:t>Ingenting mellom overflatene</a:t>
            </a:r>
          </a:p>
        </p:txBody>
      </p:sp>
      <p:sp>
        <p:nvSpPr>
          <p:cNvPr id="35" name="TekstSylinder 34">
            <a:extLst>
              <a:ext uri="{FF2B5EF4-FFF2-40B4-BE49-F238E27FC236}">
                <a16:creationId xmlns:a16="http://schemas.microsoft.com/office/drawing/2014/main" id="{881D68D3-99BE-4C54-877F-F4901FE8B877}"/>
              </a:ext>
            </a:extLst>
          </p:cNvPr>
          <p:cNvSpPr txBox="1"/>
          <p:nvPr/>
        </p:nvSpPr>
        <p:spPr>
          <a:xfrm>
            <a:off x="3236493" y="3554703"/>
            <a:ext cx="718776" cy="338554"/>
          </a:xfrm>
          <a:prstGeom prst="rect">
            <a:avLst/>
          </a:prstGeom>
          <a:noFill/>
        </p:spPr>
        <p:txBody>
          <a:bodyPr wrap="square" rtlCol="0">
            <a:spAutoFit/>
          </a:bodyPr>
          <a:lstStyle/>
          <a:p>
            <a:r>
              <a:rPr lang="nb-NO" sz="800" dirty="0"/>
              <a:t>Overflaten til asfalten</a:t>
            </a:r>
          </a:p>
        </p:txBody>
      </p:sp>
      <p:sp>
        <p:nvSpPr>
          <p:cNvPr id="36" name="TekstSylinder 35">
            <a:extLst>
              <a:ext uri="{FF2B5EF4-FFF2-40B4-BE49-F238E27FC236}">
                <a16:creationId xmlns:a16="http://schemas.microsoft.com/office/drawing/2014/main" id="{B5A60401-C502-4E50-9A6D-19F61A688210}"/>
              </a:ext>
            </a:extLst>
          </p:cNvPr>
          <p:cNvSpPr txBox="1"/>
          <p:nvPr/>
        </p:nvSpPr>
        <p:spPr>
          <a:xfrm>
            <a:off x="5940506" y="2904490"/>
            <a:ext cx="718776" cy="461665"/>
          </a:xfrm>
          <a:prstGeom prst="rect">
            <a:avLst/>
          </a:prstGeom>
          <a:noFill/>
        </p:spPr>
        <p:txBody>
          <a:bodyPr wrap="square" rtlCol="0">
            <a:spAutoFit/>
          </a:bodyPr>
          <a:lstStyle/>
          <a:p>
            <a:r>
              <a:rPr lang="nb-NO" sz="800" dirty="0"/>
              <a:t>Vannlag mellom overflatene</a:t>
            </a:r>
          </a:p>
        </p:txBody>
      </p:sp>
      <p:sp>
        <p:nvSpPr>
          <p:cNvPr id="37" name="TekstSylinder 36">
            <a:extLst>
              <a:ext uri="{FF2B5EF4-FFF2-40B4-BE49-F238E27FC236}">
                <a16:creationId xmlns:a16="http://schemas.microsoft.com/office/drawing/2014/main" id="{B128FD65-84D5-4FC0-8BCA-046EEBDB4DA2}"/>
              </a:ext>
            </a:extLst>
          </p:cNvPr>
          <p:cNvSpPr txBox="1"/>
          <p:nvPr/>
        </p:nvSpPr>
        <p:spPr>
          <a:xfrm>
            <a:off x="3429000" y="3890353"/>
            <a:ext cx="1448556" cy="507831"/>
          </a:xfrm>
          <a:prstGeom prst="rect">
            <a:avLst/>
          </a:prstGeom>
          <a:noFill/>
        </p:spPr>
        <p:txBody>
          <a:bodyPr wrap="square" rtlCol="0">
            <a:spAutoFit/>
          </a:bodyPr>
          <a:lstStyle/>
          <a:p>
            <a:r>
              <a:rPr lang="nb-NO" sz="900" b="1" dirty="0"/>
              <a:t>To overflater når det ikke er tilsatt noe mellom dem – friksjonen er stor</a:t>
            </a:r>
          </a:p>
        </p:txBody>
      </p:sp>
      <p:sp>
        <p:nvSpPr>
          <p:cNvPr id="38" name="TekstSylinder 37">
            <a:extLst>
              <a:ext uri="{FF2B5EF4-FFF2-40B4-BE49-F238E27FC236}">
                <a16:creationId xmlns:a16="http://schemas.microsoft.com/office/drawing/2014/main" id="{7958753E-6DF9-46BE-B2A8-D1A66B9055BE}"/>
              </a:ext>
            </a:extLst>
          </p:cNvPr>
          <p:cNvSpPr txBox="1"/>
          <p:nvPr/>
        </p:nvSpPr>
        <p:spPr>
          <a:xfrm>
            <a:off x="4900442" y="3892146"/>
            <a:ext cx="1531285" cy="507831"/>
          </a:xfrm>
          <a:prstGeom prst="rect">
            <a:avLst/>
          </a:prstGeom>
          <a:noFill/>
        </p:spPr>
        <p:txBody>
          <a:bodyPr wrap="square" rtlCol="0">
            <a:spAutoFit/>
          </a:bodyPr>
          <a:lstStyle/>
          <a:p>
            <a:r>
              <a:rPr lang="nb-NO" sz="900" b="1" dirty="0"/>
              <a:t>Et tynt lag vann skiller de to overflatene fra hverandre</a:t>
            </a:r>
          </a:p>
          <a:p>
            <a:r>
              <a:rPr lang="nb-NO" sz="900" b="1" dirty="0"/>
              <a:t>– friksjonen </a:t>
            </a:r>
            <a:r>
              <a:rPr lang="nb-NO" sz="900" b="1"/>
              <a:t>er liten</a:t>
            </a:r>
            <a:endParaRPr lang="nb-NO" sz="900" b="1" dirty="0"/>
          </a:p>
        </p:txBody>
      </p:sp>
      <p:cxnSp>
        <p:nvCxnSpPr>
          <p:cNvPr id="40" name="Rett pilkobling 39">
            <a:extLst>
              <a:ext uri="{FF2B5EF4-FFF2-40B4-BE49-F238E27FC236}">
                <a16:creationId xmlns:a16="http://schemas.microsoft.com/office/drawing/2014/main" id="{66E3D5DA-6CA5-4138-9D0B-45790EB61911}"/>
              </a:ext>
            </a:extLst>
          </p:cNvPr>
          <p:cNvCxnSpPr/>
          <p:nvPr/>
        </p:nvCxnSpPr>
        <p:spPr>
          <a:xfrm>
            <a:off x="3697042" y="3344086"/>
            <a:ext cx="1948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Rett pilkobling 40">
            <a:extLst>
              <a:ext uri="{FF2B5EF4-FFF2-40B4-BE49-F238E27FC236}">
                <a16:creationId xmlns:a16="http://schemas.microsoft.com/office/drawing/2014/main" id="{5F4E9135-09E2-4247-8754-2B7591D77F21}"/>
              </a:ext>
            </a:extLst>
          </p:cNvPr>
          <p:cNvCxnSpPr>
            <a:cxnSpLocks/>
          </p:cNvCxnSpPr>
          <p:nvPr/>
        </p:nvCxnSpPr>
        <p:spPr>
          <a:xfrm>
            <a:off x="3919814" y="3010662"/>
            <a:ext cx="158934" cy="1692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Rett pilkobling 41">
            <a:extLst>
              <a:ext uri="{FF2B5EF4-FFF2-40B4-BE49-F238E27FC236}">
                <a16:creationId xmlns:a16="http://schemas.microsoft.com/office/drawing/2014/main" id="{EAE023B1-323E-4DB8-865F-FE2856A402C8}"/>
              </a:ext>
            </a:extLst>
          </p:cNvPr>
          <p:cNvCxnSpPr>
            <a:cxnSpLocks/>
          </p:cNvCxnSpPr>
          <p:nvPr/>
        </p:nvCxnSpPr>
        <p:spPr>
          <a:xfrm flipH="1">
            <a:off x="5849907" y="3347156"/>
            <a:ext cx="228447" cy="12919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Rett pilkobling 43">
            <a:extLst>
              <a:ext uri="{FF2B5EF4-FFF2-40B4-BE49-F238E27FC236}">
                <a16:creationId xmlns:a16="http://schemas.microsoft.com/office/drawing/2014/main" id="{82892FD7-5614-4DA4-BF94-75DEEB176B4D}"/>
              </a:ext>
            </a:extLst>
          </p:cNvPr>
          <p:cNvCxnSpPr>
            <a:cxnSpLocks/>
          </p:cNvCxnSpPr>
          <p:nvPr/>
        </p:nvCxnSpPr>
        <p:spPr>
          <a:xfrm flipV="1">
            <a:off x="3809623" y="3608800"/>
            <a:ext cx="239688" cy="905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0930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e 12" descr="Et bilde som inneholder klokke&#10;&#10;Automatisk generert beskrivelse">
            <a:extLst>
              <a:ext uri="{FF2B5EF4-FFF2-40B4-BE49-F238E27FC236}">
                <a16:creationId xmlns:a16="http://schemas.microsoft.com/office/drawing/2014/main" id="{2F1B8478-3B20-4DC9-8E2E-790D5130DA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07133">
            <a:off x="4157398" y="4699878"/>
            <a:ext cx="2268706" cy="2268706"/>
          </a:xfrm>
          <a:prstGeom prst="rect">
            <a:avLst/>
          </a:prstGeom>
        </p:spPr>
      </p:pic>
      <p:sp>
        <p:nvSpPr>
          <p:cNvPr id="2" name="Tittel 1">
            <a:extLst>
              <a:ext uri="{FF2B5EF4-FFF2-40B4-BE49-F238E27FC236}">
                <a16:creationId xmlns:a16="http://schemas.microsoft.com/office/drawing/2014/main" id="{96339757-0C23-472A-A3B1-5E06FD17266D}"/>
              </a:ext>
            </a:extLst>
          </p:cNvPr>
          <p:cNvSpPr>
            <a:spLocks noGrp="1"/>
          </p:cNvSpPr>
          <p:nvPr>
            <p:ph type="title"/>
          </p:nvPr>
        </p:nvSpPr>
        <p:spPr>
          <a:xfrm>
            <a:off x="243414" y="147424"/>
            <a:ext cx="6371171" cy="844195"/>
          </a:xfrm>
        </p:spPr>
        <p:txBody>
          <a:bodyPr>
            <a:normAutofit fontScale="90000"/>
          </a:bodyPr>
          <a:lstStyle/>
          <a:p>
            <a:r>
              <a:rPr lang="nb-NO" dirty="0"/>
              <a:t>Lag et skråplan der vinkelen kan justeres</a:t>
            </a:r>
            <a:br>
              <a:rPr lang="nb-NO" dirty="0"/>
            </a:br>
            <a:r>
              <a:rPr lang="nb-NO" sz="2200" dirty="0"/>
              <a:t>- og en stoppeklokke med </a:t>
            </a:r>
            <a:r>
              <a:rPr lang="nb-NO" sz="2200" dirty="0" err="1"/>
              <a:t>micro:bit</a:t>
            </a:r>
            <a:endParaRPr lang="nb-NO" sz="2200" dirty="0"/>
          </a:p>
        </p:txBody>
      </p:sp>
      <p:sp>
        <p:nvSpPr>
          <p:cNvPr id="4" name="TekstSylinder 3">
            <a:extLst>
              <a:ext uri="{FF2B5EF4-FFF2-40B4-BE49-F238E27FC236}">
                <a16:creationId xmlns:a16="http://schemas.microsoft.com/office/drawing/2014/main" id="{1A76AAE8-0014-4A6D-85A7-252F6954ADDB}"/>
              </a:ext>
            </a:extLst>
          </p:cNvPr>
          <p:cNvSpPr txBox="1"/>
          <p:nvPr/>
        </p:nvSpPr>
        <p:spPr>
          <a:xfrm>
            <a:off x="667037" y="1104007"/>
            <a:ext cx="5523924" cy="769441"/>
          </a:xfrm>
          <a:prstGeom prst="rect">
            <a:avLst/>
          </a:prstGeom>
          <a:noFill/>
          <a:ln>
            <a:solidFill>
              <a:schemeClr val="tx1"/>
            </a:solidFill>
          </a:ln>
        </p:spPr>
        <p:txBody>
          <a:bodyPr wrap="square" rtlCol="0">
            <a:spAutoFit/>
          </a:bodyPr>
          <a:lstStyle/>
          <a:p>
            <a:r>
              <a:rPr lang="nb-NO" sz="1100" b="1" dirty="0"/>
              <a:t>Oppgave </a:t>
            </a:r>
          </a:p>
          <a:p>
            <a:r>
              <a:rPr lang="nb-NO" sz="1100" dirty="0"/>
              <a:t>Lag et justerbart skråplan som dere skal bruke til å la en kule trille ned med forskjellige vinkler. Mål tiden det tar for kula å trille en avmerket avstand på skråplanet med </a:t>
            </a:r>
            <a:r>
              <a:rPr lang="nb-NO" sz="1100" dirty="0" err="1"/>
              <a:t>micro:biten</a:t>
            </a:r>
            <a:r>
              <a:rPr lang="nb-NO" sz="1100" dirty="0"/>
              <a:t>. Lag en lineær modell for hvordan trilletiden avhenger av vinkelen til skråplanet.</a:t>
            </a:r>
          </a:p>
        </p:txBody>
      </p:sp>
      <p:sp>
        <p:nvSpPr>
          <p:cNvPr id="5" name="TekstSylinder 4">
            <a:extLst>
              <a:ext uri="{FF2B5EF4-FFF2-40B4-BE49-F238E27FC236}">
                <a16:creationId xmlns:a16="http://schemas.microsoft.com/office/drawing/2014/main" id="{515B87EA-85E2-48E7-9887-5EFC9E723AE9}"/>
              </a:ext>
            </a:extLst>
          </p:cNvPr>
          <p:cNvSpPr txBox="1"/>
          <p:nvPr/>
        </p:nvSpPr>
        <p:spPr>
          <a:xfrm>
            <a:off x="396535" y="2002796"/>
            <a:ext cx="3351183" cy="430887"/>
          </a:xfrm>
          <a:prstGeom prst="rect">
            <a:avLst/>
          </a:prstGeom>
          <a:noFill/>
        </p:spPr>
        <p:txBody>
          <a:bodyPr wrap="square" rtlCol="0">
            <a:spAutoFit/>
          </a:bodyPr>
          <a:lstStyle/>
          <a:p>
            <a:r>
              <a:rPr lang="nb-NO" sz="1100" b="1" dirty="0"/>
              <a:t>Fase 1: </a:t>
            </a:r>
            <a:r>
              <a:rPr lang="nb-NO" sz="1100" dirty="0"/>
              <a:t>Hva er et skråplan? Hva kan det bygges av? Hvordan få det regulerbart?</a:t>
            </a:r>
          </a:p>
        </p:txBody>
      </p:sp>
      <p:sp>
        <p:nvSpPr>
          <p:cNvPr id="7" name="TekstSylinder 6">
            <a:extLst>
              <a:ext uri="{FF2B5EF4-FFF2-40B4-BE49-F238E27FC236}">
                <a16:creationId xmlns:a16="http://schemas.microsoft.com/office/drawing/2014/main" id="{05C5D383-4FBD-4BD9-A903-E7F8AEA49C02}"/>
              </a:ext>
            </a:extLst>
          </p:cNvPr>
          <p:cNvSpPr txBox="1"/>
          <p:nvPr/>
        </p:nvSpPr>
        <p:spPr>
          <a:xfrm>
            <a:off x="4383279" y="7138102"/>
            <a:ext cx="1697072" cy="600164"/>
          </a:xfrm>
          <a:prstGeom prst="rect">
            <a:avLst/>
          </a:prstGeom>
          <a:noFill/>
          <a:ln>
            <a:solidFill>
              <a:schemeClr val="tx1"/>
            </a:solidFill>
          </a:ln>
        </p:spPr>
        <p:txBody>
          <a:bodyPr wrap="square" rtlCol="0">
            <a:spAutoFit/>
          </a:bodyPr>
          <a:lstStyle/>
          <a:p>
            <a:r>
              <a:rPr lang="nb-NO" sz="1100" b="1" dirty="0"/>
              <a:t>Diskuter </a:t>
            </a:r>
          </a:p>
          <a:p>
            <a:r>
              <a:rPr lang="nb-NO" sz="1100" dirty="0"/>
              <a:t>Stemte hypotesen deres? Hvorfor/hvorfor ikke?</a:t>
            </a:r>
          </a:p>
        </p:txBody>
      </p:sp>
      <p:sp>
        <p:nvSpPr>
          <p:cNvPr id="9" name="Rektangel 8">
            <a:extLst>
              <a:ext uri="{FF2B5EF4-FFF2-40B4-BE49-F238E27FC236}">
                <a16:creationId xmlns:a16="http://schemas.microsoft.com/office/drawing/2014/main" id="{24E12C83-CA68-47FF-9326-4392F9D41696}"/>
              </a:ext>
            </a:extLst>
          </p:cNvPr>
          <p:cNvSpPr/>
          <p:nvPr/>
        </p:nvSpPr>
        <p:spPr>
          <a:xfrm>
            <a:off x="396535" y="2462256"/>
            <a:ext cx="3438992" cy="1169551"/>
          </a:xfrm>
          <a:prstGeom prst="rect">
            <a:avLst/>
          </a:prstGeom>
        </p:spPr>
        <p:txBody>
          <a:bodyPr wrap="square">
            <a:spAutoFit/>
          </a:bodyPr>
          <a:lstStyle/>
          <a:p>
            <a:r>
              <a:rPr lang="nb-NO" sz="1100" b="1" dirty="0"/>
              <a:t>Fase 2: </a:t>
            </a:r>
            <a:r>
              <a:rPr lang="nb-NO" sz="1100" dirty="0"/>
              <a:t>Det er viktig at dere er åpne for alle slags ideer og ikke er kritiske, da kan nyttige forslag bli avfeid for tidlig.</a:t>
            </a:r>
          </a:p>
          <a:p>
            <a:endParaRPr lang="nb-NO" sz="400" dirty="0"/>
          </a:p>
          <a:p>
            <a:pPr marL="342900" indent="-342900">
              <a:buFont typeface="+mj-lt"/>
              <a:buAutoNum type="arabicPeriod"/>
            </a:pPr>
            <a:r>
              <a:rPr lang="nb-NO" sz="1100" dirty="0"/>
              <a:t>Tenk selv først og tegn gjerne skisser.</a:t>
            </a:r>
          </a:p>
          <a:p>
            <a:pPr marL="342900" indent="-342900">
              <a:buFont typeface="+mj-lt"/>
              <a:buAutoNum type="arabicPeriod"/>
            </a:pPr>
            <a:r>
              <a:rPr lang="nb-NO" sz="1100" dirty="0"/>
              <a:t>Forklar ideen din for de andre på gruppa.</a:t>
            </a:r>
          </a:p>
          <a:p>
            <a:pPr marL="342900" indent="-342900">
              <a:buFont typeface="+mj-lt"/>
              <a:buAutoNum type="arabicPeriod"/>
            </a:pPr>
            <a:r>
              <a:rPr lang="nb-NO" sz="1100" dirty="0"/>
              <a:t>Hele gruppa diskuterer de ulike ideene, og lager en felles hypotese for resultatet av målingene.</a:t>
            </a:r>
          </a:p>
        </p:txBody>
      </p:sp>
      <p:sp>
        <p:nvSpPr>
          <p:cNvPr id="10" name="Plassholder for innhold 2">
            <a:extLst>
              <a:ext uri="{FF2B5EF4-FFF2-40B4-BE49-F238E27FC236}">
                <a16:creationId xmlns:a16="http://schemas.microsoft.com/office/drawing/2014/main" id="{77D00AC8-4BDD-4EAF-BCC7-F5F6B6FC9A61}"/>
              </a:ext>
            </a:extLst>
          </p:cNvPr>
          <p:cNvSpPr>
            <a:spLocks noGrp="1"/>
          </p:cNvSpPr>
          <p:nvPr>
            <p:ph idx="1"/>
          </p:nvPr>
        </p:nvSpPr>
        <p:spPr>
          <a:xfrm>
            <a:off x="396535" y="3662459"/>
            <a:ext cx="3646465" cy="602008"/>
          </a:xfrm>
        </p:spPr>
        <p:txBody>
          <a:bodyPr>
            <a:normAutofit/>
          </a:bodyPr>
          <a:lstStyle/>
          <a:p>
            <a:pPr marL="0" indent="0">
              <a:buNone/>
            </a:pPr>
            <a:r>
              <a:rPr lang="nb-NO" sz="1100" b="1" dirty="0"/>
              <a:t>Fase 3: </a:t>
            </a:r>
            <a:r>
              <a:rPr lang="nb-NO" sz="1100" dirty="0"/>
              <a:t>Tid for å lage skråplanet og programmere </a:t>
            </a:r>
            <a:r>
              <a:rPr lang="nb-NO" sz="1100" dirty="0" err="1"/>
              <a:t>micro:biten</a:t>
            </a:r>
            <a:r>
              <a:rPr lang="nb-NO" sz="1100" dirty="0"/>
              <a:t>. Under er det et puslespill-hint til stoppeklokke-programmet. </a:t>
            </a:r>
          </a:p>
        </p:txBody>
      </p:sp>
      <p:sp>
        <p:nvSpPr>
          <p:cNvPr id="11" name="Rektangel 10">
            <a:extLst>
              <a:ext uri="{FF2B5EF4-FFF2-40B4-BE49-F238E27FC236}">
                <a16:creationId xmlns:a16="http://schemas.microsoft.com/office/drawing/2014/main" id="{033A4D0A-C914-46FB-825B-1AE85F4DA223}"/>
              </a:ext>
            </a:extLst>
          </p:cNvPr>
          <p:cNvSpPr/>
          <p:nvPr/>
        </p:nvSpPr>
        <p:spPr>
          <a:xfrm>
            <a:off x="243414" y="6920303"/>
            <a:ext cx="3504304" cy="2800767"/>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Regresjonsoppgave – lineær modell</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de målte verdiene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regresjon for de målte dataene. Se modellerings-kapitlet for fremgangsmåte.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11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Hvordan tror du modellen ville blitt om dere hadde gjort flere målinger? </a:t>
            </a:r>
          </a:p>
          <a:p>
            <a:pPr marL="800100" lvl="1" indent="-342900">
              <a:buFont typeface="Arial" panose="020B0604020202020204" pitchFamily="34" charset="0"/>
              <a:buChar char="•"/>
              <a:defRPr/>
            </a:pPr>
            <a:r>
              <a:rPr lang="nb-NO" sz="1100" dirty="0">
                <a:solidFill>
                  <a:prstClr val="black"/>
                </a:solidFill>
                <a:latin typeface="Calibri" panose="020F0502020204030204"/>
              </a:rPr>
              <a:t>Prøv!</a:t>
            </a:r>
          </a:p>
          <a:p>
            <a:pPr marL="800100" lvl="1" indent="-342900">
              <a:buFont typeface="Arial" panose="020B0604020202020204" pitchFamily="34" charset="0"/>
              <a:buChar char="•"/>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Passet de nye målingene inn i modellen deres?</a:t>
            </a:r>
          </a:p>
          <a:p>
            <a:pPr marL="800100" lvl="1" indent="-342900">
              <a:buFont typeface="Arial" panose="020B0604020202020204" pitchFamily="34" charset="0"/>
              <a:buChar char="•"/>
              <a:defRPr/>
            </a:pPr>
            <a:r>
              <a:rPr lang="nb-NO" sz="1100" dirty="0">
                <a:solidFill>
                  <a:prstClr val="black"/>
                </a:solidFill>
                <a:latin typeface="Calibri" panose="020F0502020204030204"/>
              </a:rPr>
              <a:t>Var de nye målingene innimellom de gamle verdiene, eller utenfor? Tror du det har noe å si for resultatet?</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Bilde 11">
            <a:extLst>
              <a:ext uri="{FF2B5EF4-FFF2-40B4-BE49-F238E27FC236}">
                <a16:creationId xmlns:a16="http://schemas.microsoft.com/office/drawing/2014/main" id="{4A01C85D-5171-48E0-B780-C91AC61A9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6963" y="6943049"/>
            <a:ext cx="723896" cy="557400"/>
          </a:xfrm>
          <a:prstGeom prst="rect">
            <a:avLst/>
          </a:prstGeom>
        </p:spPr>
      </p:pic>
      <p:sp>
        <p:nvSpPr>
          <p:cNvPr id="15" name="Plassholder for innhold 2">
            <a:extLst>
              <a:ext uri="{FF2B5EF4-FFF2-40B4-BE49-F238E27FC236}">
                <a16:creationId xmlns:a16="http://schemas.microsoft.com/office/drawing/2014/main" id="{41F6B613-6061-4008-B630-BFFCA03500F6}"/>
              </a:ext>
            </a:extLst>
          </p:cNvPr>
          <p:cNvSpPr txBox="1">
            <a:spLocks/>
          </p:cNvSpPr>
          <p:nvPr/>
        </p:nvSpPr>
        <p:spPr>
          <a:xfrm>
            <a:off x="396536" y="5467727"/>
            <a:ext cx="3437524" cy="1384280"/>
          </a:xfrm>
          <a:prstGeom prst="rect">
            <a:avLst/>
          </a:prstGeom>
        </p:spPr>
        <p:txBody>
          <a:bodyPr vert="horz" lIns="84406" tIns="42203" rIns="84406" bIns="4220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100" b="1" dirty="0"/>
              <a:t>Fase 4: </a:t>
            </a:r>
            <a:r>
              <a:rPr lang="nb-NO" sz="1100" dirty="0"/>
              <a:t>Prøv ut skråplanet og stoppeklokka.</a:t>
            </a:r>
          </a:p>
          <a:p>
            <a:pPr marL="0" indent="0">
              <a:buNone/>
            </a:pPr>
            <a:r>
              <a:rPr lang="nb-NO" sz="1100" b="1" dirty="0"/>
              <a:t>Fase 5:</a:t>
            </a:r>
            <a:r>
              <a:rPr lang="nb-NO" sz="1100" dirty="0"/>
              <a:t> Virker det som planlagt? Må noe justeres? Kan du gjøre skråplanet eller stoppeklokka bedre på noen måte? </a:t>
            </a:r>
          </a:p>
          <a:p>
            <a:pPr marL="0" indent="0">
              <a:buNone/>
            </a:pPr>
            <a:r>
              <a:rPr lang="nb-NO" sz="1100" b="1" dirty="0"/>
              <a:t>Fase 6: </a:t>
            </a:r>
            <a:r>
              <a:rPr lang="nb-NO" sz="1100" dirty="0"/>
              <a:t>Lag det ferdige skråplanet og stoppeklokka.</a:t>
            </a:r>
          </a:p>
          <a:p>
            <a:pPr marL="0" indent="0">
              <a:buNone/>
            </a:pPr>
            <a:r>
              <a:rPr lang="nb-NO" sz="1100" b="1" dirty="0"/>
              <a:t>Fase 7:</a:t>
            </a:r>
            <a:r>
              <a:rPr lang="nb-NO" sz="1100" dirty="0"/>
              <a:t> Gjennomfør målinger av trilletid for minst 5 forskjellige vinkler. Skriv ned målingene og ta bilder.</a:t>
            </a:r>
          </a:p>
        </p:txBody>
      </p:sp>
      <mc:AlternateContent xmlns:mc="http://schemas.openxmlformats.org/markup-compatibility/2006" xmlns:a14="http://schemas.microsoft.com/office/drawing/2010/main">
        <mc:Choice Requires="a14">
          <p:sp>
            <p:nvSpPr>
              <p:cNvPr id="16" name="TekstSylinder 15">
                <a:extLst>
                  <a:ext uri="{FF2B5EF4-FFF2-40B4-BE49-F238E27FC236}">
                    <a16:creationId xmlns:a16="http://schemas.microsoft.com/office/drawing/2014/main" id="{1CF2730D-4356-46B8-AF8C-87B6AB0C04F3}"/>
                  </a:ext>
                </a:extLst>
              </p:cNvPr>
              <p:cNvSpPr txBox="1"/>
              <p:nvPr/>
            </p:nvSpPr>
            <p:spPr>
              <a:xfrm>
                <a:off x="4049073" y="7935966"/>
                <a:ext cx="2365484" cy="1631216"/>
              </a:xfrm>
              <a:prstGeom prst="rect">
                <a:avLst/>
              </a:prstGeom>
              <a:noFill/>
              <a:ln>
                <a:solidFill>
                  <a:schemeClr val="tx1"/>
                </a:solidFill>
              </a:ln>
            </p:spPr>
            <p:txBody>
              <a:bodyPr wrap="square" rtlCol="0">
                <a:spAutoFit/>
              </a:bodyPr>
              <a:lstStyle/>
              <a:p>
                <a:r>
                  <a:rPr lang="nb-NO" sz="1100" b="1" dirty="0"/>
                  <a:t>Oppgave </a:t>
                </a:r>
              </a:p>
              <a:p>
                <a:endParaRPr lang="nb-NO" sz="400" b="1" dirty="0"/>
              </a:p>
              <a:p>
                <a:r>
                  <a:rPr lang="nb-NO" sz="1100" dirty="0"/>
                  <a:t>Modellen deres er en lineær funksjon som kan skrives på denne formen</a:t>
                </a:r>
              </a:p>
              <a:p>
                <a:endParaRPr lang="nb-NO" sz="400" dirty="0"/>
              </a:p>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𝑓</m:t>
                      </m:r>
                      <m:r>
                        <a:rPr lang="nb-NO" sz="1100" b="0" i="1" smtClean="0">
                          <a:latin typeface="Cambria Math" panose="02040503050406030204" pitchFamily="18" charset="0"/>
                        </a:rPr>
                        <m:t>(</m:t>
                      </m:r>
                      <m:r>
                        <a:rPr lang="nb-NO" sz="1100" b="0" i="1" smtClean="0">
                          <a:latin typeface="Cambria Math" panose="02040503050406030204" pitchFamily="18" charset="0"/>
                        </a:rPr>
                        <m:t>𝑥</m:t>
                      </m:r>
                      <m:r>
                        <a:rPr lang="nb-NO" sz="1100" b="0" i="1" smtClean="0">
                          <a:latin typeface="Cambria Math" panose="02040503050406030204" pitchFamily="18" charset="0"/>
                        </a:rPr>
                        <m:t>)=</m:t>
                      </m:r>
                      <m:r>
                        <a:rPr lang="nb-NO" sz="1100" i="1">
                          <a:latin typeface="Cambria Math" panose="02040503050406030204" pitchFamily="18" charset="0"/>
                        </a:rPr>
                        <m:t>𝑎</m:t>
                      </m:r>
                      <m:r>
                        <a:rPr lang="nb-NO" sz="1100" i="1">
                          <a:latin typeface="Cambria Math" panose="02040503050406030204" pitchFamily="18" charset="0"/>
                        </a:rPr>
                        <m:t>∙</m:t>
                      </m:r>
                      <m:r>
                        <a:rPr lang="nb-NO" sz="1100" i="1">
                          <a:latin typeface="Cambria Math" panose="02040503050406030204" pitchFamily="18" charset="0"/>
                        </a:rPr>
                        <m:t>𝑥</m:t>
                      </m:r>
                      <m:r>
                        <a:rPr lang="nb-NO" sz="1100" i="1">
                          <a:latin typeface="Cambria Math" panose="02040503050406030204" pitchFamily="18" charset="0"/>
                        </a:rPr>
                        <m:t>+</m:t>
                      </m:r>
                      <m:r>
                        <a:rPr lang="nb-NO" sz="1100" i="1">
                          <a:latin typeface="Cambria Math" panose="02040503050406030204" pitchFamily="18" charset="0"/>
                        </a:rPr>
                        <m:t>𝑏</m:t>
                      </m:r>
                    </m:oMath>
                  </m:oMathPara>
                </a14:m>
                <a:endParaRPr lang="nb-NO" sz="1100" dirty="0"/>
              </a:p>
              <a:p>
                <a:endParaRPr lang="nb-NO" sz="400" dirty="0"/>
              </a:p>
              <a:p>
                <a:r>
                  <a:rPr lang="nb-NO" sz="1100" dirty="0"/>
                  <a:t>Dersom dere setter deres funksjon lik en annen gruppes funksjon har dere laget en likning! Løs denne likningen, og diskuter hva dere har regnet ut.</a:t>
                </a:r>
              </a:p>
            </p:txBody>
          </p:sp>
        </mc:Choice>
        <mc:Fallback xmlns="">
          <p:sp>
            <p:nvSpPr>
              <p:cNvPr id="16" name="TekstSylinder 15">
                <a:extLst>
                  <a:ext uri="{FF2B5EF4-FFF2-40B4-BE49-F238E27FC236}">
                    <a16:creationId xmlns:a16="http://schemas.microsoft.com/office/drawing/2014/main" id="{1CF2730D-4356-46B8-AF8C-87B6AB0C04F3}"/>
                  </a:ext>
                </a:extLst>
              </p:cNvPr>
              <p:cNvSpPr txBox="1">
                <a:spLocks noRot="1" noChangeAspect="1" noMove="1" noResize="1" noEditPoints="1" noAdjustHandles="1" noChangeArrowheads="1" noChangeShapeType="1" noTextEdit="1"/>
              </p:cNvSpPr>
              <p:nvPr/>
            </p:nvSpPr>
            <p:spPr>
              <a:xfrm>
                <a:off x="4049073" y="7935966"/>
                <a:ext cx="2365484" cy="1631216"/>
              </a:xfrm>
              <a:prstGeom prst="rect">
                <a:avLst/>
              </a:prstGeom>
              <a:blipFill>
                <a:blip r:embed="rId4"/>
                <a:stretch>
                  <a:fillRect b="-1487"/>
                </a:stretch>
              </a:blipFill>
              <a:ln>
                <a:solidFill>
                  <a:schemeClr val="tx1"/>
                </a:solidFill>
              </a:ln>
            </p:spPr>
            <p:txBody>
              <a:bodyPr/>
              <a:lstStyle/>
              <a:p>
                <a:r>
                  <a:rPr lang="nb-NO">
                    <a:noFill/>
                  </a:rPr>
                  <a:t> </a:t>
                </a:r>
              </a:p>
            </p:txBody>
          </p:sp>
        </mc:Fallback>
      </mc:AlternateContent>
      <p:pic>
        <p:nvPicPr>
          <p:cNvPr id="18" name="Bilde 17">
            <a:extLst>
              <a:ext uri="{FF2B5EF4-FFF2-40B4-BE49-F238E27FC236}">
                <a16:creationId xmlns:a16="http://schemas.microsoft.com/office/drawing/2014/main" id="{644EE74A-A3EF-405D-BDE7-935920BF4AA2}"/>
              </a:ext>
            </a:extLst>
          </p:cNvPr>
          <p:cNvPicPr>
            <a:picLocks noChangeAspect="1"/>
          </p:cNvPicPr>
          <p:nvPr/>
        </p:nvPicPr>
        <p:blipFill>
          <a:blip r:embed="rId5"/>
          <a:stretch>
            <a:fillRect/>
          </a:stretch>
        </p:blipFill>
        <p:spPr>
          <a:xfrm>
            <a:off x="2734577" y="4683155"/>
            <a:ext cx="1388843" cy="676729"/>
          </a:xfrm>
          <a:prstGeom prst="rect">
            <a:avLst/>
          </a:prstGeom>
        </p:spPr>
      </p:pic>
      <p:pic>
        <p:nvPicPr>
          <p:cNvPr id="19" name="Bilde 18">
            <a:extLst>
              <a:ext uri="{FF2B5EF4-FFF2-40B4-BE49-F238E27FC236}">
                <a16:creationId xmlns:a16="http://schemas.microsoft.com/office/drawing/2014/main" id="{251D92B2-D4BC-4145-9884-A4EE429579B1}"/>
              </a:ext>
            </a:extLst>
          </p:cNvPr>
          <p:cNvPicPr>
            <a:picLocks noChangeAspect="1"/>
          </p:cNvPicPr>
          <p:nvPr/>
        </p:nvPicPr>
        <p:blipFill>
          <a:blip r:embed="rId6"/>
          <a:stretch>
            <a:fillRect/>
          </a:stretch>
        </p:blipFill>
        <p:spPr>
          <a:xfrm>
            <a:off x="1045582" y="4687338"/>
            <a:ext cx="1388843" cy="670172"/>
          </a:xfrm>
          <a:prstGeom prst="rect">
            <a:avLst/>
          </a:prstGeom>
        </p:spPr>
      </p:pic>
      <p:pic>
        <p:nvPicPr>
          <p:cNvPr id="20" name="Bilde 19">
            <a:extLst>
              <a:ext uri="{FF2B5EF4-FFF2-40B4-BE49-F238E27FC236}">
                <a16:creationId xmlns:a16="http://schemas.microsoft.com/office/drawing/2014/main" id="{9E069877-83F5-4430-AF95-DB3EC24205AB}"/>
              </a:ext>
            </a:extLst>
          </p:cNvPr>
          <p:cNvPicPr>
            <a:picLocks noChangeAspect="1"/>
          </p:cNvPicPr>
          <p:nvPr/>
        </p:nvPicPr>
        <p:blipFill>
          <a:blip r:embed="rId7"/>
          <a:stretch>
            <a:fillRect/>
          </a:stretch>
        </p:blipFill>
        <p:spPr>
          <a:xfrm>
            <a:off x="433087" y="4253422"/>
            <a:ext cx="1399767" cy="345040"/>
          </a:xfrm>
          <a:prstGeom prst="rect">
            <a:avLst/>
          </a:prstGeom>
        </p:spPr>
      </p:pic>
      <p:pic>
        <p:nvPicPr>
          <p:cNvPr id="22" name="Bilde 21">
            <a:extLst>
              <a:ext uri="{FF2B5EF4-FFF2-40B4-BE49-F238E27FC236}">
                <a16:creationId xmlns:a16="http://schemas.microsoft.com/office/drawing/2014/main" id="{7ED8549C-1E8F-44EB-B364-C4456ACA5F7B}"/>
              </a:ext>
            </a:extLst>
          </p:cNvPr>
          <p:cNvPicPr>
            <a:picLocks noChangeAspect="1"/>
          </p:cNvPicPr>
          <p:nvPr/>
        </p:nvPicPr>
        <p:blipFill>
          <a:blip r:embed="rId8"/>
          <a:stretch>
            <a:fillRect/>
          </a:stretch>
        </p:blipFill>
        <p:spPr>
          <a:xfrm>
            <a:off x="2072126" y="4253422"/>
            <a:ext cx="775684" cy="343860"/>
          </a:xfrm>
          <a:prstGeom prst="rect">
            <a:avLst/>
          </a:prstGeom>
        </p:spPr>
      </p:pic>
      <p:sp>
        <p:nvSpPr>
          <p:cNvPr id="26" name="TekstSylinder 25">
            <a:extLst>
              <a:ext uri="{FF2B5EF4-FFF2-40B4-BE49-F238E27FC236}">
                <a16:creationId xmlns:a16="http://schemas.microsoft.com/office/drawing/2014/main" id="{7A0C489D-2D2C-4525-8B6F-F649C172052B}"/>
              </a:ext>
            </a:extLst>
          </p:cNvPr>
          <p:cNvSpPr txBox="1"/>
          <p:nvPr/>
        </p:nvSpPr>
        <p:spPr>
          <a:xfrm>
            <a:off x="4049073" y="2029869"/>
            <a:ext cx="2365484" cy="1923604"/>
          </a:xfrm>
          <a:prstGeom prst="rect">
            <a:avLst/>
          </a:prstGeom>
          <a:noFill/>
          <a:ln>
            <a:solidFill>
              <a:schemeClr val="tx1"/>
            </a:solidFill>
          </a:ln>
        </p:spPr>
        <p:txBody>
          <a:bodyPr wrap="square" rtlCol="0">
            <a:spAutoFit/>
          </a:bodyPr>
          <a:lstStyle/>
          <a:p>
            <a:r>
              <a:rPr lang="nb-NO" sz="1100" b="1" dirty="0"/>
              <a:t>Kjøretid-klossen</a:t>
            </a:r>
            <a:endParaRPr lang="nb-NO" sz="1100" dirty="0"/>
          </a:p>
          <a:p>
            <a:r>
              <a:rPr lang="nb-NO" sz="1100" dirty="0"/>
              <a:t>Denne klossen måler hvor lang tid det har gått siden programmet begynte å kjøre. Den begynner å telle med en gang programmet er overført til </a:t>
            </a:r>
            <a:r>
              <a:rPr lang="nb-NO" sz="1100" dirty="0" err="1"/>
              <a:t>micro:biten</a:t>
            </a:r>
            <a:r>
              <a:rPr lang="nb-NO" sz="1100" dirty="0"/>
              <a:t>. Den finnes under kategorien inndata, der det står mer…</a:t>
            </a:r>
          </a:p>
          <a:p>
            <a:r>
              <a:rPr lang="nb-NO" sz="1100" dirty="0"/>
              <a:t>Den måler tiden i millisekunder. Hva må du gjøre for å få tiden i sekunder?</a:t>
            </a:r>
          </a:p>
          <a:p>
            <a:endParaRPr lang="nb-NO" sz="2000" b="1" dirty="0"/>
          </a:p>
        </p:txBody>
      </p:sp>
      <p:pic>
        <p:nvPicPr>
          <p:cNvPr id="27" name="Bilde 26">
            <a:extLst>
              <a:ext uri="{FF2B5EF4-FFF2-40B4-BE49-F238E27FC236}">
                <a16:creationId xmlns:a16="http://schemas.microsoft.com/office/drawing/2014/main" id="{7C1903D7-B1CA-4F0D-8E5D-EF6267300379}"/>
              </a:ext>
            </a:extLst>
          </p:cNvPr>
          <p:cNvPicPr>
            <a:picLocks noChangeAspect="1"/>
          </p:cNvPicPr>
          <p:nvPr/>
        </p:nvPicPr>
        <p:blipFill>
          <a:blip r:embed="rId9"/>
          <a:stretch>
            <a:fillRect/>
          </a:stretch>
        </p:blipFill>
        <p:spPr>
          <a:xfrm>
            <a:off x="4724510" y="3616181"/>
            <a:ext cx="899608" cy="277152"/>
          </a:xfrm>
          <a:prstGeom prst="rect">
            <a:avLst/>
          </a:prstGeom>
        </p:spPr>
      </p:pic>
      <p:pic>
        <p:nvPicPr>
          <p:cNvPr id="3" name="Bilde 2">
            <a:extLst>
              <a:ext uri="{FF2B5EF4-FFF2-40B4-BE49-F238E27FC236}">
                <a16:creationId xmlns:a16="http://schemas.microsoft.com/office/drawing/2014/main" id="{0D86E6C7-6AA2-4093-9ED4-910F0495E76F}"/>
              </a:ext>
            </a:extLst>
          </p:cNvPr>
          <p:cNvPicPr>
            <a:picLocks noChangeAspect="1"/>
          </p:cNvPicPr>
          <p:nvPr/>
        </p:nvPicPr>
        <p:blipFill>
          <a:blip r:embed="rId10"/>
          <a:stretch>
            <a:fillRect/>
          </a:stretch>
        </p:blipFill>
        <p:spPr>
          <a:xfrm>
            <a:off x="3087082" y="4241475"/>
            <a:ext cx="2334332" cy="349390"/>
          </a:xfrm>
          <a:prstGeom prst="rect">
            <a:avLst/>
          </a:prstGeom>
        </p:spPr>
      </p:pic>
      <p:sp>
        <p:nvSpPr>
          <p:cNvPr id="6" name="Plassholder for lysbildenummer 5">
            <a:extLst>
              <a:ext uri="{FF2B5EF4-FFF2-40B4-BE49-F238E27FC236}">
                <a16:creationId xmlns:a16="http://schemas.microsoft.com/office/drawing/2014/main" id="{AE4B70DF-92C7-488C-8639-DEE2FD625412}"/>
              </a:ext>
            </a:extLst>
          </p:cNvPr>
          <p:cNvSpPr>
            <a:spLocks noGrp="1"/>
          </p:cNvSpPr>
          <p:nvPr>
            <p:ph type="sldNum" sz="quarter" idx="12"/>
          </p:nvPr>
        </p:nvSpPr>
        <p:spPr/>
        <p:txBody>
          <a:bodyPr/>
          <a:lstStyle/>
          <a:p>
            <a:fld id="{8BCDA449-1FD9-4B7A-9E85-B244E6DC9C56}" type="slidenum">
              <a:rPr lang="nb-NO" smtClean="0"/>
              <a:t>2</a:t>
            </a:fld>
            <a:endParaRPr lang="nb-NO"/>
          </a:p>
        </p:txBody>
      </p:sp>
    </p:spTree>
    <p:extLst>
      <p:ext uri="{BB962C8B-B14F-4D97-AF65-F5344CB8AC3E}">
        <p14:creationId xmlns:p14="http://schemas.microsoft.com/office/powerpoint/2010/main" val="277745580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479299</TotalTime>
  <Words>980</Words>
  <Application>Microsoft Macintosh PowerPoint</Application>
  <PresentationFormat>A4 Paper (210x297 mm)</PresentationFormat>
  <Paragraphs>66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6 - Friksjon og omforming av energi</vt:lpstr>
      <vt:lpstr>Lag et skråplan der vinkelen kan justeres - og en stoppeklokke med micro:bit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1487</cp:revision>
  <dcterms:created xsi:type="dcterms:W3CDTF">2018-11-04T16:46:19Z</dcterms:created>
  <dcterms:modified xsi:type="dcterms:W3CDTF">2021-11-04T16:03:19Z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2021-08-29T11:19:08Z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32fbb1da-2c17-4afb-982c-b0e5cda330b9</vt:lpwstr>
  </property>
  <property fmtid="{D5CDD505-2E9C-101B-9397-08002B2CF9AE}" pid="9" name="MSIP_Label_531f9ef8-9444-4aee-b673-282240bf708b_ContentBits">
    <vt:lpwstr>0</vt:lpwstr>
  </property>
</Properties>
</file>