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84" r:id="rId5"/>
    <p:sldId id="383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7" autoAdjust="0"/>
    <p:restoredTop sz="93741" autoAdjust="0"/>
  </p:normalViewPr>
  <p:slideViewPr>
    <p:cSldViewPr snapToGrid="0">
      <p:cViewPr varScale="1">
        <p:scale>
          <a:sx n="83" d="100"/>
          <a:sy n="83" d="100"/>
        </p:scale>
        <p:origin x="3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B081269B-B95D-409E-9A2A-05A7252C1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27" y="2106675"/>
            <a:ext cx="1873597" cy="1873597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406DD419-B163-4FFC-8A6D-E96ADB78D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13" y="3596631"/>
            <a:ext cx="3761984" cy="236282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3DE0C81-1A15-47F8-BE44-095608D87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51" y="83418"/>
            <a:ext cx="6912986" cy="745440"/>
          </a:xfrm>
        </p:spPr>
        <p:txBody>
          <a:bodyPr>
            <a:noAutofit/>
          </a:bodyPr>
          <a:lstStyle/>
          <a:p>
            <a:r>
              <a:rPr lang="nb-NO" sz="2700" dirty="0"/>
              <a:t>Opplegg 5 - Massetettleik og periodesystemet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5590E4-BD19-4106-85A0-BF59D7149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37" y="5778951"/>
            <a:ext cx="6367133" cy="706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dirty="0" err="1"/>
              <a:t>Atommassane</a:t>
            </a:r>
            <a:r>
              <a:rPr lang="nb-NO" sz="1100" dirty="0"/>
              <a:t> </a:t>
            </a:r>
            <a:r>
              <a:rPr lang="nb-NO" sz="1100" dirty="0" err="1"/>
              <a:t>avgjer</a:t>
            </a:r>
            <a:r>
              <a:rPr lang="nb-NO" sz="1100" dirty="0"/>
              <a:t> svært lite av massetettleiken til grunnstoffa. Det er </a:t>
            </a:r>
            <a:r>
              <a:rPr lang="nb-NO" sz="1100" dirty="0" err="1"/>
              <a:t>ikkje</a:t>
            </a:r>
            <a:r>
              <a:rPr lang="nb-NO" sz="1100" dirty="0"/>
              <a:t> slik at massetettleiken automatisk blir </a:t>
            </a:r>
            <a:r>
              <a:rPr lang="nb-NO" sz="1100" dirty="0" err="1"/>
              <a:t>høgare</a:t>
            </a:r>
            <a:r>
              <a:rPr lang="nb-NO" sz="1100" dirty="0"/>
              <a:t> for grunnstoffa med </a:t>
            </a:r>
            <a:r>
              <a:rPr lang="nb-NO" sz="1100" dirty="0" err="1"/>
              <a:t>høgare</a:t>
            </a:r>
            <a:r>
              <a:rPr lang="nb-NO" sz="1100" dirty="0"/>
              <a:t> atomnummer. </a:t>
            </a:r>
            <a:r>
              <a:rPr lang="nb-NO" sz="1100" dirty="0" err="1"/>
              <a:t>Ein</a:t>
            </a:r>
            <a:r>
              <a:rPr lang="nb-NO" sz="1100" dirty="0"/>
              <a:t> del av grunnen er at for </a:t>
            </a:r>
            <a:r>
              <a:rPr lang="nb-NO" sz="1100" dirty="0" err="1"/>
              <a:t>dei</a:t>
            </a:r>
            <a:r>
              <a:rPr lang="nb-NO" sz="1100" dirty="0"/>
              <a:t> fleste grunnstoffa er atoma bundne til </a:t>
            </a:r>
            <a:r>
              <a:rPr lang="nb-NO" sz="1100" dirty="0" err="1"/>
              <a:t>kvarandre</a:t>
            </a:r>
            <a:r>
              <a:rPr lang="nb-NO" sz="1100" dirty="0"/>
              <a:t>, slik at det blir molekyl av grunnstoffet. Måten </a:t>
            </a:r>
            <a:r>
              <a:rPr lang="nb-NO" sz="1100" dirty="0" err="1"/>
              <a:t>desse</a:t>
            </a:r>
            <a:r>
              <a:rPr lang="nb-NO" sz="1100" dirty="0"/>
              <a:t> er bundne </a:t>
            </a:r>
            <a:r>
              <a:rPr lang="nb-NO" sz="1100" dirty="0" err="1"/>
              <a:t>saman</a:t>
            </a:r>
            <a:r>
              <a:rPr lang="nb-NO" sz="1100" dirty="0"/>
              <a:t> på, er med på å </a:t>
            </a:r>
            <a:r>
              <a:rPr lang="nb-NO" sz="1100" dirty="0" err="1"/>
              <a:t>fastsetje</a:t>
            </a:r>
            <a:r>
              <a:rPr lang="nb-NO" sz="1100" dirty="0"/>
              <a:t> kor stor plass molekyla tek. Altså kor stort volum </a:t>
            </a:r>
            <a:r>
              <a:rPr lang="nb-NO" sz="1100" dirty="0" err="1"/>
              <a:t>dei</a:t>
            </a:r>
            <a:r>
              <a:rPr lang="nb-NO" sz="1100" dirty="0"/>
              <a:t> har.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3045D4F-45D7-4A52-B250-89BC6250C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726" y="9033932"/>
            <a:ext cx="680884" cy="74958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F4BC413-4AD8-46F4-A416-EC7B663EA818}"/>
              </a:ext>
            </a:extLst>
          </p:cNvPr>
          <p:cNvSpPr txBox="1"/>
          <p:nvPr/>
        </p:nvSpPr>
        <p:spPr>
          <a:xfrm>
            <a:off x="206395" y="7848441"/>
            <a:ext cx="21793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1. For å kunne nytte </a:t>
            </a:r>
            <a:r>
              <a:rPr lang="nb-NO" sz="1100" dirty="0" err="1"/>
              <a:t>ein</a:t>
            </a:r>
            <a:r>
              <a:rPr lang="nb-NO" sz="1100" dirty="0"/>
              <a:t> ultralydsensor (sonar), må du først trykke på Avansert i menyen. Så må du trykke på Utvidelser, </a:t>
            </a:r>
            <a:r>
              <a:rPr lang="nb-NO" sz="1100" dirty="0" err="1"/>
              <a:t>nedst</a:t>
            </a:r>
            <a:r>
              <a:rPr lang="nb-NO" sz="1100" dirty="0"/>
              <a:t> i menyen; markert med </a:t>
            </a:r>
            <a:r>
              <a:rPr lang="nb-NO" sz="1100" dirty="0" err="1"/>
              <a:t>raudt</a:t>
            </a:r>
            <a:r>
              <a:rPr lang="nb-NO" sz="1100" dirty="0"/>
              <a:t> på figuren her.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25714B6-F40F-4DE2-8259-7ED06436DFB7}"/>
              </a:ext>
            </a:extLst>
          </p:cNvPr>
          <p:cNvSpPr txBox="1"/>
          <p:nvPr/>
        </p:nvSpPr>
        <p:spPr>
          <a:xfrm>
            <a:off x="241584" y="9115257"/>
            <a:ext cx="9848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2. Trykk så på ruta der det står sonar.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21F350-E453-4A30-B9B3-BED58DF46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124" y="7815642"/>
            <a:ext cx="1042831" cy="1899779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44CF2ED7-69A1-48D9-9D8D-F631E8AB6BDE}"/>
              </a:ext>
            </a:extLst>
          </p:cNvPr>
          <p:cNvSpPr/>
          <p:nvPr/>
        </p:nvSpPr>
        <p:spPr>
          <a:xfrm>
            <a:off x="2373417" y="9535070"/>
            <a:ext cx="744469" cy="1591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F4EC8875-CB8C-4069-868F-169370A7F534}"/>
              </a:ext>
            </a:extLst>
          </p:cNvPr>
          <p:cNvCxnSpPr>
            <a:cxnSpLocks/>
          </p:cNvCxnSpPr>
          <p:nvPr/>
        </p:nvCxnSpPr>
        <p:spPr>
          <a:xfrm>
            <a:off x="1762573" y="8830157"/>
            <a:ext cx="974872" cy="6185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98E685C-4ACF-4848-A3F4-78AEB2592E62}"/>
              </a:ext>
            </a:extLst>
          </p:cNvPr>
          <p:cNvSpPr txBox="1"/>
          <p:nvPr/>
        </p:nvSpPr>
        <p:spPr>
          <a:xfrm>
            <a:off x="231796" y="7119584"/>
            <a:ext cx="6367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_________________________________________________________________________________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3AB6A6B-1963-4889-A710-3826AA704BE5}"/>
              </a:ext>
            </a:extLst>
          </p:cNvPr>
          <p:cNvSpPr txBox="1"/>
          <p:nvPr/>
        </p:nvSpPr>
        <p:spPr>
          <a:xfrm>
            <a:off x="233117" y="7414919"/>
            <a:ext cx="26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Ultralydsensor (sonar)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CCA90312-0E12-46BC-825A-B59EDC33A34B}"/>
              </a:ext>
            </a:extLst>
          </p:cNvPr>
          <p:cNvSpPr txBox="1">
            <a:spLocks/>
          </p:cNvSpPr>
          <p:nvPr/>
        </p:nvSpPr>
        <p:spPr>
          <a:xfrm>
            <a:off x="4979970" y="7396510"/>
            <a:ext cx="1759974" cy="823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Da får du tilgang til denne programmerings-klossen. Han viser avstanden </a:t>
            </a:r>
            <a:r>
              <a:rPr lang="nb-NO" sz="1100" dirty="0" err="1"/>
              <a:t>frå</a:t>
            </a:r>
            <a:r>
              <a:rPr lang="nb-NO" sz="1100" dirty="0"/>
              <a:t> sonaren målt i cm eller mikrosekund.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7BE1418E-E9C1-4263-96B4-AC6D2B0AB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9233" y="7423247"/>
            <a:ext cx="1489323" cy="783613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D3B416BA-38FC-4068-B8A7-1FD07C366891}"/>
              </a:ext>
            </a:extLst>
          </p:cNvPr>
          <p:cNvSpPr/>
          <p:nvPr/>
        </p:nvSpPr>
        <p:spPr>
          <a:xfrm>
            <a:off x="206395" y="7778874"/>
            <a:ext cx="3183567" cy="20300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F65F5932-0E0A-45D7-83F4-40E5301B79B9}"/>
                  </a:ext>
                </a:extLst>
              </p:cNvPr>
              <p:cNvSpPr txBox="1"/>
              <p:nvPr/>
            </p:nvSpPr>
            <p:spPr>
              <a:xfrm>
                <a:off x="3117886" y="906871"/>
                <a:ext cx="3348487" cy="139794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/>
                  <a:t>Kva er massetettleik?</a:t>
                </a:r>
              </a:p>
              <a:p>
                <a:r>
                  <a:rPr lang="nb-NO" sz="1100" dirty="0"/>
                  <a:t>Han seier </a:t>
                </a:r>
                <a:r>
                  <a:rPr lang="nb-NO" sz="1100" dirty="0" err="1"/>
                  <a:t>noko</a:t>
                </a:r>
                <a:r>
                  <a:rPr lang="nb-NO" sz="1100" dirty="0"/>
                  <a:t> om kor stor tettleik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stoff har. Om du held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liten bit av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stoff med stor massetettleik, vil det </a:t>
                </a:r>
                <a:r>
                  <a:rPr lang="nb-NO" sz="1100" dirty="0" err="1"/>
                  <a:t>vere</a:t>
                </a:r>
                <a:r>
                  <a:rPr lang="nb-NO" sz="1100" dirty="0"/>
                  <a:t> tungt å </a:t>
                </a:r>
                <a:r>
                  <a:rPr lang="nb-NO" sz="1100" dirty="0" err="1"/>
                  <a:t>halde</a:t>
                </a:r>
                <a:r>
                  <a:rPr lang="nb-NO" sz="1100" dirty="0"/>
                  <a:t>. Eininga for massetettleik er enten kg/m</a:t>
                </a:r>
                <a:r>
                  <a:rPr lang="nb-NO" sz="1100" baseline="30000" dirty="0"/>
                  <a:t>3</a:t>
                </a:r>
                <a:r>
                  <a:rPr lang="nb-NO" sz="1100" dirty="0"/>
                  <a:t> eller g/cm</a:t>
                </a:r>
                <a:r>
                  <a:rPr lang="nb-NO" sz="1100" baseline="30000" dirty="0"/>
                  <a:t>3</a:t>
                </a:r>
                <a:r>
                  <a:rPr lang="nb-NO" sz="1100" dirty="0"/>
                  <a:t>.</a:t>
                </a:r>
              </a:p>
              <a:p>
                <a:endParaRPr lang="nb-NO" sz="11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𝑚𝑎𝑠𝑠𝑒𝑡𝑒𝑡𝑡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𝑙𝑒𝑖𝑘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𝑚𝑎𝑠𝑠𝑒</m:t>
                          </m:r>
                        </m:num>
                        <m:den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𝑣𝑜𝑙𝑢𝑚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F65F5932-0E0A-45D7-83F4-40E5301B7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886" y="906871"/>
                <a:ext cx="3348487" cy="13979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7A0401F-E458-4A81-A9E1-741B7F41B586}"/>
              </a:ext>
            </a:extLst>
          </p:cNvPr>
          <p:cNvSpPr txBox="1"/>
          <p:nvPr/>
        </p:nvSpPr>
        <p:spPr>
          <a:xfrm>
            <a:off x="529715" y="906353"/>
            <a:ext cx="2215936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masse?</a:t>
            </a:r>
          </a:p>
          <a:p>
            <a:r>
              <a:rPr lang="nb-NO" sz="1100" dirty="0"/>
              <a:t>Masse er det vi måler når vi veg </a:t>
            </a:r>
            <a:r>
              <a:rPr lang="nb-NO" sz="1100" dirty="0" err="1"/>
              <a:t>noko</a:t>
            </a:r>
            <a:r>
              <a:rPr lang="nb-NO" sz="1100" dirty="0"/>
              <a:t>. Vi </a:t>
            </a:r>
            <a:r>
              <a:rPr lang="nb-NO" sz="1100" dirty="0" err="1"/>
              <a:t>kallar</a:t>
            </a:r>
            <a:r>
              <a:rPr lang="nb-NO" sz="1100" dirty="0"/>
              <a:t> det ofte tyngd, men </a:t>
            </a:r>
            <a:r>
              <a:rPr lang="nb-NO" sz="1100" dirty="0" err="1"/>
              <a:t>tyngda</a:t>
            </a:r>
            <a:r>
              <a:rPr lang="nb-NO" sz="1100" dirty="0"/>
              <a:t> er </a:t>
            </a:r>
            <a:r>
              <a:rPr lang="nb-NO" sz="1100" dirty="0" err="1"/>
              <a:t>eigentleg</a:t>
            </a:r>
            <a:r>
              <a:rPr lang="nb-NO" sz="1100" dirty="0"/>
              <a:t> den krafta som jordkloden dreg oss ned mot bakken med (tyngdekraft). Masse måler vi i kilogram. 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ED61F1AE-6CC1-4ADF-A371-5E59FFC7F247}"/>
              </a:ext>
            </a:extLst>
          </p:cNvPr>
          <p:cNvSpPr txBox="1"/>
          <p:nvPr/>
        </p:nvSpPr>
        <p:spPr>
          <a:xfrm>
            <a:off x="3946638" y="4049030"/>
            <a:ext cx="262942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Atommassane</a:t>
            </a:r>
            <a:r>
              <a:rPr lang="nb-NO" sz="1100" dirty="0"/>
              <a:t> til grunnstoffa er i </a:t>
            </a:r>
            <a:r>
              <a:rPr lang="nb-NO" sz="1100" dirty="0" err="1"/>
              <a:t>hovudsak</a:t>
            </a:r>
            <a:r>
              <a:rPr lang="nb-NO" sz="1100" dirty="0"/>
              <a:t> fastsette av </a:t>
            </a:r>
            <a:r>
              <a:rPr lang="nb-NO" sz="1100" dirty="0" err="1"/>
              <a:t>talet</a:t>
            </a:r>
            <a:r>
              <a:rPr lang="nb-NO" sz="1100" dirty="0"/>
              <a:t> på proton og nøytron i kjernen, </a:t>
            </a:r>
            <a:r>
              <a:rPr lang="nb-NO" sz="1100" dirty="0" err="1"/>
              <a:t>sidan</a:t>
            </a:r>
            <a:r>
              <a:rPr lang="nb-NO" sz="1100" dirty="0"/>
              <a:t> elektrona har så liten masse til </a:t>
            </a:r>
            <a:r>
              <a:rPr lang="nb-NO" sz="1100" dirty="0" err="1"/>
              <a:t>samanlikning</a:t>
            </a:r>
            <a:r>
              <a:rPr lang="nb-NO" sz="1100" dirty="0"/>
              <a:t>. </a:t>
            </a:r>
            <a:r>
              <a:rPr lang="nb-NO" sz="1100" dirty="0" err="1"/>
              <a:t>Atommassane</a:t>
            </a:r>
            <a:r>
              <a:rPr lang="nb-NO" sz="1100" dirty="0"/>
              <a:t> </a:t>
            </a:r>
            <a:r>
              <a:rPr lang="nb-NO" sz="1100" dirty="0" err="1"/>
              <a:t>aukar</a:t>
            </a:r>
            <a:r>
              <a:rPr lang="nb-NO" sz="1100" dirty="0"/>
              <a:t> når atomnummeret </a:t>
            </a:r>
            <a:r>
              <a:rPr lang="nb-NO" sz="1100" dirty="0" err="1"/>
              <a:t>aukar</a:t>
            </a:r>
            <a:r>
              <a:rPr lang="nb-NO" sz="1100" dirty="0"/>
              <a:t>, for det seier kor mange proton atomet har i kjernen. For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lettaste</a:t>
            </a:r>
            <a:r>
              <a:rPr lang="nb-NO" sz="1100" dirty="0"/>
              <a:t> grunnstoffa har atomet omtrent like mange nøytron som proton, men for de tyngre grunnstoffa er det </a:t>
            </a:r>
            <a:r>
              <a:rPr lang="nb-NO" sz="1100" dirty="0" err="1"/>
              <a:t>fleire</a:t>
            </a:r>
            <a:r>
              <a:rPr lang="nb-NO" sz="1100" dirty="0"/>
              <a:t> nøytron enn proton.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E11D3BCA-9969-4A82-B9AC-E8B0272AD3D7}"/>
              </a:ext>
            </a:extLst>
          </p:cNvPr>
          <p:cNvSpPr txBox="1"/>
          <p:nvPr/>
        </p:nvSpPr>
        <p:spPr>
          <a:xfrm>
            <a:off x="4120642" y="3389766"/>
            <a:ext cx="212421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Visste du at?</a:t>
            </a:r>
          </a:p>
          <a:p>
            <a:r>
              <a:rPr lang="nb-NO" sz="1100" dirty="0"/>
              <a:t>Ei teskei med nøytronstjerne veg omtrent 500 </a:t>
            </a:r>
            <a:r>
              <a:rPr lang="nb-NO" sz="1100" dirty="0" err="1"/>
              <a:t>millionar</a:t>
            </a:r>
            <a:r>
              <a:rPr lang="nb-NO" sz="1100" dirty="0"/>
              <a:t> tonn!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0658DC41-BDD5-4859-A09E-26B877463DE6}"/>
              </a:ext>
            </a:extLst>
          </p:cNvPr>
          <p:cNvSpPr txBox="1"/>
          <p:nvPr/>
        </p:nvSpPr>
        <p:spPr>
          <a:xfrm>
            <a:off x="2530251" y="2393315"/>
            <a:ext cx="38562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Alle atom er bygd opp av proton, nøytron og elektron. Atomkjernen består av proton og nøytron. Protona har ei positiv ladning, men nøytrona har inga ladning, </a:t>
            </a:r>
            <a:r>
              <a:rPr lang="nb-NO" sz="1100" dirty="0" err="1"/>
              <a:t>dei</a:t>
            </a:r>
            <a:r>
              <a:rPr lang="nb-NO" sz="1100" dirty="0"/>
              <a:t> er nøytrale. Elektrona går i bane rundt atomkjernen og </a:t>
            </a:r>
            <a:r>
              <a:rPr lang="nb-NO" sz="1100" dirty="0" err="1"/>
              <a:t>dei</a:t>
            </a:r>
            <a:r>
              <a:rPr lang="nb-NO" sz="1100" dirty="0"/>
              <a:t> har ei negativ ladning. I </a:t>
            </a:r>
            <a:r>
              <a:rPr lang="nb-NO" sz="1100" dirty="0" err="1"/>
              <a:t>eit</a:t>
            </a:r>
            <a:r>
              <a:rPr lang="nb-NO" sz="1100" dirty="0"/>
              <a:t> nøytralt atom er det alltid like mange elektron og proton.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AAD2A7DD-C4DC-4676-A74A-1701D1B36489}"/>
              </a:ext>
            </a:extLst>
          </p:cNvPr>
          <p:cNvSpPr txBox="1"/>
          <p:nvPr/>
        </p:nvSpPr>
        <p:spPr>
          <a:xfrm>
            <a:off x="297137" y="6409718"/>
            <a:ext cx="485214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Innanfor</a:t>
            </a:r>
            <a:r>
              <a:rPr lang="nb-NO" sz="1100" dirty="0"/>
              <a:t> kvar kolonne (gruppe) i periodesystemet er det likevel slik at grunn-stoffa med </a:t>
            </a:r>
            <a:r>
              <a:rPr lang="nb-NO" sz="1100" dirty="0" err="1"/>
              <a:t>høgast</a:t>
            </a:r>
            <a:r>
              <a:rPr lang="nb-NO" sz="1100" dirty="0"/>
              <a:t> atomnummer har størst massetettleik. Grunnen er at </a:t>
            </a:r>
            <a:r>
              <a:rPr lang="nb-NO" sz="1100" dirty="0" err="1"/>
              <a:t>desse</a:t>
            </a:r>
            <a:r>
              <a:rPr lang="nb-NO" sz="1100" dirty="0"/>
              <a:t> grunnstoffa har </a:t>
            </a:r>
            <a:r>
              <a:rPr lang="nb-NO" sz="1100" dirty="0" err="1"/>
              <a:t>liknande</a:t>
            </a:r>
            <a:r>
              <a:rPr lang="nb-NO" sz="1100" dirty="0"/>
              <a:t> kjemiske </a:t>
            </a:r>
            <a:r>
              <a:rPr lang="nb-NO" sz="1100" dirty="0" err="1"/>
              <a:t>eigenskaper</a:t>
            </a:r>
            <a:r>
              <a:rPr lang="nb-NO" sz="1100" dirty="0"/>
              <a:t> </a:t>
            </a:r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har like mange valenselektron (elektron i </a:t>
            </a:r>
            <a:r>
              <a:rPr lang="nb-NO" sz="1100" dirty="0" err="1"/>
              <a:t>ytste</a:t>
            </a:r>
            <a:r>
              <a:rPr lang="nb-NO" sz="1100" dirty="0"/>
              <a:t> skal), som er det </a:t>
            </a:r>
            <a:r>
              <a:rPr lang="nb-NO" sz="1100" dirty="0" err="1"/>
              <a:t>viktigaste</a:t>
            </a:r>
            <a:r>
              <a:rPr lang="nb-NO" sz="1100" dirty="0"/>
              <a:t> for å </a:t>
            </a:r>
            <a:r>
              <a:rPr lang="nb-NO" sz="1100" dirty="0" err="1"/>
              <a:t>avgjere</a:t>
            </a:r>
            <a:r>
              <a:rPr lang="nb-NO" sz="1100" dirty="0"/>
              <a:t> bindingstype og kjemiske </a:t>
            </a:r>
            <a:r>
              <a:rPr lang="nb-NO" sz="1100" dirty="0" err="1"/>
              <a:t>eigenskaper</a:t>
            </a:r>
            <a:r>
              <a:rPr lang="nb-NO" sz="1100" dirty="0"/>
              <a:t> til stoffet.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E057C9F0-10DA-4C8C-85CC-5F8FFBAE2497}"/>
              </a:ext>
            </a:extLst>
          </p:cNvPr>
          <p:cNvSpPr txBox="1"/>
          <p:nvPr/>
        </p:nvSpPr>
        <p:spPr>
          <a:xfrm>
            <a:off x="5149283" y="6573354"/>
            <a:ext cx="1514987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ulike </a:t>
            </a:r>
            <a:r>
              <a:rPr lang="nb-NO" sz="1100" dirty="0" err="1"/>
              <a:t>typar</a:t>
            </a:r>
            <a:r>
              <a:rPr lang="nb-NO" sz="1100" dirty="0"/>
              <a:t> </a:t>
            </a:r>
            <a:r>
              <a:rPr lang="nb-NO" sz="1100" dirty="0" err="1"/>
              <a:t>bindingar</a:t>
            </a:r>
            <a:r>
              <a:rPr lang="nb-NO" sz="1100" dirty="0"/>
              <a:t> veit du om?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3F047E27-7ED4-4594-B67D-5E2E3D57343C}"/>
                  </a:ext>
                </a:extLst>
              </p:cNvPr>
              <p:cNvSpPr txBox="1"/>
              <p:nvPr/>
            </p:nvSpPr>
            <p:spPr>
              <a:xfrm>
                <a:off x="3408063" y="8195255"/>
                <a:ext cx="340486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Ultralydsensoren måler </a:t>
                </a:r>
                <a:r>
                  <a:rPr lang="nb-NO" sz="1100" dirty="0" err="1"/>
                  <a:t>ikkje</a:t>
                </a:r>
                <a:r>
                  <a:rPr lang="nb-NO" sz="1100" dirty="0"/>
                  <a:t> avstand direkte. Han måler tida det tek for ultralyd å gå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sensoren, bort til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overflate, så attende. </a:t>
                </a:r>
                <a:r>
                  <a:rPr lang="nb-NO" sz="1100" dirty="0" err="1"/>
                  <a:t>Sidan</a:t>
                </a:r>
                <a:r>
                  <a:rPr lang="nb-NO" sz="1100" dirty="0"/>
                  <a:t> sensoren veit at lydfarten er </a:t>
                </a:r>
                <a:r>
                  <a:rPr lang="nb-NO" sz="1100" dirty="0" err="1"/>
                  <a:t>ca</a:t>
                </a:r>
                <a:r>
                  <a:rPr lang="nb-NO" sz="1100" dirty="0"/>
                  <a:t> 340 </a:t>
                </a:r>
                <a:r>
                  <a:rPr lang="nb-NO" sz="1100" dirty="0" err="1"/>
                  <a:t>m/s</a:t>
                </a:r>
                <a:r>
                  <a:rPr lang="nb-NO" sz="1100" dirty="0"/>
                  <a:t> i luft, kan han </a:t>
                </a:r>
                <a:r>
                  <a:rPr lang="nb-NO" sz="1100" dirty="0" err="1"/>
                  <a:t>rekne</a:t>
                </a:r>
                <a:r>
                  <a:rPr lang="nb-NO" sz="1100" dirty="0"/>
                  <a:t> tida om til avstand.</a:t>
                </a:r>
              </a:p>
              <a:p>
                <a:endParaRPr lang="nb-NO" sz="200" dirty="0"/>
              </a:p>
              <a:p>
                <a:r>
                  <a:rPr lang="nb-NO" sz="1100" dirty="0"/>
                  <a:t>Dessverre </a:t>
                </a:r>
                <a:r>
                  <a:rPr lang="nb-NO" sz="1100" dirty="0" err="1"/>
                  <a:t>oppgjer</a:t>
                </a:r>
                <a:r>
                  <a:rPr lang="nb-NO" sz="1100" dirty="0"/>
                  <a:t> sensoren avstanden i heile cm, altså </a:t>
                </a:r>
                <a:r>
                  <a:rPr lang="nb-NO" sz="1100" dirty="0" err="1"/>
                  <a:t>ikkje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særleg</a:t>
                </a:r>
                <a:r>
                  <a:rPr lang="nb-NO" sz="1100" dirty="0"/>
                  <a:t> nøyaktig. Kva kan vi </a:t>
                </a:r>
                <a:r>
                  <a:rPr lang="nb-NO" sz="1100" dirty="0" err="1"/>
                  <a:t>gjere</a:t>
                </a:r>
                <a:r>
                  <a:rPr lang="nb-NO" sz="1100" dirty="0"/>
                  <a:t> med det? Kan det </a:t>
                </a:r>
                <a:r>
                  <a:rPr lang="nb-NO" sz="1100" dirty="0" err="1"/>
                  <a:t>vere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meir</a:t>
                </a:r>
                <a:r>
                  <a:rPr lang="nb-NO" sz="1100" dirty="0"/>
                  <a:t> nøyaktig å måle tida, og heller </a:t>
                </a:r>
                <a:r>
                  <a:rPr lang="nb-NO" sz="1100" dirty="0" err="1"/>
                  <a:t>rekne</a:t>
                </a:r>
                <a:r>
                  <a:rPr lang="nb-NO" sz="1100" dirty="0"/>
                  <a:t> om </a:t>
                </a:r>
                <a:r>
                  <a:rPr lang="nb-NO" sz="1100" dirty="0" err="1"/>
                  <a:t>sjølv</a:t>
                </a:r>
                <a:r>
                  <a:rPr lang="nb-NO" sz="1100" dirty="0"/>
                  <a:t>? (HINT: </a:t>
                </a:r>
                <a14:m>
                  <m:oMath xmlns:m="http://schemas.openxmlformats.org/officeDocument/2006/math">
                    <m:r>
                      <a:rPr lang="nb-NO" sz="11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1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</m:t>
                    </m:r>
                    <m:r>
                      <a:rPr lang="nb-NO" sz="11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𝑡</m:t>
                    </m:r>
                  </m:oMath>
                </a14:m>
                <a:r>
                  <a:rPr lang="nb-NO" sz="1100" dirty="0"/>
                  <a:t> )</a:t>
                </a:r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3F047E27-7ED4-4594-B67D-5E2E3D573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8063" y="8195255"/>
                <a:ext cx="3404861" cy="1477328"/>
              </a:xfrm>
              <a:prstGeom prst="rect">
                <a:avLst/>
              </a:prstGeom>
              <a:blipFill>
                <a:blip r:embed="rId8"/>
                <a:stretch>
                  <a:fillRect t="-412" r="-537" b="-16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E9333AD-AF88-4AD1-B9CE-E33B1DF5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480942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607BAF3-4320-4B87-9280-BF683204DEE5}"/>
              </a:ext>
            </a:extLst>
          </p:cNvPr>
          <p:cNvSpPr/>
          <p:nvPr/>
        </p:nvSpPr>
        <p:spPr>
          <a:xfrm>
            <a:off x="1362325" y="2436501"/>
            <a:ext cx="466475" cy="147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7446BD32-888F-48F9-8FD1-6FC7DEF2C7B9}"/>
              </a:ext>
            </a:extLst>
          </p:cNvPr>
          <p:cNvSpPr/>
          <p:nvPr/>
        </p:nvSpPr>
        <p:spPr>
          <a:xfrm>
            <a:off x="1798178" y="2957556"/>
            <a:ext cx="466475" cy="147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D8DA54CE-6535-49F7-BE7E-F6CCF9B3D76F}"/>
              </a:ext>
            </a:extLst>
          </p:cNvPr>
          <p:cNvSpPr/>
          <p:nvPr/>
        </p:nvSpPr>
        <p:spPr>
          <a:xfrm>
            <a:off x="1330575" y="3492191"/>
            <a:ext cx="466475" cy="147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B5D6086A-6A81-43C2-9756-E039D5BBB7C5}"/>
              </a:ext>
            </a:extLst>
          </p:cNvPr>
          <p:cNvSpPr txBox="1"/>
          <p:nvPr/>
        </p:nvSpPr>
        <p:spPr>
          <a:xfrm>
            <a:off x="1732067" y="2898853"/>
            <a:ext cx="641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Elektron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45894008-C623-4D34-98F3-8BBA3C5CF1F9}"/>
              </a:ext>
            </a:extLst>
          </p:cNvPr>
          <p:cNvSpPr txBox="1"/>
          <p:nvPr/>
        </p:nvSpPr>
        <p:spPr>
          <a:xfrm>
            <a:off x="1257963" y="3434868"/>
            <a:ext cx="641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Nøytron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5872AAEC-4F92-4A64-BA94-6AFF331340D2}"/>
              </a:ext>
            </a:extLst>
          </p:cNvPr>
          <p:cNvSpPr txBox="1"/>
          <p:nvPr/>
        </p:nvSpPr>
        <p:spPr>
          <a:xfrm>
            <a:off x="1317008" y="2383482"/>
            <a:ext cx="641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Proton</a:t>
            </a:r>
          </a:p>
        </p:txBody>
      </p:sp>
    </p:spTree>
    <p:extLst>
      <p:ext uri="{BB962C8B-B14F-4D97-AF65-F5344CB8AC3E}">
        <p14:creationId xmlns:p14="http://schemas.microsoft.com/office/powerpoint/2010/main" val="2961647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enhet, beholder, glass&#10;&#10;Automatisk generert beskrivelse">
            <a:extLst>
              <a:ext uri="{FF2B5EF4-FFF2-40B4-BE49-F238E27FC236}">
                <a16:creationId xmlns:a16="http://schemas.microsoft.com/office/drawing/2014/main" id="{51A389C3-5D83-4456-95E2-8487C178D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815" y="3114927"/>
            <a:ext cx="1121648" cy="1295205"/>
          </a:xfrm>
          <a:prstGeom prst="rect">
            <a:avLst/>
          </a:prstGeom>
        </p:spPr>
      </p:pic>
      <p:pic>
        <p:nvPicPr>
          <p:cNvPr id="6" name="Bilde 5" descr="Et bilde som inneholder skala, enhet&#10;&#10;Automatisk generert beskrivelse">
            <a:extLst>
              <a:ext uri="{FF2B5EF4-FFF2-40B4-BE49-F238E27FC236}">
                <a16:creationId xmlns:a16="http://schemas.microsoft.com/office/drawing/2014/main" id="{346D92DD-F86D-4CB4-B7E6-C6F51710F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84" y="3229278"/>
            <a:ext cx="1713916" cy="142826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BCA88DF-18BE-4306-874B-474479F8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16998"/>
            <a:ext cx="5915025" cy="864073"/>
          </a:xfrm>
        </p:spPr>
        <p:txBody>
          <a:bodyPr/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volummålar</a:t>
            </a:r>
            <a:br>
              <a:rPr lang="nb-NO" dirty="0"/>
            </a:br>
            <a:r>
              <a:rPr lang="nb-NO" sz="2000" dirty="0"/>
              <a:t>- finn massetettleiken til </a:t>
            </a:r>
            <a:r>
              <a:rPr lang="nb-NO" sz="2000" dirty="0" err="1"/>
              <a:t>eit</a:t>
            </a:r>
            <a:r>
              <a:rPr lang="nb-NO" sz="2000" dirty="0"/>
              <a:t> stoff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82C570D-ACA6-4D98-8BC4-E106EA57C167}"/>
              </a:ext>
            </a:extLst>
          </p:cNvPr>
          <p:cNvSpPr txBox="1"/>
          <p:nvPr/>
        </p:nvSpPr>
        <p:spPr>
          <a:xfrm>
            <a:off x="5128569" y="8489894"/>
            <a:ext cx="1467777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  <a:endParaRPr lang="nb-NO" sz="1100" dirty="0"/>
          </a:p>
          <a:p>
            <a:r>
              <a:rPr lang="nb-NO" sz="1100" dirty="0" err="1"/>
              <a:t>Kvifor</a:t>
            </a:r>
            <a:r>
              <a:rPr lang="nb-NO" sz="1100" dirty="0"/>
              <a:t> vil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mogleg</a:t>
            </a:r>
            <a:r>
              <a:rPr lang="nb-NO" sz="1100" dirty="0"/>
              <a:t> å finne massetettleiken til salt på denne måten?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988AC97-56D1-4AC7-AC02-F3D7A0D167A6}"/>
              </a:ext>
            </a:extLst>
          </p:cNvPr>
          <p:cNvSpPr txBox="1"/>
          <p:nvPr/>
        </p:nvSpPr>
        <p:spPr>
          <a:xfrm>
            <a:off x="528145" y="1026616"/>
            <a:ext cx="5600305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produkt som måler volumet til </a:t>
            </a:r>
            <a:r>
              <a:rPr lang="nb-NO" sz="1100" dirty="0" err="1"/>
              <a:t>eit</a:t>
            </a:r>
            <a:r>
              <a:rPr lang="nb-NO" sz="1100" dirty="0"/>
              <a:t> stoff med å bruke </a:t>
            </a:r>
            <a:r>
              <a:rPr lang="nb-NO" sz="1100" dirty="0" err="1"/>
              <a:t>ein</a:t>
            </a:r>
            <a:r>
              <a:rPr lang="nb-NO" sz="1100" dirty="0"/>
              <a:t> ultralydsensor (sonar) til å måle kor </a:t>
            </a:r>
            <a:r>
              <a:rPr lang="nb-NO" sz="1100" dirty="0" err="1"/>
              <a:t>mykje</a:t>
            </a:r>
            <a:r>
              <a:rPr lang="nb-NO" sz="1100" dirty="0"/>
              <a:t> vasshøgda i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begerglas</a:t>
            </a:r>
            <a:r>
              <a:rPr lang="nb-NO" sz="1100" dirty="0"/>
              <a:t> </a:t>
            </a:r>
            <a:r>
              <a:rPr lang="nb-NO" sz="1100" dirty="0" err="1"/>
              <a:t>aukar</a:t>
            </a:r>
            <a:r>
              <a:rPr lang="nb-NO" sz="1100" dirty="0"/>
              <a:t> når du legg i </a:t>
            </a:r>
            <a:r>
              <a:rPr lang="nb-NO" sz="1100" dirty="0" err="1"/>
              <a:t>ein</a:t>
            </a:r>
            <a:r>
              <a:rPr lang="nb-NO" sz="1100" dirty="0"/>
              <a:t> bit av stoffet. Bruk massen av biten og volumet for å </a:t>
            </a:r>
            <a:r>
              <a:rPr lang="nb-NO" sz="1100" dirty="0" err="1"/>
              <a:t>rekne</a:t>
            </a:r>
            <a:r>
              <a:rPr lang="nb-NO" sz="1100" dirty="0"/>
              <a:t> ut massetettleiken og finne ut av kva for </a:t>
            </a:r>
            <a:r>
              <a:rPr lang="nb-NO" sz="1100" dirty="0" err="1"/>
              <a:t>eit</a:t>
            </a:r>
            <a:r>
              <a:rPr lang="nb-NO" sz="1100" dirty="0"/>
              <a:t> stoff det er.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5F86712-3FF0-426F-AA4B-1D2472A38557}"/>
              </a:ext>
            </a:extLst>
          </p:cNvPr>
          <p:cNvSpPr txBox="1"/>
          <p:nvPr/>
        </p:nvSpPr>
        <p:spPr>
          <a:xfrm>
            <a:off x="451346" y="1857209"/>
            <a:ext cx="59242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delar</a:t>
            </a:r>
            <a:r>
              <a:rPr lang="nb-NO" sz="1100" dirty="0"/>
              <a:t> er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volummålar</a:t>
            </a:r>
            <a:r>
              <a:rPr lang="nb-NO" sz="1100" dirty="0"/>
              <a:t> samansett av? Korleis ser disse </a:t>
            </a:r>
            <a:r>
              <a:rPr lang="nb-NO" sz="1100" dirty="0" err="1"/>
              <a:t>delane</a:t>
            </a:r>
            <a:r>
              <a:rPr lang="nb-NO" sz="1100" dirty="0"/>
              <a:t> ut? Kva må bli bygd </a:t>
            </a:r>
            <a:r>
              <a:rPr lang="nb-NO" sz="1100" dirty="0" err="1"/>
              <a:t>saman</a:t>
            </a:r>
            <a:r>
              <a:rPr lang="nb-NO" sz="1100" dirty="0"/>
              <a:t> av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delane</a:t>
            </a:r>
            <a:r>
              <a:rPr lang="nb-NO" sz="1100" dirty="0"/>
              <a:t>?</a:t>
            </a:r>
          </a:p>
          <a:p>
            <a:r>
              <a:rPr lang="nb-NO" sz="1100" b="1" dirty="0"/>
              <a:t>Fase 2:</a:t>
            </a:r>
            <a:r>
              <a:rPr lang="nb-NO" sz="1100" dirty="0"/>
              <a:t> 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Korleis vil du at </a:t>
            </a:r>
            <a:r>
              <a:rPr lang="nb-NO" sz="1100" dirty="0" err="1"/>
              <a:t>volummålaren</a:t>
            </a:r>
            <a:r>
              <a:rPr lang="nb-NO" sz="1100" dirty="0"/>
              <a:t> din skal sjå ut? </a:t>
            </a:r>
            <a:r>
              <a:rPr lang="nb-NO" sz="1100" dirty="0" err="1"/>
              <a:t>Teikne</a:t>
            </a:r>
            <a:r>
              <a:rPr lang="nb-NO" sz="1100" dirty="0"/>
              <a:t> gjerne ei skisse før du diskuterer med </a:t>
            </a:r>
            <a:r>
              <a:rPr lang="nb-NO" sz="1100" dirty="0" err="1"/>
              <a:t>dei</a:t>
            </a:r>
            <a:r>
              <a:rPr lang="nb-NO" sz="1100" dirty="0"/>
              <a:t> andre.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9F0B3F7-53D5-4AD9-B189-CC649D130F14}"/>
              </a:ext>
            </a:extLst>
          </p:cNvPr>
          <p:cNvSpPr txBox="1"/>
          <p:nvPr/>
        </p:nvSpPr>
        <p:spPr>
          <a:xfrm>
            <a:off x="451346" y="2543969"/>
            <a:ext cx="59351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Tid for å lage </a:t>
            </a:r>
            <a:r>
              <a:rPr lang="nb-NO" sz="1100" dirty="0" err="1"/>
              <a:t>volummålaren</a:t>
            </a:r>
            <a:r>
              <a:rPr lang="nb-NO" sz="1100" dirty="0"/>
              <a:t> og programmere </a:t>
            </a:r>
            <a:r>
              <a:rPr lang="nb-NO" sz="1100" dirty="0" err="1"/>
              <a:t>micro:biten</a:t>
            </a:r>
            <a:r>
              <a:rPr lang="nb-NO" sz="1100" dirty="0"/>
              <a:t>. Kople opp </a:t>
            </a:r>
            <a:r>
              <a:rPr lang="nb-NO" sz="1100" dirty="0" err="1"/>
              <a:t>micro:bit</a:t>
            </a:r>
            <a:r>
              <a:rPr lang="nb-NO" sz="1100" dirty="0"/>
              <a:t> som vist på figuren.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9275553A-DF28-407F-AB98-4C2E6EB0A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2" y="2967280"/>
            <a:ext cx="3280320" cy="1842943"/>
          </a:xfrm>
          <a:prstGeom prst="rect">
            <a:avLst/>
          </a:prstGeom>
        </p:spPr>
      </p:pic>
      <p:sp>
        <p:nvSpPr>
          <p:cNvPr id="39" name="TekstSylinder 38">
            <a:extLst>
              <a:ext uri="{FF2B5EF4-FFF2-40B4-BE49-F238E27FC236}">
                <a16:creationId xmlns:a16="http://schemas.microsoft.com/office/drawing/2014/main" id="{03A852BB-08EF-42BB-A760-DF01F53C8FA5}"/>
              </a:ext>
            </a:extLst>
          </p:cNvPr>
          <p:cNvSpPr txBox="1"/>
          <p:nvPr/>
        </p:nvSpPr>
        <p:spPr>
          <a:xfrm>
            <a:off x="206610" y="4823223"/>
            <a:ext cx="616899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Kalibrering av </a:t>
            </a:r>
            <a:r>
              <a:rPr lang="nb-NO" sz="1100" b="1" dirty="0" err="1"/>
              <a:t>volummålaren</a:t>
            </a:r>
            <a:r>
              <a:rPr lang="nb-NO" sz="1100" b="1" dirty="0"/>
              <a:t> (enkel regresjon)</a:t>
            </a:r>
          </a:p>
          <a:p>
            <a:r>
              <a:rPr lang="nb-NO" sz="1100" dirty="0"/>
              <a:t>Vi skal finne massetettleiken til ulike stoff. Da må vi måle kor stor masse og volum </a:t>
            </a:r>
            <a:r>
              <a:rPr lang="nb-NO" sz="1100" dirty="0" err="1"/>
              <a:t>dei</a:t>
            </a:r>
            <a:r>
              <a:rPr lang="nb-NO" sz="1100" dirty="0"/>
              <a:t> har. Men det identifikatoren vår måler, er avstand, og </a:t>
            </a:r>
            <a:r>
              <a:rPr lang="nb-NO" sz="1100" dirty="0" err="1"/>
              <a:t>ikkje</a:t>
            </a:r>
            <a:r>
              <a:rPr lang="nb-NO" sz="1100" dirty="0"/>
              <a:t> volum. Heldigvis er det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samanheng</a:t>
            </a:r>
            <a:r>
              <a:rPr lang="nb-NO" sz="1100" dirty="0"/>
              <a:t> mellom </a:t>
            </a:r>
            <a:r>
              <a:rPr lang="nb-NO" sz="1100" dirty="0" err="1"/>
              <a:t>dei</a:t>
            </a:r>
            <a:r>
              <a:rPr lang="nb-NO" sz="1100" dirty="0"/>
              <a:t>!</a:t>
            </a:r>
          </a:p>
          <a:p>
            <a:endParaRPr lang="nb-NO" sz="400" dirty="0"/>
          </a:p>
          <a:p>
            <a:r>
              <a:rPr lang="nb-NO" sz="1100" dirty="0"/>
              <a:t>Vi </a:t>
            </a:r>
            <a:r>
              <a:rPr lang="nb-NO" sz="1100" dirty="0" err="1"/>
              <a:t>gjer</a:t>
            </a:r>
            <a:r>
              <a:rPr lang="nb-NO" sz="1100" dirty="0"/>
              <a:t> først ei måling av avstanden til overflata på vatnet </a:t>
            </a:r>
            <a:r>
              <a:rPr lang="nb-NO" sz="1100" dirty="0" err="1"/>
              <a:t>utan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oppi det, og noterer avstanden (volumet er 0 </a:t>
            </a:r>
            <a:r>
              <a:rPr lang="nb-NO" sz="1100" dirty="0" err="1"/>
              <a:t>sidan</a:t>
            </a:r>
            <a:r>
              <a:rPr lang="nb-NO" sz="1100" dirty="0"/>
              <a:t> vi </a:t>
            </a:r>
            <a:r>
              <a:rPr lang="nb-NO" sz="1100" dirty="0" err="1"/>
              <a:t>ikkje</a:t>
            </a:r>
            <a:r>
              <a:rPr lang="nb-NO" sz="1100" dirty="0"/>
              <a:t> har noe oppi vatnet). Så legg vi oppi </a:t>
            </a:r>
            <a:r>
              <a:rPr lang="nb-NO" sz="1100" dirty="0" err="1"/>
              <a:t>ein</a:t>
            </a:r>
            <a:r>
              <a:rPr lang="nb-NO" sz="1100" dirty="0"/>
              <a:t> halvstor gjenstand og les av både avstanden til vatnet og volumet på skalaen på sida av </a:t>
            </a:r>
            <a:r>
              <a:rPr lang="nb-NO" sz="1100" dirty="0" err="1"/>
              <a:t>begerglaset</a:t>
            </a:r>
            <a:r>
              <a:rPr lang="nb-NO" sz="1100" dirty="0"/>
              <a:t>. Da har vi fått to punkt som vi kan </a:t>
            </a:r>
            <a:r>
              <a:rPr lang="nb-NO" sz="1100" dirty="0" err="1"/>
              <a:t>teikne</a:t>
            </a:r>
            <a:r>
              <a:rPr lang="nb-NO" sz="1100" dirty="0"/>
              <a:t> inn i et koordinatsystem.</a:t>
            </a:r>
          </a:p>
        </p:txBody>
      </p:sp>
      <p:pic>
        <p:nvPicPr>
          <p:cNvPr id="57" name="Bilde 56">
            <a:extLst>
              <a:ext uri="{FF2B5EF4-FFF2-40B4-BE49-F238E27FC236}">
                <a16:creationId xmlns:a16="http://schemas.microsoft.com/office/drawing/2014/main" id="{0161B199-9CBE-4977-B5CF-4F7BF8374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528" y="6081804"/>
            <a:ext cx="3723328" cy="2241286"/>
          </a:xfrm>
          <a:prstGeom prst="rect">
            <a:avLst/>
          </a:prstGeom>
        </p:spPr>
      </p:pic>
      <p:graphicFrame>
        <p:nvGraphicFramePr>
          <p:cNvPr id="59" name="Tabell 58">
            <a:extLst>
              <a:ext uri="{FF2B5EF4-FFF2-40B4-BE49-F238E27FC236}">
                <a16:creationId xmlns:a16="http://schemas.microsoft.com/office/drawing/2014/main" id="{C29F705B-4C2F-4D84-835E-86B96444B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223547"/>
              </p:ext>
            </p:extLst>
          </p:nvPr>
        </p:nvGraphicFramePr>
        <p:xfrm>
          <a:off x="5189148" y="6175051"/>
          <a:ext cx="1346617" cy="466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684">
                  <a:extLst>
                    <a:ext uri="{9D8B030D-6E8A-4147-A177-3AD203B41FA5}">
                      <a16:colId xmlns:a16="http://schemas.microsoft.com/office/drawing/2014/main" val="1257528552"/>
                    </a:ext>
                  </a:extLst>
                </a:gridCol>
                <a:gridCol w="651933">
                  <a:extLst>
                    <a:ext uri="{9D8B030D-6E8A-4147-A177-3AD203B41FA5}">
                      <a16:colId xmlns:a16="http://schemas.microsoft.com/office/drawing/2014/main" val="1312069019"/>
                    </a:ext>
                  </a:extLst>
                </a:gridCol>
              </a:tblGrid>
              <a:tr h="179270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 dirty="0">
                          <a:effectLst/>
                        </a:rPr>
                        <a:t>Avstand (cm)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u="none" strike="noStrike" dirty="0">
                          <a:effectLst/>
                        </a:rPr>
                        <a:t>Volum (cm</a:t>
                      </a:r>
                      <a:r>
                        <a:rPr lang="nb-NO" sz="900" b="1" u="none" strike="noStrike" baseline="30000" dirty="0">
                          <a:effectLst/>
                        </a:rPr>
                        <a:t>3</a:t>
                      </a:r>
                      <a:r>
                        <a:rPr lang="nb-NO" sz="900" b="1" u="none" strike="noStrike" dirty="0">
                          <a:effectLst/>
                        </a:rPr>
                        <a:t>)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49513489"/>
                  </a:ext>
                </a:extLst>
              </a:tr>
              <a:tr h="129603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>
                          <a:effectLst/>
                        </a:rPr>
                        <a:t>5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 dirty="0">
                          <a:effectLst/>
                        </a:rPr>
                        <a:t>140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05020855"/>
                  </a:ext>
                </a:extLst>
              </a:tr>
              <a:tr h="129603"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 dirty="0">
                          <a:effectLst/>
                        </a:rPr>
                        <a:t>15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u="none" strike="noStrike" dirty="0">
                          <a:effectLst/>
                        </a:rPr>
                        <a:t>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17873533"/>
                  </a:ext>
                </a:extLst>
              </a:tr>
            </a:tbl>
          </a:graphicData>
        </a:graphic>
      </p:graphicFrame>
      <p:sp>
        <p:nvSpPr>
          <p:cNvPr id="63" name="Rektangel 62">
            <a:extLst>
              <a:ext uri="{FF2B5EF4-FFF2-40B4-BE49-F238E27FC236}">
                <a16:creationId xmlns:a16="http://schemas.microsoft.com/office/drawing/2014/main" id="{216B96DD-34D1-4D7D-8AE0-1730A0D45851}"/>
              </a:ext>
            </a:extLst>
          </p:cNvPr>
          <p:cNvSpPr/>
          <p:nvPr/>
        </p:nvSpPr>
        <p:spPr>
          <a:xfrm>
            <a:off x="3817053" y="2967280"/>
            <a:ext cx="2819802" cy="1487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TekstSylinder 63">
            <a:extLst>
              <a:ext uri="{FF2B5EF4-FFF2-40B4-BE49-F238E27FC236}">
                <a16:creationId xmlns:a16="http://schemas.microsoft.com/office/drawing/2014/main" id="{1E4159FE-E883-4AB2-8AB5-8F118DB356A9}"/>
              </a:ext>
            </a:extLst>
          </p:cNvPr>
          <p:cNvSpPr txBox="1"/>
          <p:nvPr/>
        </p:nvSpPr>
        <p:spPr>
          <a:xfrm>
            <a:off x="4210653" y="2977518"/>
            <a:ext cx="224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Naudsynt</a:t>
            </a:r>
            <a:r>
              <a:rPr lang="nb-NO" sz="1100" dirty="0"/>
              <a:t> utstyr til </a:t>
            </a:r>
            <a:r>
              <a:rPr lang="nb-NO" sz="1100" dirty="0" err="1"/>
              <a:t>volummålaren</a:t>
            </a:r>
            <a:endParaRPr lang="nb-NO" sz="1100" dirty="0"/>
          </a:p>
        </p:txBody>
      </p:sp>
      <p:sp>
        <p:nvSpPr>
          <p:cNvPr id="65" name="TekstSylinder 64">
            <a:extLst>
              <a:ext uri="{FF2B5EF4-FFF2-40B4-BE49-F238E27FC236}">
                <a16:creationId xmlns:a16="http://schemas.microsoft.com/office/drawing/2014/main" id="{5B685592-3D29-4E22-BDDD-14F0E335BF7D}"/>
              </a:ext>
            </a:extLst>
          </p:cNvPr>
          <p:cNvSpPr txBox="1"/>
          <p:nvPr/>
        </p:nvSpPr>
        <p:spPr>
          <a:xfrm>
            <a:off x="206610" y="6118042"/>
            <a:ext cx="258575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Dette kan du enten </a:t>
            </a:r>
            <a:r>
              <a:rPr lang="nb-NO" sz="1100" dirty="0" err="1"/>
              <a:t>gjere</a:t>
            </a:r>
            <a:r>
              <a:rPr lang="nb-NO" sz="1100" dirty="0"/>
              <a:t> for hand eller digitalt. Når du har </a:t>
            </a:r>
            <a:r>
              <a:rPr lang="nb-NO" sz="1100" dirty="0" err="1"/>
              <a:t>teikna</a:t>
            </a:r>
            <a:r>
              <a:rPr lang="nb-NO" sz="1100" dirty="0"/>
              <a:t> de to punkta,  trekk du ei rett linje mellom </a:t>
            </a:r>
            <a:r>
              <a:rPr lang="nb-NO" sz="1100" dirty="0" err="1"/>
              <a:t>dei</a:t>
            </a:r>
            <a:r>
              <a:rPr lang="nb-NO" sz="1100" dirty="0"/>
              <a:t>. Da har du fått </a:t>
            </a:r>
            <a:r>
              <a:rPr lang="nb-NO" sz="1100" dirty="0" err="1"/>
              <a:t>ein</a:t>
            </a:r>
            <a:r>
              <a:rPr lang="nb-NO" sz="1100" dirty="0"/>
              <a:t> graf du kan bruke til å lese av volumet for den avstanden som blir vist på </a:t>
            </a:r>
            <a:r>
              <a:rPr lang="nb-NO" sz="1100" dirty="0" err="1"/>
              <a:t>micro:biten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Dersom du vil lage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meir</a:t>
            </a:r>
            <a:r>
              <a:rPr lang="nb-NO" sz="1100" dirty="0"/>
              <a:t> nøyaktig graf,  </a:t>
            </a:r>
            <a:r>
              <a:rPr lang="nb-NO" sz="1100" dirty="0" err="1"/>
              <a:t>gjer</a:t>
            </a:r>
            <a:r>
              <a:rPr lang="nb-NO" sz="1100" dirty="0"/>
              <a:t> du flere </a:t>
            </a:r>
            <a:r>
              <a:rPr lang="nb-NO" sz="1100" dirty="0" err="1"/>
              <a:t>målingar</a:t>
            </a:r>
            <a:r>
              <a:rPr lang="nb-NO" sz="1100" dirty="0"/>
              <a:t> og </a:t>
            </a:r>
            <a:r>
              <a:rPr lang="nb-NO" sz="1100" dirty="0" err="1"/>
              <a:t>teiknar</a:t>
            </a:r>
            <a:r>
              <a:rPr lang="nb-NO" sz="1100" dirty="0"/>
              <a:t> inn punkta i same koordinatsystem. Da vil det </a:t>
            </a:r>
            <a:r>
              <a:rPr lang="nb-NO" sz="1100" dirty="0" err="1"/>
              <a:t>ikkje</a:t>
            </a:r>
            <a:r>
              <a:rPr lang="nb-NO" sz="1100" dirty="0"/>
              <a:t> passe med ei rett linje som treff alle punkta dine, men du </a:t>
            </a:r>
            <a:r>
              <a:rPr lang="nb-NO" sz="1100" dirty="0" err="1"/>
              <a:t>teiknar</a:t>
            </a:r>
            <a:r>
              <a:rPr lang="nb-NO" sz="1100" dirty="0"/>
              <a:t> opp den rette linja som treff best </a:t>
            </a:r>
            <a:r>
              <a:rPr lang="nb-NO" sz="1100" dirty="0" err="1"/>
              <a:t>mogleg</a:t>
            </a:r>
            <a:r>
              <a:rPr lang="nb-NO" sz="1100" dirty="0"/>
              <a:t> med  dine punkt.</a:t>
            </a:r>
          </a:p>
        </p:txBody>
      </p:sp>
      <p:sp>
        <p:nvSpPr>
          <p:cNvPr id="66" name="TekstSylinder 65">
            <a:extLst>
              <a:ext uri="{FF2B5EF4-FFF2-40B4-BE49-F238E27FC236}">
                <a16:creationId xmlns:a16="http://schemas.microsoft.com/office/drawing/2014/main" id="{122DB47A-36C2-4DEB-9F1F-7436B18EC563}"/>
              </a:ext>
            </a:extLst>
          </p:cNvPr>
          <p:cNvSpPr txBox="1"/>
          <p:nvPr/>
        </p:nvSpPr>
        <p:spPr>
          <a:xfrm>
            <a:off x="278062" y="9297808"/>
            <a:ext cx="110155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Gjer</a:t>
            </a:r>
            <a:r>
              <a:rPr lang="nb-NO" sz="1100" b="1" dirty="0"/>
              <a:t> fase 4 – 7.</a:t>
            </a:r>
          </a:p>
        </p:txBody>
      </p:sp>
      <p:sp>
        <p:nvSpPr>
          <p:cNvPr id="67" name="TekstSylinder 66">
            <a:extLst>
              <a:ext uri="{FF2B5EF4-FFF2-40B4-BE49-F238E27FC236}">
                <a16:creationId xmlns:a16="http://schemas.microsoft.com/office/drawing/2014/main" id="{8555B803-505C-4FA0-96B3-F5238FCB4A20}"/>
              </a:ext>
            </a:extLst>
          </p:cNvPr>
          <p:cNvSpPr txBox="1"/>
          <p:nvPr/>
        </p:nvSpPr>
        <p:spPr>
          <a:xfrm>
            <a:off x="206610" y="8437809"/>
            <a:ext cx="4809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har du gjort </a:t>
            </a:r>
            <a:r>
              <a:rPr lang="nb-NO" sz="1100" dirty="0" err="1"/>
              <a:t>ein</a:t>
            </a:r>
            <a:r>
              <a:rPr lang="nb-NO" sz="1100" dirty="0"/>
              <a:t> regresjon. Det vil </a:t>
            </a:r>
            <a:r>
              <a:rPr lang="nb-NO" sz="1100" dirty="0" err="1"/>
              <a:t>seie</a:t>
            </a:r>
            <a:r>
              <a:rPr lang="nb-NO" sz="1100" dirty="0"/>
              <a:t> at du har laga </a:t>
            </a:r>
            <a:r>
              <a:rPr lang="nb-NO" sz="1100" dirty="0" err="1"/>
              <a:t>ein</a:t>
            </a:r>
            <a:r>
              <a:rPr lang="nb-NO" sz="1100" dirty="0"/>
              <a:t> matematisk modell! Gratulerer! Det er det som er det største ønsket til mange </a:t>
            </a:r>
            <a:r>
              <a:rPr lang="nb-NO" sz="1100" dirty="0" err="1"/>
              <a:t>forskarar</a:t>
            </a:r>
            <a:r>
              <a:rPr lang="nb-NO" sz="1100" dirty="0"/>
              <a:t> </a:t>
            </a:r>
            <a:r>
              <a:rPr lang="nb-NO" sz="1100" dirty="0" err="1"/>
              <a:t>innanfor</a:t>
            </a:r>
            <a:r>
              <a:rPr lang="nb-NO" sz="1100" dirty="0"/>
              <a:t> realfag. Det </a:t>
            </a:r>
            <a:r>
              <a:rPr lang="nb-NO" sz="1100" dirty="0" err="1"/>
              <a:t>finst</a:t>
            </a:r>
            <a:r>
              <a:rPr lang="nb-NO" sz="1100" dirty="0"/>
              <a:t> </a:t>
            </a:r>
            <a:r>
              <a:rPr lang="nb-NO" sz="1100" dirty="0" err="1"/>
              <a:t>enklare</a:t>
            </a:r>
            <a:r>
              <a:rPr lang="nb-NO" sz="1100" dirty="0"/>
              <a:t> </a:t>
            </a:r>
            <a:r>
              <a:rPr lang="nb-NO" sz="1100" dirty="0" err="1"/>
              <a:t>måtar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det digitalt på, slik at du slepp å </a:t>
            </a:r>
            <a:r>
              <a:rPr lang="nb-NO" sz="1100" dirty="0" err="1"/>
              <a:t>teikne</a:t>
            </a:r>
            <a:r>
              <a:rPr lang="nb-NO" sz="1100" dirty="0"/>
              <a:t> inn alle punkta og linja for hand. Det står det </a:t>
            </a:r>
            <a:r>
              <a:rPr lang="nb-NO" sz="1100" dirty="0" err="1"/>
              <a:t>meir</a:t>
            </a:r>
            <a:r>
              <a:rPr lang="nb-NO" sz="1100" dirty="0"/>
              <a:t> om i modellerings-kapitlet.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08C9D04-EE60-4D83-BE54-DAC02133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15408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0" name="Bilde 9" descr="Et bilde som inneholder kanonball, prosjektil&#10;&#10;Automatisk generert beskrivelse">
            <a:extLst>
              <a:ext uri="{FF2B5EF4-FFF2-40B4-BE49-F238E27FC236}">
                <a16:creationId xmlns:a16="http://schemas.microsoft.com/office/drawing/2014/main" id="{B6136B62-7029-4C88-A4C2-9D7CB690CE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034" y="3310448"/>
            <a:ext cx="753995" cy="6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6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479693</TotalTime>
  <Words>1027</Words>
  <Application>Microsoft Macintosh PowerPoint</Application>
  <PresentationFormat>A4 Paper (210x297 mm)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5 - Massetettleik og periodesystemet</vt:lpstr>
      <vt:lpstr>Lag ein volummålar - finn massetettleiken til eit stoff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1498</cp:revision>
  <dcterms:created xsi:type="dcterms:W3CDTF">2018-11-04T16:46:19Z</dcterms:created>
  <dcterms:modified xsi:type="dcterms:W3CDTF">2021-11-10T10:52:43Z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