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84" r:id="rId5"/>
    <p:sldId id="383"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04.11.2021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04.11.2021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04.11.2021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04.11.2021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04.11.2021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95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B081269B-B95D-409E-9A2A-05A7252C1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527" y="2106675"/>
            <a:ext cx="1873597" cy="1873597"/>
          </a:xfrm>
          <a:prstGeom prst="rect">
            <a:avLst/>
          </a:prstGeom>
        </p:spPr>
      </p:pic>
      <p:pic>
        <p:nvPicPr>
          <p:cNvPr id="14" name="Bilde 13">
            <a:extLst>
              <a:ext uri="{FF2B5EF4-FFF2-40B4-BE49-F238E27FC236}">
                <a16:creationId xmlns:a16="http://schemas.microsoft.com/office/drawing/2014/main" id="{406DD419-B163-4FFC-8A6D-E96ADB78D8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909" y="3596631"/>
            <a:ext cx="3761984" cy="2362823"/>
          </a:xfrm>
          <a:prstGeom prst="rect">
            <a:avLst/>
          </a:prstGeom>
        </p:spPr>
      </p:pic>
      <p:sp>
        <p:nvSpPr>
          <p:cNvPr id="2" name="Tittel 1">
            <a:extLst>
              <a:ext uri="{FF2B5EF4-FFF2-40B4-BE49-F238E27FC236}">
                <a16:creationId xmlns:a16="http://schemas.microsoft.com/office/drawing/2014/main" id="{A3DE0C81-1A15-47F8-BE44-095608D87E11}"/>
              </a:ext>
            </a:extLst>
          </p:cNvPr>
          <p:cNvSpPr>
            <a:spLocks noGrp="1"/>
          </p:cNvSpPr>
          <p:nvPr>
            <p:ph type="title"/>
          </p:nvPr>
        </p:nvSpPr>
        <p:spPr>
          <a:xfrm>
            <a:off x="132051" y="83418"/>
            <a:ext cx="6912986" cy="745440"/>
          </a:xfrm>
        </p:spPr>
        <p:txBody>
          <a:bodyPr>
            <a:noAutofit/>
          </a:bodyPr>
          <a:lstStyle/>
          <a:p>
            <a:r>
              <a:rPr lang="nb-NO" sz="2700" dirty="0"/>
              <a:t>Opplegg 5 - Massetetthet og periodesystemet</a:t>
            </a:r>
          </a:p>
        </p:txBody>
      </p:sp>
      <p:sp>
        <p:nvSpPr>
          <p:cNvPr id="3" name="Plassholder for innhold 2">
            <a:extLst>
              <a:ext uri="{FF2B5EF4-FFF2-40B4-BE49-F238E27FC236}">
                <a16:creationId xmlns:a16="http://schemas.microsoft.com/office/drawing/2014/main" id="{4A5590E4-BD19-4106-85A0-BF59D7149FAD}"/>
              </a:ext>
            </a:extLst>
          </p:cNvPr>
          <p:cNvSpPr>
            <a:spLocks noGrp="1"/>
          </p:cNvSpPr>
          <p:nvPr>
            <p:ph idx="1"/>
          </p:nvPr>
        </p:nvSpPr>
        <p:spPr>
          <a:xfrm>
            <a:off x="297137" y="5778951"/>
            <a:ext cx="6367133" cy="706613"/>
          </a:xfrm>
        </p:spPr>
        <p:txBody>
          <a:bodyPr>
            <a:normAutofit/>
          </a:bodyPr>
          <a:lstStyle/>
          <a:p>
            <a:pPr marL="0" indent="0">
              <a:buNone/>
            </a:pPr>
            <a:r>
              <a:rPr lang="nb-NO" sz="1100" dirty="0"/>
              <a:t>Atommassene bestemmer svært lite av massetettheten til grunnstoffene. Det er ikke slik at massetettheten automatisk blir høyere for grunnstoffene med høyere atomnummer. En del av grunnen er at for de fleste grunnstoffene, er atomene bundet til hverandre slik at det er molekyler av grunnstoffet. Måten disse er bundet sammen på, er med på å bestemme hvor stor plass molekylene tar. Altså hvor stort volum de har.</a:t>
            </a:r>
          </a:p>
        </p:txBody>
      </p:sp>
      <p:pic>
        <p:nvPicPr>
          <p:cNvPr id="6" name="Bilde 5">
            <a:extLst>
              <a:ext uri="{FF2B5EF4-FFF2-40B4-BE49-F238E27FC236}">
                <a16:creationId xmlns:a16="http://schemas.microsoft.com/office/drawing/2014/main" id="{73045D4F-45D7-4A52-B250-89BC6250C641}"/>
              </a:ext>
            </a:extLst>
          </p:cNvPr>
          <p:cNvPicPr>
            <a:picLocks noChangeAspect="1"/>
          </p:cNvPicPr>
          <p:nvPr/>
        </p:nvPicPr>
        <p:blipFill>
          <a:blip r:embed="rId4"/>
          <a:stretch>
            <a:fillRect/>
          </a:stretch>
        </p:blipFill>
        <p:spPr>
          <a:xfrm>
            <a:off x="1228726" y="9033932"/>
            <a:ext cx="680884" cy="749584"/>
          </a:xfrm>
          <a:prstGeom prst="rect">
            <a:avLst/>
          </a:prstGeom>
        </p:spPr>
      </p:pic>
      <p:sp>
        <p:nvSpPr>
          <p:cNvPr id="7" name="TekstSylinder 6">
            <a:extLst>
              <a:ext uri="{FF2B5EF4-FFF2-40B4-BE49-F238E27FC236}">
                <a16:creationId xmlns:a16="http://schemas.microsoft.com/office/drawing/2014/main" id="{9F4BC413-4AD8-46F4-A416-EC7B663EA818}"/>
              </a:ext>
            </a:extLst>
          </p:cNvPr>
          <p:cNvSpPr txBox="1"/>
          <p:nvPr/>
        </p:nvSpPr>
        <p:spPr>
          <a:xfrm>
            <a:off x="206395" y="7848441"/>
            <a:ext cx="2179337" cy="1107996"/>
          </a:xfrm>
          <a:prstGeom prst="rect">
            <a:avLst/>
          </a:prstGeom>
          <a:noFill/>
        </p:spPr>
        <p:txBody>
          <a:bodyPr wrap="square" rtlCol="0">
            <a:spAutoFit/>
          </a:bodyPr>
          <a:lstStyle/>
          <a:p>
            <a:r>
              <a:rPr lang="nb-NO" sz="1100" dirty="0"/>
              <a:t>1. For å kunne bruke en ultralydsensor (sonar), så må du først trykke på avansert i menyen. Så må du trykke på utvidelser, nederst i menyen. Det er markert med rødt på figuren her. </a:t>
            </a:r>
          </a:p>
        </p:txBody>
      </p:sp>
      <p:sp>
        <p:nvSpPr>
          <p:cNvPr id="8" name="TekstSylinder 7">
            <a:extLst>
              <a:ext uri="{FF2B5EF4-FFF2-40B4-BE49-F238E27FC236}">
                <a16:creationId xmlns:a16="http://schemas.microsoft.com/office/drawing/2014/main" id="{F25714B6-F40F-4DE2-8259-7ED06436DFB7}"/>
              </a:ext>
            </a:extLst>
          </p:cNvPr>
          <p:cNvSpPr txBox="1"/>
          <p:nvPr/>
        </p:nvSpPr>
        <p:spPr>
          <a:xfrm>
            <a:off x="241584" y="9115257"/>
            <a:ext cx="984819" cy="600164"/>
          </a:xfrm>
          <a:prstGeom prst="rect">
            <a:avLst/>
          </a:prstGeom>
          <a:noFill/>
        </p:spPr>
        <p:txBody>
          <a:bodyPr wrap="square" rtlCol="0">
            <a:spAutoFit/>
          </a:bodyPr>
          <a:lstStyle/>
          <a:p>
            <a:r>
              <a:rPr lang="nb-NO" sz="1100" dirty="0"/>
              <a:t>2. Trykk så på ruta der det står sonar.</a:t>
            </a:r>
          </a:p>
        </p:txBody>
      </p:sp>
      <p:pic>
        <p:nvPicPr>
          <p:cNvPr id="9" name="Bilde 8">
            <a:extLst>
              <a:ext uri="{FF2B5EF4-FFF2-40B4-BE49-F238E27FC236}">
                <a16:creationId xmlns:a16="http://schemas.microsoft.com/office/drawing/2014/main" id="{0B21F350-E453-4A30-B9B3-BED58DF46519}"/>
              </a:ext>
            </a:extLst>
          </p:cNvPr>
          <p:cNvPicPr>
            <a:picLocks noChangeAspect="1"/>
          </p:cNvPicPr>
          <p:nvPr/>
        </p:nvPicPr>
        <p:blipFill>
          <a:blip r:embed="rId5"/>
          <a:stretch>
            <a:fillRect/>
          </a:stretch>
        </p:blipFill>
        <p:spPr>
          <a:xfrm>
            <a:off x="2299124" y="7815642"/>
            <a:ext cx="1042831" cy="1899779"/>
          </a:xfrm>
          <a:prstGeom prst="rect">
            <a:avLst/>
          </a:prstGeom>
        </p:spPr>
      </p:pic>
      <p:sp>
        <p:nvSpPr>
          <p:cNvPr id="10" name="Rektangel 9">
            <a:extLst>
              <a:ext uri="{FF2B5EF4-FFF2-40B4-BE49-F238E27FC236}">
                <a16:creationId xmlns:a16="http://schemas.microsoft.com/office/drawing/2014/main" id="{44CF2ED7-69A1-48D9-9D8D-F631E8AB6BDE}"/>
              </a:ext>
            </a:extLst>
          </p:cNvPr>
          <p:cNvSpPr/>
          <p:nvPr/>
        </p:nvSpPr>
        <p:spPr>
          <a:xfrm>
            <a:off x="2373417" y="9535070"/>
            <a:ext cx="744469" cy="1591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1" name="Rett pilkobling 10">
            <a:extLst>
              <a:ext uri="{FF2B5EF4-FFF2-40B4-BE49-F238E27FC236}">
                <a16:creationId xmlns:a16="http://schemas.microsoft.com/office/drawing/2014/main" id="{F4EC8875-CB8C-4069-868F-169370A7F534}"/>
              </a:ext>
            </a:extLst>
          </p:cNvPr>
          <p:cNvCxnSpPr>
            <a:cxnSpLocks/>
          </p:cNvCxnSpPr>
          <p:nvPr/>
        </p:nvCxnSpPr>
        <p:spPr>
          <a:xfrm>
            <a:off x="1762573" y="8830157"/>
            <a:ext cx="974872" cy="618540"/>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7" name="TekstSylinder 16">
            <a:extLst>
              <a:ext uri="{FF2B5EF4-FFF2-40B4-BE49-F238E27FC236}">
                <a16:creationId xmlns:a16="http://schemas.microsoft.com/office/drawing/2014/main" id="{198E685C-4ACF-4848-A3F4-78AEB2592E62}"/>
              </a:ext>
            </a:extLst>
          </p:cNvPr>
          <p:cNvSpPr txBox="1"/>
          <p:nvPr/>
        </p:nvSpPr>
        <p:spPr>
          <a:xfrm>
            <a:off x="231796" y="7119584"/>
            <a:ext cx="6367134" cy="276999"/>
          </a:xfrm>
          <a:prstGeom prst="rect">
            <a:avLst/>
          </a:prstGeom>
          <a:noFill/>
        </p:spPr>
        <p:txBody>
          <a:bodyPr wrap="square" rtlCol="0">
            <a:spAutoFit/>
          </a:bodyPr>
          <a:lstStyle/>
          <a:p>
            <a:r>
              <a:rPr lang="nb-NO" sz="1200" b="1" dirty="0"/>
              <a:t>_________________________________________________________________________________</a:t>
            </a:r>
          </a:p>
        </p:txBody>
      </p:sp>
      <p:sp>
        <p:nvSpPr>
          <p:cNvPr id="18" name="TekstSylinder 17">
            <a:extLst>
              <a:ext uri="{FF2B5EF4-FFF2-40B4-BE49-F238E27FC236}">
                <a16:creationId xmlns:a16="http://schemas.microsoft.com/office/drawing/2014/main" id="{03AB6A6B-1963-4889-A710-3826AA704BE5}"/>
              </a:ext>
            </a:extLst>
          </p:cNvPr>
          <p:cNvSpPr txBox="1"/>
          <p:nvPr/>
        </p:nvSpPr>
        <p:spPr>
          <a:xfrm>
            <a:off x="233117" y="7414919"/>
            <a:ext cx="2671800" cy="338554"/>
          </a:xfrm>
          <a:prstGeom prst="rect">
            <a:avLst/>
          </a:prstGeom>
          <a:noFill/>
        </p:spPr>
        <p:txBody>
          <a:bodyPr wrap="square" rtlCol="0">
            <a:spAutoFit/>
          </a:bodyPr>
          <a:lstStyle/>
          <a:p>
            <a:r>
              <a:rPr lang="nb-NO" sz="1600" b="1" dirty="0"/>
              <a:t>Ultralydsensor (sonar)</a:t>
            </a:r>
          </a:p>
        </p:txBody>
      </p:sp>
      <p:sp>
        <p:nvSpPr>
          <p:cNvPr id="19" name="Plassholder for innhold 2">
            <a:extLst>
              <a:ext uri="{FF2B5EF4-FFF2-40B4-BE49-F238E27FC236}">
                <a16:creationId xmlns:a16="http://schemas.microsoft.com/office/drawing/2014/main" id="{CCA90312-0E12-46BC-825A-B59EDC33A34B}"/>
              </a:ext>
            </a:extLst>
          </p:cNvPr>
          <p:cNvSpPr txBox="1">
            <a:spLocks/>
          </p:cNvSpPr>
          <p:nvPr/>
        </p:nvSpPr>
        <p:spPr>
          <a:xfrm>
            <a:off x="4979970" y="7396510"/>
            <a:ext cx="1759974" cy="823229"/>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dirty="0"/>
              <a:t>Da får dere tilgang til denne programmerings-klossen. Den viser avstanden fra sonaren målt i cm eller mikrosekunder.</a:t>
            </a:r>
          </a:p>
        </p:txBody>
      </p:sp>
      <p:pic>
        <p:nvPicPr>
          <p:cNvPr id="20" name="Bilde 19">
            <a:extLst>
              <a:ext uri="{FF2B5EF4-FFF2-40B4-BE49-F238E27FC236}">
                <a16:creationId xmlns:a16="http://schemas.microsoft.com/office/drawing/2014/main" id="{7BE1418E-E9C1-4263-96B4-AC6D2B0AB619}"/>
              </a:ext>
            </a:extLst>
          </p:cNvPr>
          <p:cNvPicPr>
            <a:picLocks noChangeAspect="1"/>
          </p:cNvPicPr>
          <p:nvPr/>
        </p:nvPicPr>
        <p:blipFill>
          <a:blip r:embed="rId6"/>
          <a:stretch>
            <a:fillRect/>
          </a:stretch>
        </p:blipFill>
        <p:spPr>
          <a:xfrm>
            <a:off x="3499233" y="7423247"/>
            <a:ext cx="1489323" cy="783613"/>
          </a:xfrm>
          <a:prstGeom prst="rect">
            <a:avLst/>
          </a:prstGeom>
        </p:spPr>
      </p:pic>
      <p:sp>
        <p:nvSpPr>
          <p:cNvPr id="22" name="Rektangel 21">
            <a:extLst>
              <a:ext uri="{FF2B5EF4-FFF2-40B4-BE49-F238E27FC236}">
                <a16:creationId xmlns:a16="http://schemas.microsoft.com/office/drawing/2014/main" id="{D3B416BA-38FC-4068-B8A7-1FD07C366891}"/>
              </a:ext>
            </a:extLst>
          </p:cNvPr>
          <p:cNvSpPr/>
          <p:nvPr/>
        </p:nvSpPr>
        <p:spPr>
          <a:xfrm>
            <a:off x="206395" y="7778874"/>
            <a:ext cx="3183567" cy="2030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xmlns:a14="http://schemas.microsoft.com/office/drawing/2010/main">
        <mc:Choice Requires="a14">
          <p:sp>
            <p:nvSpPr>
              <p:cNvPr id="23" name="TekstSylinder 22">
                <a:extLst>
                  <a:ext uri="{FF2B5EF4-FFF2-40B4-BE49-F238E27FC236}">
                    <a16:creationId xmlns:a16="http://schemas.microsoft.com/office/drawing/2014/main" id="{F65F5932-0E0A-45D7-83F4-40E5301B79B9}"/>
                  </a:ext>
                </a:extLst>
              </p:cNvPr>
              <p:cNvSpPr txBox="1"/>
              <p:nvPr/>
            </p:nvSpPr>
            <p:spPr>
              <a:xfrm>
                <a:off x="3117886" y="906871"/>
                <a:ext cx="3348487" cy="1397947"/>
              </a:xfrm>
              <a:prstGeom prst="rect">
                <a:avLst/>
              </a:prstGeom>
              <a:noFill/>
              <a:ln>
                <a:solidFill>
                  <a:schemeClr val="tx1"/>
                </a:solidFill>
              </a:ln>
            </p:spPr>
            <p:txBody>
              <a:bodyPr wrap="square" rtlCol="0">
                <a:spAutoFit/>
              </a:bodyPr>
              <a:lstStyle/>
              <a:p>
                <a:r>
                  <a:rPr lang="nb-NO" sz="1100" b="1" dirty="0"/>
                  <a:t>Hva er massetetthet?</a:t>
                </a:r>
              </a:p>
              <a:p>
                <a:r>
                  <a:rPr lang="nb-NO" sz="1100" dirty="0"/>
                  <a:t>Den sier noe om hvor stor tetthet et stoff har. Hvis du holder en liten bit av et stoff med stor massetetthet, så vil det være tungt å holde. Enheten for massetetthet er enten kg/m</a:t>
                </a:r>
                <a:r>
                  <a:rPr lang="nb-NO" sz="1100" baseline="30000" dirty="0"/>
                  <a:t>3</a:t>
                </a:r>
                <a:r>
                  <a:rPr lang="nb-NO" sz="1100" dirty="0"/>
                  <a:t> eller g/cm</a:t>
                </a:r>
                <a:r>
                  <a:rPr lang="nb-NO" sz="1100" baseline="30000" dirty="0"/>
                  <a:t>3</a:t>
                </a:r>
                <a:r>
                  <a:rPr lang="nb-NO" sz="1100" dirty="0"/>
                  <a:t>.</a:t>
                </a:r>
              </a:p>
              <a:p>
                <a:endParaRPr lang="nb-NO" sz="1100" b="1" dirty="0"/>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𝑚𝑎𝑠𝑠𝑒𝑡𝑒𝑡𝑡h𝑒𝑡</m:t>
                      </m:r>
                      <m:r>
                        <a:rPr lang="nb-NO" sz="1100" i="1">
                          <a:latin typeface="Cambria Math" panose="02040503050406030204" pitchFamily="18" charset="0"/>
                        </a:rPr>
                        <m:t> =</m:t>
                      </m:r>
                      <m:f>
                        <m:fPr>
                          <m:ctrlPr>
                            <a:rPr lang="nb-NO" sz="1100" i="1">
                              <a:latin typeface="Cambria Math" panose="02040503050406030204" pitchFamily="18" charset="0"/>
                            </a:rPr>
                          </m:ctrlPr>
                        </m:fPr>
                        <m:num>
                          <m:r>
                            <a:rPr lang="nb-NO" sz="1100" i="1">
                              <a:latin typeface="Cambria Math" panose="02040503050406030204" pitchFamily="18" charset="0"/>
                            </a:rPr>
                            <m:t>𝑚𝑎𝑠𝑠𝑒</m:t>
                          </m:r>
                        </m:num>
                        <m:den>
                          <m:r>
                            <a:rPr lang="nb-NO" sz="1100" i="1">
                              <a:latin typeface="Cambria Math" panose="02040503050406030204" pitchFamily="18" charset="0"/>
                            </a:rPr>
                            <m:t>𝑣𝑜𝑙𝑢𝑚</m:t>
                          </m:r>
                        </m:den>
                      </m:f>
                    </m:oMath>
                  </m:oMathPara>
                </a14:m>
                <a:endParaRPr lang="nb-NO" sz="1100" dirty="0"/>
              </a:p>
            </p:txBody>
          </p:sp>
        </mc:Choice>
        <mc:Fallback xmlns="">
          <p:sp>
            <p:nvSpPr>
              <p:cNvPr id="23" name="TekstSylinder 22">
                <a:extLst>
                  <a:ext uri="{FF2B5EF4-FFF2-40B4-BE49-F238E27FC236}">
                    <a16:creationId xmlns:a16="http://schemas.microsoft.com/office/drawing/2014/main" id="{F65F5932-0E0A-45D7-83F4-40E5301B79B9}"/>
                  </a:ext>
                </a:extLst>
              </p:cNvPr>
              <p:cNvSpPr txBox="1">
                <a:spLocks noRot="1" noChangeAspect="1" noMove="1" noResize="1" noEditPoints="1" noAdjustHandles="1" noChangeArrowheads="1" noChangeShapeType="1" noTextEdit="1"/>
              </p:cNvSpPr>
              <p:nvPr/>
            </p:nvSpPr>
            <p:spPr>
              <a:xfrm>
                <a:off x="3117886" y="906871"/>
                <a:ext cx="3348487" cy="1397947"/>
              </a:xfrm>
              <a:prstGeom prst="rect">
                <a:avLst/>
              </a:prstGeom>
              <a:blipFill>
                <a:blip r:embed="rId7"/>
                <a:stretch>
                  <a:fillRect/>
                </a:stretch>
              </a:blipFill>
              <a:ln>
                <a:solidFill>
                  <a:schemeClr val="tx1"/>
                </a:solidFill>
              </a:ln>
            </p:spPr>
            <p:txBody>
              <a:bodyPr/>
              <a:lstStyle/>
              <a:p>
                <a:r>
                  <a:rPr lang="nb-NO">
                    <a:noFill/>
                  </a:rPr>
                  <a:t> </a:t>
                </a:r>
              </a:p>
            </p:txBody>
          </p:sp>
        </mc:Fallback>
      </mc:AlternateContent>
      <p:sp>
        <p:nvSpPr>
          <p:cNvPr id="24" name="TekstSylinder 23">
            <a:extLst>
              <a:ext uri="{FF2B5EF4-FFF2-40B4-BE49-F238E27FC236}">
                <a16:creationId xmlns:a16="http://schemas.microsoft.com/office/drawing/2014/main" id="{97A0401F-E458-4A81-A9E1-741B7F41B586}"/>
              </a:ext>
            </a:extLst>
          </p:cNvPr>
          <p:cNvSpPr txBox="1"/>
          <p:nvPr/>
        </p:nvSpPr>
        <p:spPr>
          <a:xfrm>
            <a:off x="529715" y="906353"/>
            <a:ext cx="2215936" cy="1277273"/>
          </a:xfrm>
          <a:prstGeom prst="rect">
            <a:avLst/>
          </a:prstGeom>
          <a:noFill/>
          <a:ln>
            <a:solidFill>
              <a:schemeClr val="tx1"/>
            </a:solidFill>
          </a:ln>
        </p:spPr>
        <p:txBody>
          <a:bodyPr wrap="square" rtlCol="0">
            <a:spAutoFit/>
          </a:bodyPr>
          <a:lstStyle/>
          <a:p>
            <a:r>
              <a:rPr lang="nb-NO" sz="1100" b="1" dirty="0"/>
              <a:t>Hva er masse?</a:t>
            </a:r>
          </a:p>
          <a:p>
            <a:r>
              <a:rPr lang="nb-NO" sz="1100" dirty="0"/>
              <a:t>Masse er det vi måler når vi veier noe. Vi kaller det ofte tyngde, men tyngden er egentlig den krafta som jordkloden drar oss ned mot bakken med (tyngdekraft). Masse måler vi i kilogram. </a:t>
            </a:r>
          </a:p>
        </p:txBody>
      </p:sp>
      <p:sp>
        <p:nvSpPr>
          <p:cNvPr id="28" name="TekstSylinder 27">
            <a:extLst>
              <a:ext uri="{FF2B5EF4-FFF2-40B4-BE49-F238E27FC236}">
                <a16:creationId xmlns:a16="http://schemas.microsoft.com/office/drawing/2014/main" id="{ED61F1AE-6CC1-4ADF-A371-5E59FFC7F247}"/>
              </a:ext>
            </a:extLst>
          </p:cNvPr>
          <p:cNvSpPr txBox="1"/>
          <p:nvPr/>
        </p:nvSpPr>
        <p:spPr>
          <a:xfrm>
            <a:off x="3946638" y="4049030"/>
            <a:ext cx="2629428" cy="1785104"/>
          </a:xfrm>
          <a:prstGeom prst="rect">
            <a:avLst/>
          </a:prstGeom>
          <a:noFill/>
        </p:spPr>
        <p:txBody>
          <a:bodyPr wrap="square" rtlCol="0">
            <a:spAutoFit/>
          </a:bodyPr>
          <a:lstStyle/>
          <a:p>
            <a:r>
              <a:rPr lang="nb-NO" sz="1100" dirty="0"/>
              <a:t>Atommassene til grunnstoffene er i hovedsak bestemt av antall protoner og nøytroner i kjernen, siden elektronene har så liten masse i forhold. Atommassene øker når atomnummeret øker, for det sier hvor mange protoner atomet har i kjernen. For de letteste grunnstoffene har atomet omtrent like mange nøytroner som protoner, men for de tyngre grunnstoffene er det flere nøytroner enn protoner.</a:t>
            </a:r>
          </a:p>
        </p:txBody>
      </p:sp>
      <p:sp>
        <p:nvSpPr>
          <p:cNvPr id="29" name="TekstSylinder 28">
            <a:extLst>
              <a:ext uri="{FF2B5EF4-FFF2-40B4-BE49-F238E27FC236}">
                <a16:creationId xmlns:a16="http://schemas.microsoft.com/office/drawing/2014/main" id="{E11D3BCA-9969-4A82-B9AC-E8B0272AD3D7}"/>
              </a:ext>
            </a:extLst>
          </p:cNvPr>
          <p:cNvSpPr txBox="1"/>
          <p:nvPr/>
        </p:nvSpPr>
        <p:spPr>
          <a:xfrm>
            <a:off x="4120642" y="3389766"/>
            <a:ext cx="2124215" cy="600164"/>
          </a:xfrm>
          <a:prstGeom prst="rect">
            <a:avLst/>
          </a:prstGeom>
          <a:noFill/>
          <a:ln>
            <a:solidFill>
              <a:schemeClr val="tx1"/>
            </a:solidFill>
          </a:ln>
        </p:spPr>
        <p:txBody>
          <a:bodyPr wrap="square" rtlCol="0">
            <a:spAutoFit/>
          </a:bodyPr>
          <a:lstStyle/>
          <a:p>
            <a:r>
              <a:rPr lang="nb-NO" sz="1100" b="1" dirty="0"/>
              <a:t>Visste du at?</a:t>
            </a:r>
          </a:p>
          <a:p>
            <a:r>
              <a:rPr lang="nb-NO" sz="1100" dirty="0"/>
              <a:t>En teskje med nøytronstjerne veier omtrent 500 millioner tonn!</a:t>
            </a:r>
          </a:p>
        </p:txBody>
      </p:sp>
      <p:sp>
        <p:nvSpPr>
          <p:cNvPr id="31" name="TekstSylinder 30">
            <a:extLst>
              <a:ext uri="{FF2B5EF4-FFF2-40B4-BE49-F238E27FC236}">
                <a16:creationId xmlns:a16="http://schemas.microsoft.com/office/drawing/2014/main" id="{0658DC41-BDD5-4859-A09E-26B877463DE6}"/>
              </a:ext>
            </a:extLst>
          </p:cNvPr>
          <p:cNvSpPr txBox="1"/>
          <p:nvPr/>
        </p:nvSpPr>
        <p:spPr>
          <a:xfrm>
            <a:off x="2530251" y="2393315"/>
            <a:ext cx="3856262" cy="1107996"/>
          </a:xfrm>
          <a:prstGeom prst="rect">
            <a:avLst/>
          </a:prstGeom>
          <a:noFill/>
        </p:spPr>
        <p:txBody>
          <a:bodyPr wrap="square" rtlCol="0">
            <a:spAutoFit/>
          </a:bodyPr>
          <a:lstStyle/>
          <a:p>
            <a:r>
              <a:rPr lang="nb-NO" sz="1100" dirty="0"/>
              <a:t>Alle atomer er bygd opp av protoner, nøytroner og elektroner. Atomkjernen består av protoner og nøytroner. Protonene har en positiv ladning, men nøytronene har ingen ladning, de er nøytrale. Elektronene går i bane rundt atomkjernen og de har en negativ ladning. I et nøytralt atom, er det alltid like mange elektroner og protoner.</a:t>
            </a:r>
          </a:p>
        </p:txBody>
      </p:sp>
      <p:sp>
        <p:nvSpPr>
          <p:cNvPr id="32" name="TekstSylinder 31">
            <a:extLst>
              <a:ext uri="{FF2B5EF4-FFF2-40B4-BE49-F238E27FC236}">
                <a16:creationId xmlns:a16="http://schemas.microsoft.com/office/drawing/2014/main" id="{AAD2A7DD-C4DC-4676-A74A-1701D1B36489}"/>
              </a:ext>
            </a:extLst>
          </p:cNvPr>
          <p:cNvSpPr txBox="1"/>
          <p:nvPr/>
        </p:nvSpPr>
        <p:spPr>
          <a:xfrm>
            <a:off x="297137" y="6409718"/>
            <a:ext cx="4852146" cy="938719"/>
          </a:xfrm>
          <a:prstGeom prst="rect">
            <a:avLst/>
          </a:prstGeom>
          <a:noFill/>
        </p:spPr>
        <p:txBody>
          <a:bodyPr wrap="square" rtlCol="0">
            <a:spAutoFit/>
          </a:bodyPr>
          <a:lstStyle/>
          <a:p>
            <a:r>
              <a:rPr lang="nb-NO" sz="1100" dirty="0"/>
              <a:t>Innenfor hver kolonne (gruppe) i periodesystemet er det, likevel, slik at grunn-stoffene med høyest atomnummer har størst massetetthet. Grunnen er at disse grunnstoffene har lignende kjemiske egenskaper siden de har like mange valenselektroner (elektroner i ytterste skall), som er det viktigste for å bestemme bindingstype og kjemiske egenskaper til stoffet.</a:t>
            </a:r>
          </a:p>
        </p:txBody>
      </p:sp>
      <p:sp>
        <p:nvSpPr>
          <p:cNvPr id="33" name="TekstSylinder 32">
            <a:extLst>
              <a:ext uri="{FF2B5EF4-FFF2-40B4-BE49-F238E27FC236}">
                <a16:creationId xmlns:a16="http://schemas.microsoft.com/office/drawing/2014/main" id="{E057C9F0-10DA-4C8C-85CC-5F8FFBAE2497}"/>
              </a:ext>
            </a:extLst>
          </p:cNvPr>
          <p:cNvSpPr txBox="1"/>
          <p:nvPr/>
        </p:nvSpPr>
        <p:spPr>
          <a:xfrm>
            <a:off x="5149283" y="6573354"/>
            <a:ext cx="1514987" cy="600164"/>
          </a:xfrm>
          <a:prstGeom prst="rect">
            <a:avLst/>
          </a:prstGeom>
          <a:noFill/>
          <a:ln>
            <a:solidFill>
              <a:schemeClr val="tx1"/>
            </a:solidFill>
          </a:ln>
        </p:spPr>
        <p:txBody>
          <a:bodyPr wrap="square" rtlCol="0">
            <a:spAutoFit/>
          </a:bodyPr>
          <a:lstStyle/>
          <a:p>
            <a:r>
              <a:rPr lang="nb-NO" sz="1100" b="1" dirty="0"/>
              <a:t>Diskuter</a:t>
            </a:r>
          </a:p>
          <a:p>
            <a:r>
              <a:rPr lang="nb-NO" sz="1100" dirty="0"/>
              <a:t>Hvilke forskjellige typer bindinger vet du om?</a:t>
            </a:r>
          </a:p>
        </p:txBody>
      </p:sp>
      <mc:AlternateContent xmlns:mc="http://schemas.openxmlformats.org/markup-compatibility/2006" xmlns:a14="http://schemas.microsoft.com/office/drawing/2010/main">
        <mc:Choice Requires="a14">
          <p:sp>
            <p:nvSpPr>
              <p:cNvPr id="34" name="TekstSylinder 33">
                <a:extLst>
                  <a:ext uri="{FF2B5EF4-FFF2-40B4-BE49-F238E27FC236}">
                    <a16:creationId xmlns:a16="http://schemas.microsoft.com/office/drawing/2014/main" id="{3F047E27-7ED4-4594-B67D-5E2E3D57343C}"/>
                  </a:ext>
                </a:extLst>
              </p:cNvPr>
              <p:cNvSpPr txBox="1"/>
              <p:nvPr/>
            </p:nvSpPr>
            <p:spPr>
              <a:xfrm>
                <a:off x="3408063" y="8195255"/>
                <a:ext cx="3404861" cy="1646605"/>
              </a:xfrm>
              <a:prstGeom prst="rect">
                <a:avLst/>
              </a:prstGeom>
              <a:noFill/>
            </p:spPr>
            <p:txBody>
              <a:bodyPr wrap="square" rtlCol="0">
                <a:spAutoFit/>
              </a:bodyPr>
              <a:lstStyle/>
              <a:p>
                <a:r>
                  <a:rPr lang="nb-NO" sz="1100" dirty="0"/>
                  <a:t>Ultralydsensoren måler ikke avstand direkte. Den måler tiden det tar for ultralyd å gå fra sensoren, bort til en overflate, og så tilbake igjen. Siden sensoren vet at lydfarten er </a:t>
                </a:r>
                <a:r>
                  <a:rPr lang="nb-NO" sz="1100" dirty="0" err="1"/>
                  <a:t>ca</a:t>
                </a:r>
                <a:r>
                  <a:rPr lang="nb-NO" sz="1100" dirty="0"/>
                  <a:t> 340 </a:t>
                </a:r>
                <a:r>
                  <a:rPr lang="nb-NO" sz="1100" dirty="0" err="1"/>
                  <a:t>m/s</a:t>
                </a:r>
                <a:r>
                  <a:rPr lang="nb-NO" sz="1100" dirty="0"/>
                  <a:t> i luft, så kan den regne tiden om til avstand.</a:t>
                </a:r>
              </a:p>
              <a:p>
                <a:endParaRPr lang="nb-NO" sz="200" dirty="0"/>
              </a:p>
              <a:p>
                <a:r>
                  <a:rPr lang="nb-NO" sz="1100" dirty="0"/>
                  <a:t>Dessverre oppgir sensoren avstanden i hele cm, altså ikke særlig nøyaktig. Hva kan vi gjøre med det? Kan det være mer nøyaktig å måle tiden, og heller regne om selv? (HINT: </a:t>
                </a:r>
                <a14:m>
                  <m:oMath xmlns:m="http://schemas.openxmlformats.org/officeDocument/2006/math">
                    <m:r>
                      <a:rPr lang="nb-NO" sz="1100" i="1">
                        <a:latin typeface="Cambria Math" panose="02040503050406030204" pitchFamily="18" charset="0"/>
                      </a:rPr>
                      <m:t>𝑠</m:t>
                    </m:r>
                    <m:r>
                      <a:rPr lang="nb-NO" sz="1100" i="1">
                        <a:latin typeface="Cambria Math" panose="02040503050406030204" pitchFamily="18" charset="0"/>
                      </a:rPr>
                      <m:t>=</m:t>
                    </m:r>
                    <m:r>
                      <a:rPr lang="nb-NO" sz="1100" b="0" i="1" smtClean="0">
                        <a:latin typeface="Cambria Math" panose="02040503050406030204" pitchFamily="18" charset="0"/>
                      </a:rPr>
                      <m:t>𝑣</m:t>
                    </m:r>
                    <m:r>
                      <a:rPr lang="nb-NO" sz="1100" i="1" smtClean="0">
                        <a:latin typeface="Cambria Math" panose="02040503050406030204" pitchFamily="18" charset="0"/>
                        <a:sym typeface="Symbol" panose="05050102010706020507" pitchFamily="18" charset="2"/>
                      </a:rPr>
                      <m:t></m:t>
                    </m:r>
                    <m:r>
                      <a:rPr lang="nb-NO" sz="1100" b="0" i="1" smtClean="0">
                        <a:latin typeface="Cambria Math" panose="02040503050406030204" pitchFamily="18" charset="0"/>
                        <a:sym typeface="Symbol" panose="05050102010706020507" pitchFamily="18" charset="2"/>
                      </a:rPr>
                      <m:t>𝑡</m:t>
                    </m:r>
                  </m:oMath>
                </a14:m>
                <a:r>
                  <a:rPr lang="nb-NO" sz="1100" dirty="0"/>
                  <a:t> )</a:t>
                </a:r>
              </a:p>
            </p:txBody>
          </p:sp>
        </mc:Choice>
        <mc:Fallback xmlns="">
          <p:sp>
            <p:nvSpPr>
              <p:cNvPr id="34" name="TekstSylinder 33">
                <a:extLst>
                  <a:ext uri="{FF2B5EF4-FFF2-40B4-BE49-F238E27FC236}">
                    <a16:creationId xmlns:a16="http://schemas.microsoft.com/office/drawing/2014/main" id="{3F047E27-7ED4-4594-B67D-5E2E3D57343C}"/>
                  </a:ext>
                </a:extLst>
              </p:cNvPr>
              <p:cNvSpPr txBox="1">
                <a:spLocks noRot="1" noChangeAspect="1" noMove="1" noResize="1" noEditPoints="1" noAdjustHandles="1" noChangeArrowheads="1" noChangeShapeType="1" noTextEdit="1"/>
              </p:cNvSpPr>
              <p:nvPr/>
            </p:nvSpPr>
            <p:spPr>
              <a:xfrm>
                <a:off x="3408063" y="8195255"/>
                <a:ext cx="3404861" cy="1646605"/>
              </a:xfrm>
              <a:prstGeom prst="rect">
                <a:avLst/>
              </a:prstGeom>
              <a:blipFill>
                <a:blip r:embed="rId8"/>
                <a:stretch>
                  <a:fillRect t="-370" b="-1852"/>
                </a:stretch>
              </a:blipFill>
            </p:spPr>
            <p:txBody>
              <a:bodyPr/>
              <a:lstStyle/>
              <a:p>
                <a:r>
                  <a:rPr lang="nb-NO">
                    <a:noFill/>
                  </a:rPr>
                  <a:t> </a:t>
                </a:r>
              </a:p>
            </p:txBody>
          </p:sp>
        </mc:Fallback>
      </mc:AlternateContent>
      <p:sp>
        <p:nvSpPr>
          <p:cNvPr id="4" name="Plassholder for lysbildenummer 3">
            <a:extLst>
              <a:ext uri="{FF2B5EF4-FFF2-40B4-BE49-F238E27FC236}">
                <a16:creationId xmlns:a16="http://schemas.microsoft.com/office/drawing/2014/main" id="{DE9333AD-AF88-4AD1-B9CE-E33B1DF5D045}"/>
              </a:ext>
            </a:extLst>
          </p:cNvPr>
          <p:cNvSpPr>
            <a:spLocks noGrp="1"/>
          </p:cNvSpPr>
          <p:nvPr>
            <p:ph type="sldNum" sz="quarter" idx="12"/>
          </p:nvPr>
        </p:nvSpPr>
        <p:spPr>
          <a:xfrm>
            <a:off x="4843463" y="9480942"/>
            <a:ext cx="1543050" cy="527403"/>
          </a:xfrm>
        </p:spPr>
        <p:txBody>
          <a:bodyPr/>
          <a:lstStyle/>
          <a:p>
            <a:fld id="{8BCDA449-1FD9-4B7A-9E85-B244E6DC9C56}" type="slidenum">
              <a:rPr lang="nb-NO" smtClean="0"/>
              <a:t>1</a:t>
            </a:fld>
            <a:endParaRPr lang="nb-NO" dirty="0"/>
          </a:p>
        </p:txBody>
      </p:sp>
      <p:sp>
        <p:nvSpPr>
          <p:cNvPr id="21" name="Rektangel 20">
            <a:extLst>
              <a:ext uri="{FF2B5EF4-FFF2-40B4-BE49-F238E27FC236}">
                <a16:creationId xmlns:a16="http://schemas.microsoft.com/office/drawing/2014/main" id="{B607BAF3-4320-4B87-9280-BF683204DEE5}"/>
              </a:ext>
            </a:extLst>
          </p:cNvPr>
          <p:cNvSpPr/>
          <p:nvPr/>
        </p:nvSpPr>
        <p:spPr>
          <a:xfrm>
            <a:off x="1362325" y="2436501"/>
            <a:ext cx="466475" cy="147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Rektangel 34">
            <a:extLst>
              <a:ext uri="{FF2B5EF4-FFF2-40B4-BE49-F238E27FC236}">
                <a16:creationId xmlns:a16="http://schemas.microsoft.com/office/drawing/2014/main" id="{7446BD32-888F-48F9-8FD1-6FC7DEF2C7B9}"/>
              </a:ext>
            </a:extLst>
          </p:cNvPr>
          <p:cNvSpPr/>
          <p:nvPr/>
        </p:nvSpPr>
        <p:spPr>
          <a:xfrm>
            <a:off x="1798178" y="2957556"/>
            <a:ext cx="466475" cy="147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6" name="Rektangel 35">
            <a:extLst>
              <a:ext uri="{FF2B5EF4-FFF2-40B4-BE49-F238E27FC236}">
                <a16:creationId xmlns:a16="http://schemas.microsoft.com/office/drawing/2014/main" id="{D8DA54CE-6535-49F7-BE7E-F6CCF9B3D76F}"/>
              </a:ext>
            </a:extLst>
          </p:cNvPr>
          <p:cNvSpPr/>
          <p:nvPr/>
        </p:nvSpPr>
        <p:spPr>
          <a:xfrm>
            <a:off x="1330575" y="3492191"/>
            <a:ext cx="466475" cy="147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TekstSylinder 24">
            <a:extLst>
              <a:ext uri="{FF2B5EF4-FFF2-40B4-BE49-F238E27FC236}">
                <a16:creationId xmlns:a16="http://schemas.microsoft.com/office/drawing/2014/main" id="{B5D6086A-6A81-43C2-9756-E039D5BBB7C5}"/>
              </a:ext>
            </a:extLst>
          </p:cNvPr>
          <p:cNvSpPr txBox="1"/>
          <p:nvPr/>
        </p:nvSpPr>
        <p:spPr>
          <a:xfrm>
            <a:off x="1732067" y="2898853"/>
            <a:ext cx="641350" cy="246221"/>
          </a:xfrm>
          <a:prstGeom prst="rect">
            <a:avLst/>
          </a:prstGeom>
          <a:noFill/>
        </p:spPr>
        <p:txBody>
          <a:bodyPr wrap="square" rtlCol="0">
            <a:spAutoFit/>
          </a:bodyPr>
          <a:lstStyle/>
          <a:p>
            <a:r>
              <a:rPr lang="nb-NO" sz="1000" b="1" dirty="0"/>
              <a:t>Elektron</a:t>
            </a:r>
          </a:p>
        </p:txBody>
      </p:sp>
      <p:sp>
        <p:nvSpPr>
          <p:cNvPr id="37" name="TekstSylinder 36">
            <a:extLst>
              <a:ext uri="{FF2B5EF4-FFF2-40B4-BE49-F238E27FC236}">
                <a16:creationId xmlns:a16="http://schemas.microsoft.com/office/drawing/2014/main" id="{45894008-C623-4D34-98F3-8BBA3C5CF1F9}"/>
              </a:ext>
            </a:extLst>
          </p:cNvPr>
          <p:cNvSpPr txBox="1"/>
          <p:nvPr/>
        </p:nvSpPr>
        <p:spPr>
          <a:xfrm>
            <a:off x="1257963" y="3434868"/>
            <a:ext cx="641350" cy="246221"/>
          </a:xfrm>
          <a:prstGeom prst="rect">
            <a:avLst/>
          </a:prstGeom>
          <a:noFill/>
        </p:spPr>
        <p:txBody>
          <a:bodyPr wrap="square" rtlCol="0">
            <a:spAutoFit/>
          </a:bodyPr>
          <a:lstStyle/>
          <a:p>
            <a:r>
              <a:rPr lang="nb-NO" sz="1000" b="1" dirty="0"/>
              <a:t>Nøytron</a:t>
            </a:r>
          </a:p>
        </p:txBody>
      </p:sp>
      <p:sp>
        <p:nvSpPr>
          <p:cNvPr id="38" name="TekstSylinder 37">
            <a:extLst>
              <a:ext uri="{FF2B5EF4-FFF2-40B4-BE49-F238E27FC236}">
                <a16:creationId xmlns:a16="http://schemas.microsoft.com/office/drawing/2014/main" id="{5872AAEC-4F92-4A64-BA94-6AFF331340D2}"/>
              </a:ext>
            </a:extLst>
          </p:cNvPr>
          <p:cNvSpPr txBox="1"/>
          <p:nvPr/>
        </p:nvSpPr>
        <p:spPr>
          <a:xfrm>
            <a:off x="1317008" y="2383482"/>
            <a:ext cx="641350" cy="246221"/>
          </a:xfrm>
          <a:prstGeom prst="rect">
            <a:avLst/>
          </a:prstGeom>
          <a:noFill/>
        </p:spPr>
        <p:txBody>
          <a:bodyPr wrap="square" rtlCol="0">
            <a:spAutoFit/>
          </a:bodyPr>
          <a:lstStyle/>
          <a:p>
            <a:r>
              <a:rPr lang="nb-NO" sz="1000" b="1" dirty="0"/>
              <a:t>Proton</a:t>
            </a:r>
          </a:p>
        </p:txBody>
      </p:sp>
    </p:spTree>
    <p:extLst>
      <p:ext uri="{BB962C8B-B14F-4D97-AF65-F5344CB8AC3E}">
        <p14:creationId xmlns:p14="http://schemas.microsoft.com/office/powerpoint/2010/main" val="2961647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t bilde som inneholder enhet, beholder, glass&#10;&#10;Automatisk generert beskrivelse">
            <a:extLst>
              <a:ext uri="{FF2B5EF4-FFF2-40B4-BE49-F238E27FC236}">
                <a16:creationId xmlns:a16="http://schemas.microsoft.com/office/drawing/2014/main" id="{51A389C3-5D83-4456-95E2-8487C178D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1815" y="3114927"/>
            <a:ext cx="1121648" cy="1295205"/>
          </a:xfrm>
          <a:prstGeom prst="rect">
            <a:avLst/>
          </a:prstGeom>
        </p:spPr>
      </p:pic>
      <p:pic>
        <p:nvPicPr>
          <p:cNvPr id="6" name="Bilde 5" descr="Et bilde som inneholder skala, enhet&#10;&#10;Automatisk generert beskrivelse">
            <a:extLst>
              <a:ext uri="{FF2B5EF4-FFF2-40B4-BE49-F238E27FC236}">
                <a16:creationId xmlns:a16="http://schemas.microsoft.com/office/drawing/2014/main" id="{346D92DD-F86D-4CB4-B7E6-C6F51710F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5684" y="3229278"/>
            <a:ext cx="1713916" cy="1428263"/>
          </a:xfrm>
          <a:prstGeom prst="rect">
            <a:avLst/>
          </a:prstGeom>
        </p:spPr>
      </p:pic>
      <p:sp>
        <p:nvSpPr>
          <p:cNvPr id="2" name="Tittel 1">
            <a:extLst>
              <a:ext uri="{FF2B5EF4-FFF2-40B4-BE49-F238E27FC236}">
                <a16:creationId xmlns:a16="http://schemas.microsoft.com/office/drawing/2014/main" id="{CBCA88DF-18BE-4306-874B-474479F80909}"/>
              </a:ext>
            </a:extLst>
          </p:cNvPr>
          <p:cNvSpPr>
            <a:spLocks noGrp="1"/>
          </p:cNvSpPr>
          <p:nvPr>
            <p:ph type="title"/>
          </p:nvPr>
        </p:nvSpPr>
        <p:spPr>
          <a:xfrm>
            <a:off x="471488" y="116998"/>
            <a:ext cx="5915025" cy="864073"/>
          </a:xfrm>
        </p:spPr>
        <p:txBody>
          <a:bodyPr/>
          <a:lstStyle/>
          <a:p>
            <a:r>
              <a:rPr lang="nb-NO" dirty="0"/>
              <a:t>Lag en </a:t>
            </a:r>
            <a:r>
              <a:rPr lang="nb-NO" dirty="0" err="1"/>
              <a:t>volummåler</a:t>
            </a:r>
            <a:br>
              <a:rPr lang="nb-NO" dirty="0"/>
            </a:br>
            <a:r>
              <a:rPr lang="nb-NO" sz="2000" dirty="0"/>
              <a:t>- finn massetettheten til et stoff</a:t>
            </a:r>
          </a:p>
        </p:txBody>
      </p:sp>
      <p:sp>
        <p:nvSpPr>
          <p:cNvPr id="5" name="TekstSylinder 4">
            <a:extLst>
              <a:ext uri="{FF2B5EF4-FFF2-40B4-BE49-F238E27FC236}">
                <a16:creationId xmlns:a16="http://schemas.microsoft.com/office/drawing/2014/main" id="{A82C570D-ACA6-4D98-8BC4-E106EA57C167}"/>
              </a:ext>
            </a:extLst>
          </p:cNvPr>
          <p:cNvSpPr txBox="1"/>
          <p:nvPr/>
        </p:nvSpPr>
        <p:spPr>
          <a:xfrm>
            <a:off x="5128569" y="8489894"/>
            <a:ext cx="1467777" cy="938719"/>
          </a:xfrm>
          <a:prstGeom prst="rect">
            <a:avLst/>
          </a:prstGeom>
          <a:noFill/>
          <a:ln>
            <a:solidFill>
              <a:schemeClr val="tx1"/>
            </a:solidFill>
          </a:ln>
        </p:spPr>
        <p:txBody>
          <a:bodyPr wrap="square" rtlCol="0">
            <a:spAutoFit/>
          </a:bodyPr>
          <a:lstStyle/>
          <a:p>
            <a:r>
              <a:rPr lang="nb-NO" sz="1100" b="1" dirty="0"/>
              <a:t>Diskuter</a:t>
            </a:r>
            <a:endParaRPr lang="nb-NO" sz="1100" dirty="0"/>
          </a:p>
          <a:p>
            <a:r>
              <a:rPr lang="nb-NO" sz="1100" dirty="0"/>
              <a:t>Hvorfor vil det ikke være mulig å finne massetettheten til salt på denne måten?</a:t>
            </a:r>
          </a:p>
        </p:txBody>
      </p:sp>
      <p:sp>
        <p:nvSpPr>
          <p:cNvPr id="11" name="TekstSylinder 10">
            <a:extLst>
              <a:ext uri="{FF2B5EF4-FFF2-40B4-BE49-F238E27FC236}">
                <a16:creationId xmlns:a16="http://schemas.microsoft.com/office/drawing/2014/main" id="{F988AC97-56D1-4AC7-AC02-F3D7A0D167A6}"/>
              </a:ext>
            </a:extLst>
          </p:cNvPr>
          <p:cNvSpPr txBox="1"/>
          <p:nvPr/>
        </p:nvSpPr>
        <p:spPr>
          <a:xfrm>
            <a:off x="528145" y="1026616"/>
            <a:ext cx="5600305" cy="769441"/>
          </a:xfrm>
          <a:prstGeom prst="rect">
            <a:avLst/>
          </a:prstGeom>
          <a:noFill/>
          <a:ln>
            <a:solidFill>
              <a:schemeClr val="tx1"/>
            </a:solidFill>
          </a:ln>
        </p:spPr>
        <p:txBody>
          <a:bodyPr wrap="square" rtlCol="0">
            <a:spAutoFit/>
          </a:bodyPr>
          <a:lstStyle/>
          <a:p>
            <a:r>
              <a:rPr lang="nb-NO" sz="1100" b="1" dirty="0"/>
              <a:t>Oppgave </a:t>
            </a:r>
          </a:p>
          <a:p>
            <a:r>
              <a:rPr lang="nb-NO" sz="1100" dirty="0"/>
              <a:t>Lag et produkt som måler volumet til et stoff ved å bruke en ultralydsensor (sonar) til å måle hvor mye vannstanden i et begerglass øker når du putter i en bit av stoffet. Bruk massen av biten, og volumet, for å beregne massetettheten og finne ut av hvilket stoff det er.</a:t>
            </a:r>
          </a:p>
        </p:txBody>
      </p:sp>
      <p:sp>
        <p:nvSpPr>
          <p:cNvPr id="13" name="TekstSylinder 12">
            <a:extLst>
              <a:ext uri="{FF2B5EF4-FFF2-40B4-BE49-F238E27FC236}">
                <a16:creationId xmlns:a16="http://schemas.microsoft.com/office/drawing/2014/main" id="{65F86712-3FF0-426F-AA4B-1D2472A38557}"/>
              </a:ext>
            </a:extLst>
          </p:cNvPr>
          <p:cNvSpPr txBox="1"/>
          <p:nvPr/>
        </p:nvSpPr>
        <p:spPr>
          <a:xfrm>
            <a:off x="451346" y="1857209"/>
            <a:ext cx="5924261" cy="784830"/>
          </a:xfrm>
          <a:prstGeom prst="rect">
            <a:avLst/>
          </a:prstGeom>
          <a:noFill/>
        </p:spPr>
        <p:txBody>
          <a:bodyPr wrap="square" rtlCol="0">
            <a:spAutoFit/>
          </a:bodyPr>
          <a:lstStyle/>
          <a:p>
            <a:r>
              <a:rPr lang="nb-NO" sz="1100" b="1" dirty="0"/>
              <a:t>Fase 1:</a:t>
            </a:r>
            <a:r>
              <a:rPr lang="nb-NO" sz="1100" dirty="0"/>
              <a:t> Hvilke deler består en </a:t>
            </a:r>
            <a:r>
              <a:rPr lang="nb-NO" sz="1100" dirty="0" err="1"/>
              <a:t>volummåler</a:t>
            </a:r>
            <a:r>
              <a:rPr lang="nb-NO" sz="1100" dirty="0"/>
              <a:t> av? Hvordan ser disse delene ut? Hva må bygges sammen av disse delene?</a:t>
            </a:r>
          </a:p>
          <a:p>
            <a:r>
              <a:rPr lang="nb-NO" sz="1100" b="1" dirty="0"/>
              <a:t>Fase 2:</a:t>
            </a:r>
            <a:r>
              <a:rPr lang="nb-NO" sz="1100" dirty="0"/>
              <a:t> Ha en idémyldring for deg selv. Hvordan vil du at din </a:t>
            </a:r>
            <a:r>
              <a:rPr lang="nb-NO" sz="1100" dirty="0" err="1"/>
              <a:t>volummåler</a:t>
            </a:r>
            <a:r>
              <a:rPr lang="nb-NO" sz="1100" dirty="0"/>
              <a:t> skal se ut? Tegn gjerne en skisse før du diskuterer med de andre.</a:t>
            </a:r>
          </a:p>
        </p:txBody>
      </p:sp>
      <p:sp>
        <p:nvSpPr>
          <p:cNvPr id="14" name="TekstSylinder 13">
            <a:extLst>
              <a:ext uri="{FF2B5EF4-FFF2-40B4-BE49-F238E27FC236}">
                <a16:creationId xmlns:a16="http://schemas.microsoft.com/office/drawing/2014/main" id="{B9F0B3F7-53D5-4AD9-B189-CC649D130F14}"/>
              </a:ext>
            </a:extLst>
          </p:cNvPr>
          <p:cNvSpPr txBox="1"/>
          <p:nvPr/>
        </p:nvSpPr>
        <p:spPr>
          <a:xfrm>
            <a:off x="451346" y="2543969"/>
            <a:ext cx="5935167" cy="430887"/>
          </a:xfrm>
          <a:prstGeom prst="rect">
            <a:avLst/>
          </a:prstGeom>
          <a:noFill/>
        </p:spPr>
        <p:txBody>
          <a:bodyPr wrap="square" rtlCol="0">
            <a:spAutoFit/>
          </a:bodyPr>
          <a:lstStyle/>
          <a:p>
            <a:r>
              <a:rPr lang="nb-NO" sz="1100" b="1" dirty="0"/>
              <a:t>Fase 3: </a:t>
            </a:r>
            <a:r>
              <a:rPr lang="nb-NO" sz="1100" dirty="0"/>
              <a:t>Tid for å lage volummåleren og programmere </a:t>
            </a:r>
            <a:r>
              <a:rPr lang="nb-NO" sz="1100" dirty="0" err="1"/>
              <a:t>micro:biten</a:t>
            </a:r>
            <a:r>
              <a:rPr lang="nb-NO" sz="1100" dirty="0"/>
              <a:t>. Koble opp </a:t>
            </a:r>
            <a:r>
              <a:rPr lang="nb-NO" sz="1100" dirty="0" err="1"/>
              <a:t>micro:bit</a:t>
            </a:r>
            <a:r>
              <a:rPr lang="nb-NO" sz="1100" dirty="0"/>
              <a:t> som vist på figuren.</a:t>
            </a:r>
          </a:p>
        </p:txBody>
      </p:sp>
      <p:pic>
        <p:nvPicPr>
          <p:cNvPr id="20" name="Bilde 19">
            <a:extLst>
              <a:ext uri="{FF2B5EF4-FFF2-40B4-BE49-F238E27FC236}">
                <a16:creationId xmlns:a16="http://schemas.microsoft.com/office/drawing/2014/main" id="{9275553A-DF28-407F-AB98-4C2E6EB0A0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062" y="2967280"/>
            <a:ext cx="3280320" cy="1842943"/>
          </a:xfrm>
          <a:prstGeom prst="rect">
            <a:avLst/>
          </a:prstGeom>
        </p:spPr>
      </p:pic>
      <p:sp>
        <p:nvSpPr>
          <p:cNvPr id="39" name="TekstSylinder 38">
            <a:extLst>
              <a:ext uri="{FF2B5EF4-FFF2-40B4-BE49-F238E27FC236}">
                <a16:creationId xmlns:a16="http://schemas.microsoft.com/office/drawing/2014/main" id="{03A852BB-08EF-42BB-A760-DF01F53C8FA5}"/>
              </a:ext>
            </a:extLst>
          </p:cNvPr>
          <p:cNvSpPr txBox="1"/>
          <p:nvPr/>
        </p:nvSpPr>
        <p:spPr>
          <a:xfrm>
            <a:off x="206610" y="4823223"/>
            <a:ext cx="6168997" cy="1338828"/>
          </a:xfrm>
          <a:prstGeom prst="rect">
            <a:avLst/>
          </a:prstGeom>
          <a:noFill/>
        </p:spPr>
        <p:txBody>
          <a:bodyPr wrap="square" rtlCol="0">
            <a:spAutoFit/>
          </a:bodyPr>
          <a:lstStyle/>
          <a:p>
            <a:r>
              <a:rPr lang="nb-NO" sz="1100" b="1" dirty="0"/>
              <a:t>Kalibrering av volummåleren (enkel regresjon)</a:t>
            </a:r>
          </a:p>
          <a:p>
            <a:r>
              <a:rPr lang="nb-NO" sz="1100" dirty="0"/>
              <a:t>Vi skal finne massetettheten til diverse stoffer. Da må vi måle hvor stor masse og volum de har. Men det identifikatoren vår måler er avstand, og ikke volum. Heldigvis er det en sammenheng mellom dem!</a:t>
            </a:r>
          </a:p>
          <a:p>
            <a:endParaRPr lang="nb-NO" sz="400" dirty="0"/>
          </a:p>
          <a:p>
            <a:r>
              <a:rPr lang="nb-NO" sz="1100" dirty="0"/>
              <a:t>Vi gjør først en måling av avstanden til overflaten på vannet uten noe oppi vannet, og noterer avstanden (volumet er 0 siden vi ikke har noe oppi vannet). Så legger vi oppi en halvstor gjenstand og leser av både avstanden til vannet og volumet på skalaen på siden av begerglasset. Da har vi fått to punkter som vi kan tegne inn i et koordinatsystem.</a:t>
            </a:r>
          </a:p>
        </p:txBody>
      </p:sp>
      <p:pic>
        <p:nvPicPr>
          <p:cNvPr id="57" name="Bilde 56">
            <a:extLst>
              <a:ext uri="{FF2B5EF4-FFF2-40B4-BE49-F238E27FC236}">
                <a16:creationId xmlns:a16="http://schemas.microsoft.com/office/drawing/2014/main" id="{0161B199-9CBE-4977-B5CF-4F7BF837413A}"/>
              </a:ext>
            </a:extLst>
          </p:cNvPr>
          <p:cNvPicPr>
            <a:picLocks noChangeAspect="1"/>
          </p:cNvPicPr>
          <p:nvPr/>
        </p:nvPicPr>
        <p:blipFill>
          <a:blip r:embed="rId5"/>
          <a:stretch>
            <a:fillRect/>
          </a:stretch>
        </p:blipFill>
        <p:spPr>
          <a:xfrm>
            <a:off x="2913528" y="6081804"/>
            <a:ext cx="3723328" cy="2241286"/>
          </a:xfrm>
          <a:prstGeom prst="rect">
            <a:avLst/>
          </a:prstGeom>
        </p:spPr>
      </p:pic>
      <p:graphicFrame>
        <p:nvGraphicFramePr>
          <p:cNvPr id="59" name="Tabell 58">
            <a:extLst>
              <a:ext uri="{FF2B5EF4-FFF2-40B4-BE49-F238E27FC236}">
                <a16:creationId xmlns:a16="http://schemas.microsoft.com/office/drawing/2014/main" id="{C29F705B-4C2F-4D84-835E-86B96444B04B}"/>
              </a:ext>
            </a:extLst>
          </p:cNvPr>
          <p:cNvGraphicFramePr>
            <a:graphicFrameLocks noGrp="1"/>
          </p:cNvGraphicFramePr>
          <p:nvPr>
            <p:extLst>
              <p:ext uri="{D42A27DB-BD31-4B8C-83A1-F6EECF244321}">
                <p14:modId xmlns:p14="http://schemas.microsoft.com/office/powerpoint/2010/main" val="1092223547"/>
              </p:ext>
            </p:extLst>
          </p:nvPr>
        </p:nvGraphicFramePr>
        <p:xfrm>
          <a:off x="5189148" y="6175051"/>
          <a:ext cx="1346617" cy="466290"/>
        </p:xfrm>
        <a:graphic>
          <a:graphicData uri="http://schemas.openxmlformats.org/drawingml/2006/table">
            <a:tbl>
              <a:tblPr>
                <a:tableStyleId>{5C22544A-7EE6-4342-B048-85BDC9FD1C3A}</a:tableStyleId>
              </a:tblPr>
              <a:tblGrid>
                <a:gridCol w="694684">
                  <a:extLst>
                    <a:ext uri="{9D8B030D-6E8A-4147-A177-3AD203B41FA5}">
                      <a16:colId xmlns:a16="http://schemas.microsoft.com/office/drawing/2014/main" val="1257528552"/>
                    </a:ext>
                  </a:extLst>
                </a:gridCol>
                <a:gridCol w="651933">
                  <a:extLst>
                    <a:ext uri="{9D8B030D-6E8A-4147-A177-3AD203B41FA5}">
                      <a16:colId xmlns:a16="http://schemas.microsoft.com/office/drawing/2014/main" val="1312069019"/>
                    </a:ext>
                  </a:extLst>
                </a:gridCol>
              </a:tblGrid>
              <a:tr h="179270">
                <a:tc>
                  <a:txBody>
                    <a:bodyPr/>
                    <a:lstStyle/>
                    <a:p>
                      <a:pPr algn="ctr" fontAlgn="b"/>
                      <a:r>
                        <a:rPr lang="nb-NO" sz="900" b="1" u="none" strike="noStrike" dirty="0">
                          <a:effectLst/>
                        </a:rPr>
                        <a:t>Avstand (cm)</a:t>
                      </a:r>
                      <a:endParaRPr lang="nb-NO" sz="9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nb-NO" sz="900" b="1" u="none" strike="noStrike" dirty="0">
                          <a:effectLst/>
                        </a:rPr>
                        <a:t>Volum (cm</a:t>
                      </a:r>
                      <a:r>
                        <a:rPr lang="nb-NO" sz="900" b="1" u="none" strike="noStrike" baseline="30000" dirty="0">
                          <a:effectLst/>
                        </a:rPr>
                        <a:t>3</a:t>
                      </a:r>
                      <a:r>
                        <a:rPr lang="nb-NO" sz="900" b="1" u="none" strike="noStrike" dirty="0">
                          <a:effectLst/>
                        </a:rPr>
                        <a:t>)</a:t>
                      </a:r>
                      <a:endParaRPr lang="nb-NO" sz="9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749513489"/>
                  </a:ext>
                </a:extLst>
              </a:tr>
              <a:tr h="129603">
                <a:tc>
                  <a:txBody>
                    <a:bodyPr/>
                    <a:lstStyle/>
                    <a:p>
                      <a:pPr algn="ctr" fontAlgn="b"/>
                      <a:r>
                        <a:rPr lang="nb-NO" sz="900" u="none" strike="noStrike">
                          <a:effectLst/>
                        </a:rPr>
                        <a:t>5</a:t>
                      </a:r>
                      <a:endParaRPr lang="nb-NO" sz="9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nb-NO" sz="900" u="none" strike="noStrike" dirty="0">
                          <a:effectLst/>
                        </a:rPr>
                        <a:t>140</a:t>
                      </a:r>
                      <a:endParaRPr lang="nb-NO"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805020855"/>
                  </a:ext>
                </a:extLst>
              </a:tr>
              <a:tr h="129603">
                <a:tc>
                  <a:txBody>
                    <a:bodyPr/>
                    <a:lstStyle/>
                    <a:p>
                      <a:pPr algn="ctr" fontAlgn="b"/>
                      <a:r>
                        <a:rPr lang="nb-NO" sz="900" u="none" strike="noStrike" dirty="0">
                          <a:effectLst/>
                        </a:rPr>
                        <a:t>15</a:t>
                      </a:r>
                      <a:endParaRPr lang="nb-NO" sz="9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nb-NO" sz="900" u="none" strike="noStrike" dirty="0">
                          <a:effectLst/>
                        </a:rPr>
                        <a:t>0</a:t>
                      </a:r>
                      <a:endParaRPr lang="nb-NO"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517873533"/>
                  </a:ext>
                </a:extLst>
              </a:tr>
            </a:tbl>
          </a:graphicData>
        </a:graphic>
      </p:graphicFrame>
      <p:sp>
        <p:nvSpPr>
          <p:cNvPr id="63" name="Rektangel 62">
            <a:extLst>
              <a:ext uri="{FF2B5EF4-FFF2-40B4-BE49-F238E27FC236}">
                <a16:creationId xmlns:a16="http://schemas.microsoft.com/office/drawing/2014/main" id="{216B96DD-34D1-4D7D-8AE0-1730A0D45851}"/>
              </a:ext>
            </a:extLst>
          </p:cNvPr>
          <p:cNvSpPr/>
          <p:nvPr/>
        </p:nvSpPr>
        <p:spPr>
          <a:xfrm>
            <a:off x="3817053" y="2967280"/>
            <a:ext cx="2819802" cy="14877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4" name="TekstSylinder 63">
            <a:extLst>
              <a:ext uri="{FF2B5EF4-FFF2-40B4-BE49-F238E27FC236}">
                <a16:creationId xmlns:a16="http://schemas.microsoft.com/office/drawing/2014/main" id="{1E4159FE-E883-4AB2-8AB5-8F118DB356A9}"/>
              </a:ext>
            </a:extLst>
          </p:cNvPr>
          <p:cNvSpPr txBox="1"/>
          <p:nvPr/>
        </p:nvSpPr>
        <p:spPr>
          <a:xfrm>
            <a:off x="4210653" y="2977518"/>
            <a:ext cx="2240415" cy="261610"/>
          </a:xfrm>
          <a:prstGeom prst="rect">
            <a:avLst/>
          </a:prstGeom>
          <a:noFill/>
        </p:spPr>
        <p:txBody>
          <a:bodyPr wrap="square" rtlCol="0">
            <a:spAutoFit/>
          </a:bodyPr>
          <a:lstStyle/>
          <a:p>
            <a:r>
              <a:rPr lang="nb-NO" sz="1100" dirty="0"/>
              <a:t>Nødvendig utstyr til volummåleren</a:t>
            </a:r>
          </a:p>
        </p:txBody>
      </p:sp>
      <p:sp>
        <p:nvSpPr>
          <p:cNvPr id="65" name="TekstSylinder 64">
            <a:extLst>
              <a:ext uri="{FF2B5EF4-FFF2-40B4-BE49-F238E27FC236}">
                <a16:creationId xmlns:a16="http://schemas.microsoft.com/office/drawing/2014/main" id="{5B685592-3D29-4E22-BDDD-14F0E335BF7D}"/>
              </a:ext>
            </a:extLst>
          </p:cNvPr>
          <p:cNvSpPr txBox="1"/>
          <p:nvPr/>
        </p:nvSpPr>
        <p:spPr>
          <a:xfrm>
            <a:off x="206610" y="6118042"/>
            <a:ext cx="2585758" cy="2354491"/>
          </a:xfrm>
          <a:prstGeom prst="rect">
            <a:avLst/>
          </a:prstGeom>
          <a:noFill/>
        </p:spPr>
        <p:txBody>
          <a:bodyPr wrap="square" rtlCol="0">
            <a:spAutoFit/>
          </a:bodyPr>
          <a:lstStyle/>
          <a:p>
            <a:r>
              <a:rPr lang="nb-NO" sz="1100" dirty="0"/>
              <a:t>Dette kan du enten gjøre for hånd eller digitalt. Når du har tegnet de to punktene, trekker du en rett linje mellom dem. Da har du fått en graf du kan bruke til å lese av volumet for den avstanden som vises på </a:t>
            </a:r>
            <a:r>
              <a:rPr lang="nb-NO" sz="1100" dirty="0" err="1"/>
              <a:t>micro:biten</a:t>
            </a:r>
            <a:r>
              <a:rPr lang="nb-NO" sz="1100" dirty="0"/>
              <a:t>.</a:t>
            </a:r>
          </a:p>
          <a:p>
            <a:endParaRPr lang="nb-NO" sz="400" dirty="0"/>
          </a:p>
          <a:p>
            <a:r>
              <a:rPr lang="nb-NO" sz="1100" dirty="0"/>
              <a:t>Dersom du vil lage en mer nøyaktig graf, gjør du flere målinger og tegner inn punktene i samme koordinatsystem. Da vil det ikke passe med en rett linje som treffer alle punktene dine, men du tegner opp den rette linja som treffer best mulig med alle punktene dine.</a:t>
            </a:r>
          </a:p>
        </p:txBody>
      </p:sp>
      <p:sp>
        <p:nvSpPr>
          <p:cNvPr id="66" name="TekstSylinder 65">
            <a:extLst>
              <a:ext uri="{FF2B5EF4-FFF2-40B4-BE49-F238E27FC236}">
                <a16:creationId xmlns:a16="http://schemas.microsoft.com/office/drawing/2014/main" id="{122DB47A-36C2-4DEB-9F1F-7436B18EC563}"/>
              </a:ext>
            </a:extLst>
          </p:cNvPr>
          <p:cNvSpPr txBox="1"/>
          <p:nvPr/>
        </p:nvSpPr>
        <p:spPr>
          <a:xfrm>
            <a:off x="278062" y="9297808"/>
            <a:ext cx="1101558" cy="261610"/>
          </a:xfrm>
          <a:prstGeom prst="rect">
            <a:avLst/>
          </a:prstGeom>
          <a:noFill/>
          <a:ln>
            <a:solidFill>
              <a:schemeClr val="tx1"/>
            </a:solidFill>
          </a:ln>
        </p:spPr>
        <p:txBody>
          <a:bodyPr wrap="square" rtlCol="0">
            <a:spAutoFit/>
          </a:bodyPr>
          <a:lstStyle/>
          <a:p>
            <a:r>
              <a:rPr lang="nb-NO" sz="1100" b="1" dirty="0"/>
              <a:t>Gjør fase 4 – 7.</a:t>
            </a:r>
          </a:p>
        </p:txBody>
      </p:sp>
      <p:sp>
        <p:nvSpPr>
          <p:cNvPr id="67" name="TekstSylinder 66">
            <a:extLst>
              <a:ext uri="{FF2B5EF4-FFF2-40B4-BE49-F238E27FC236}">
                <a16:creationId xmlns:a16="http://schemas.microsoft.com/office/drawing/2014/main" id="{8555B803-505C-4FA0-96B3-F5238FCB4A20}"/>
              </a:ext>
            </a:extLst>
          </p:cNvPr>
          <p:cNvSpPr txBox="1"/>
          <p:nvPr/>
        </p:nvSpPr>
        <p:spPr>
          <a:xfrm>
            <a:off x="206610" y="8437809"/>
            <a:ext cx="4809223" cy="769441"/>
          </a:xfrm>
          <a:prstGeom prst="rect">
            <a:avLst/>
          </a:prstGeom>
          <a:noFill/>
        </p:spPr>
        <p:txBody>
          <a:bodyPr wrap="square" rtlCol="0">
            <a:spAutoFit/>
          </a:bodyPr>
          <a:lstStyle/>
          <a:p>
            <a:r>
              <a:rPr lang="nb-NO" sz="1100" dirty="0"/>
              <a:t>Da har du gjort en regresjon. Det vil si at du har laget en matematisk modell! Gratulerer! Det er det som er det største ønsket til mange forskere innen realfag. Det finnes enklere måter å gjøre det digitalt på, slik at du slipper å tegne inn alle punktene og linja for hånd. Det står det mer om i modellerings-kapitlet.</a:t>
            </a:r>
          </a:p>
        </p:txBody>
      </p:sp>
      <p:sp>
        <p:nvSpPr>
          <p:cNvPr id="3" name="Plassholder for lysbildenummer 2">
            <a:extLst>
              <a:ext uri="{FF2B5EF4-FFF2-40B4-BE49-F238E27FC236}">
                <a16:creationId xmlns:a16="http://schemas.microsoft.com/office/drawing/2014/main" id="{908C9D04-EE60-4D83-BE54-DAC02133AB90}"/>
              </a:ext>
            </a:extLst>
          </p:cNvPr>
          <p:cNvSpPr>
            <a:spLocks noGrp="1"/>
          </p:cNvSpPr>
          <p:nvPr>
            <p:ph type="sldNum" sz="quarter" idx="12"/>
          </p:nvPr>
        </p:nvSpPr>
        <p:spPr>
          <a:xfrm>
            <a:off x="4843463" y="9315408"/>
            <a:ext cx="1543050" cy="527403"/>
          </a:xfrm>
        </p:spPr>
        <p:txBody>
          <a:bodyPr/>
          <a:lstStyle/>
          <a:p>
            <a:fld id="{8BCDA449-1FD9-4B7A-9E85-B244E6DC9C56}" type="slidenum">
              <a:rPr lang="nb-NO" smtClean="0"/>
              <a:t>2</a:t>
            </a:fld>
            <a:endParaRPr lang="nb-NO"/>
          </a:p>
        </p:txBody>
      </p:sp>
      <p:pic>
        <p:nvPicPr>
          <p:cNvPr id="10" name="Bilde 9" descr="Et bilde som inneholder kanonball, prosjektil&#10;&#10;Automatisk generert beskrivelse">
            <a:extLst>
              <a:ext uri="{FF2B5EF4-FFF2-40B4-BE49-F238E27FC236}">
                <a16:creationId xmlns:a16="http://schemas.microsoft.com/office/drawing/2014/main" id="{B6136B62-7029-4C88-A4C2-9D7CB690C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2034" y="3310448"/>
            <a:ext cx="753995" cy="654468"/>
          </a:xfrm>
          <a:prstGeom prst="rect">
            <a:avLst/>
          </a:prstGeom>
        </p:spPr>
      </p:pic>
    </p:spTree>
    <p:extLst>
      <p:ext uri="{BB962C8B-B14F-4D97-AF65-F5344CB8AC3E}">
        <p14:creationId xmlns:p14="http://schemas.microsoft.com/office/powerpoint/2010/main" val="342446165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479300</TotalTime>
  <Words>1030</Words>
  <Application>Microsoft Macintosh PowerPoint</Application>
  <PresentationFormat>A4 Paper (210x297 mm)</PresentationFormat>
  <Paragraphs>52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5 - Massetetthet og periodesystemet</vt:lpstr>
      <vt:lpstr>Lag en volummåler - finn massetettheten til et stoff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1487</cp:revision>
  <dcterms:created xsi:type="dcterms:W3CDTF">2018-11-04T16:46:19Z</dcterms:created>
  <dcterms:modified xsi:type="dcterms:W3CDTF">2021-11-04T16:02:35Z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2021-08-29T11:19:08Z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32fbb1da-2c17-4afb-982c-b0e5cda330b9</vt:lpwstr>
  </property>
  <property fmtid="{D5CDD505-2E9C-101B-9397-08002B2CF9AE}" pid="9" name="MSIP_Label_531f9ef8-9444-4aee-b673-282240bf708b_ContentBits">
    <vt:lpwstr>0</vt:lpwstr>
  </property>
</Properties>
</file>