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88" r:id="rId2"/>
    <p:sldId id="48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bb6505ce92b5ab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86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451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31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73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097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79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0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87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36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447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82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A9DB4-E8CF-4146-B8DD-27E43A342A08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98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C122F6-CAD6-49FA-9731-2AD1BF14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61396"/>
            <a:ext cx="5915025" cy="708864"/>
          </a:xfrm>
        </p:spPr>
        <p:txBody>
          <a:bodyPr/>
          <a:lstStyle/>
          <a:p>
            <a:r>
              <a:rPr lang="nb-NO" dirty="0"/>
              <a:t>Lineær modellering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09C501-FD0B-470C-AB0E-8CB29F085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984115"/>
            <a:ext cx="5915025" cy="1163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dirty="0"/>
              <a:t>I dette kapittelet skal vi lære litt om lineær regresjon. For å forstå kva det er, skal vi sjå på </a:t>
            </a:r>
            <a:r>
              <a:rPr lang="nb-NO" sz="1100" dirty="0" err="1"/>
              <a:t>eit</a:t>
            </a:r>
            <a:r>
              <a:rPr lang="nb-NO" sz="1100" dirty="0"/>
              <a:t> døme.</a:t>
            </a:r>
          </a:p>
          <a:p>
            <a:pPr marL="0" indent="0">
              <a:buNone/>
            </a:pPr>
            <a:r>
              <a:rPr lang="nb-NO" sz="1100" dirty="0"/>
              <a:t>Når Line kjem inn i klasserommet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morgon</a:t>
            </a:r>
            <a:r>
              <a:rPr lang="nb-NO" sz="1100" dirty="0"/>
              <a:t>, er det veldig kaldt. Varmeanlegget har </a:t>
            </a:r>
            <a:r>
              <a:rPr lang="nb-NO" sz="1100" dirty="0" err="1"/>
              <a:t>vore</a:t>
            </a:r>
            <a:r>
              <a:rPr lang="nb-NO" sz="1100" dirty="0"/>
              <a:t> avslått heile natta, men heldigvis har </a:t>
            </a:r>
            <a:r>
              <a:rPr lang="nb-NO" sz="1100" dirty="0" err="1"/>
              <a:t>vaktmeisteren</a:t>
            </a:r>
            <a:r>
              <a:rPr lang="nb-NO" sz="1100" dirty="0"/>
              <a:t> skrudd det på att. Line har </a:t>
            </a:r>
            <a:r>
              <a:rPr lang="nb-NO" sz="1100" dirty="0" err="1"/>
              <a:t>eit</a:t>
            </a:r>
            <a:r>
              <a:rPr lang="nb-NO" sz="1100" dirty="0"/>
              <a:t> termometer </a:t>
            </a:r>
            <a:r>
              <a:rPr lang="nb-NO" sz="1100" dirty="0" err="1"/>
              <a:t>liggande</a:t>
            </a:r>
            <a:r>
              <a:rPr lang="nb-NO" sz="1100" dirty="0"/>
              <a:t> på pulten sin og ønsker å finne ut kor fort klasserommet blir varma opp att. Ho måler temperaturen kvar halvtime, åpner </a:t>
            </a:r>
            <a:r>
              <a:rPr lang="nb-NO" sz="1100" dirty="0" err="1"/>
              <a:t>Geogebra</a:t>
            </a:r>
            <a:r>
              <a:rPr lang="nb-NO" sz="1100" dirty="0"/>
              <a:t> og skriv resultata inn i </a:t>
            </a:r>
            <a:r>
              <a:rPr lang="nb-NO" sz="1100" dirty="0" err="1"/>
              <a:t>reknearket</a:t>
            </a:r>
            <a:r>
              <a:rPr lang="nb-NO" sz="1100" dirty="0"/>
              <a:t>. Resultata ser du </a:t>
            </a:r>
            <a:r>
              <a:rPr lang="nb-NO" sz="1100" dirty="0" err="1"/>
              <a:t>nedanfor</a:t>
            </a:r>
            <a:r>
              <a:rPr lang="nb-NO" sz="1100" dirty="0"/>
              <a:t>.</a:t>
            </a:r>
          </a:p>
          <a:p>
            <a:pPr marL="0" indent="0">
              <a:buNone/>
            </a:pPr>
            <a:endParaRPr lang="nb-NO" sz="11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C5D83DA-2B12-4392-B46A-50FC2348A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3" y="2216506"/>
            <a:ext cx="1269272" cy="191214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E4069047-E733-4F65-BC1C-F1BC16C6226E}"/>
              </a:ext>
            </a:extLst>
          </p:cNvPr>
          <p:cNvSpPr txBox="1"/>
          <p:nvPr/>
        </p:nvSpPr>
        <p:spPr>
          <a:xfrm>
            <a:off x="466041" y="4206573"/>
            <a:ext cx="591502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100" dirty="0"/>
              <a:t>For å få betre oversikt, ønsker Line å lage </a:t>
            </a:r>
            <a:r>
              <a:rPr lang="nb-NO" sz="1100" dirty="0" err="1"/>
              <a:t>ein</a:t>
            </a:r>
            <a:r>
              <a:rPr lang="nb-NO" sz="1100" dirty="0"/>
              <a:t> graf av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tala</a:t>
            </a:r>
            <a:r>
              <a:rPr lang="nb-NO" sz="1100" dirty="0"/>
              <a:t>. Det er det som blir kalla regresjon og vi skal nå sjå korleis Line </a:t>
            </a:r>
            <a:r>
              <a:rPr lang="nb-NO" sz="1100" dirty="0" err="1"/>
              <a:t>gjer</a:t>
            </a:r>
            <a:r>
              <a:rPr lang="nb-NO" sz="1100" dirty="0"/>
              <a:t> det.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Først markerer ho </a:t>
            </a:r>
            <a:r>
              <a:rPr lang="nb-NO" sz="1100" dirty="0" err="1"/>
              <a:t>tala</a:t>
            </a:r>
            <a:r>
              <a:rPr lang="nb-NO" sz="1100" dirty="0"/>
              <a:t>, og så trykker ho på dette symbolet: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Deretter vel ho «regresjonsanalyse» og «analyser». Ho får da opp </a:t>
            </a:r>
            <a:r>
              <a:rPr lang="nb-NO" sz="1100" dirty="0" err="1"/>
              <a:t>tala</a:t>
            </a:r>
            <a:r>
              <a:rPr lang="nb-NO" sz="1100" dirty="0"/>
              <a:t> i tabellen som punkt. Vi </a:t>
            </a:r>
            <a:r>
              <a:rPr lang="nb-NO" sz="1100" dirty="0" err="1"/>
              <a:t>hugser</a:t>
            </a:r>
            <a:r>
              <a:rPr lang="nb-NO" sz="1100" dirty="0"/>
              <a:t> at det var 14,7 grader da hun starta å måle. Det svarer til punktet </a:t>
            </a:r>
            <a:r>
              <a:rPr lang="nb-NO" sz="1100" dirty="0" err="1"/>
              <a:t>nedst</a:t>
            </a:r>
            <a:r>
              <a:rPr lang="nb-NO" sz="1100" dirty="0"/>
              <a:t> til venstre. Etter </a:t>
            </a:r>
            <a:r>
              <a:rPr lang="nb-NO" sz="1100" dirty="0" err="1"/>
              <a:t>ein</a:t>
            </a:r>
            <a:r>
              <a:rPr lang="nb-NO" sz="1100" dirty="0"/>
              <a:t> halvtime var det 15,4 grader. Det svarer til det neste punktet, og slik held det fram.</a:t>
            </a:r>
          </a:p>
          <a:p>
            <a:endParaRPr lang="nb-NO" sz="1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43F70C4-F082-48A9-B685-E49ACC869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674" y="4514789"/>
            <a:ext cx="409632" cy="43821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B4D45BC-7FFF-4E23-9998-017152883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73" y="5717570"/>
            <a:ext cx="4139733" cy="394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31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40585B-1129-4B1B-8887-962BFE78E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567559"/>
            <a:ext cx="5915025" cy="8354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dirty="0"/>
              <a:t>Line ser at punkta ligg omtrent langs ei rett linje, og ho ønsker å få PC-en til å </a:t>
            </a:r>
            <a:r>
              <a:rPr lang="nb-NO" sz="1100" dirty="0" err="1"/>
              <a:t>velje</a:t>
            </a:r>
            <a:r>
              <a:rPr lang="nb-NO" sz="1100" dirty="0"/>
              <a:t> den linja som </a:t>
            </a:r>
            <a:r>
              <a:rPr lang="nb-NO" sz="1100" dirty="0" err="1"/>
              <a:t>passar</a:t>
            </a:r>
            <a:r>
              <a:rPr lang="nb-NO" sz="1100" dirty="0"/>
              <a:t> best med punkta. Det </a:t>
            </a:r>
            <a:r>
              <a:rPr lang="nb-NO" sz="1100" dirty="0" err="1"/>
              <a:t>gjer</a:t>
            </a:r>
            <a:r>
              <a:rPr lang="nb-NO" sz="1100" dirty="0"/>
              <a:t> ho ved å </a:t>
            </a:r>
            <a:r>
              <a:rPr lang="nb-NO" sz="1100" dirty="0" err="1"/>
              <a:t>velje</a:t>
            </a:r>
            <a:r>
              <a:rPr lang="nb-NO" sz="1100" dirty="0"/>
              <a:t> «regresjonsmodell» </a:t>
            </a:r>
            <a:r>
              <a:rPr lang="nb-NO" sz="1100" dirty="0" err="1"/>
              <a:t>nedst</a:t>
            </a:r>
            <a:r>
              <a:rPr lang="nb-NO" sz="1100" dirty="0"/>
              <a:t> i bildet. Hun vel «lineær» som tyder at grafen skal bli ei rett linje. Hvis punkta </a:t>
            </a:r>
            <a:r>
              <a:rPr lang="nb-NO" sz="1100" dirty="0" err="1"/>
              <a:t>ikkje</a:t>
            </a:r>
            <a:r>
              <a:rPr lang="nb-NO" sz="1100" dirty="0"/>
              <a:t> hadde lege langs ei linje, kunne ho valt </a:t>
            </a:r>
            <a:r>
              <a:rPr lang="nb-NO" sz="1100" dirty="0" err="1"/>
              <a:t>noko</a:t>
            </a:r>
            <a:r>
              <a:rPr lang="nb-NO" sz="1100" dirty="0"/>
              <a:t> anna, og det skal vi sjå på </a:t>
            </a:r>
            <a:r>
              <a:rPr lang="nb-NO" sz="1100" dirty="0" err="1"/>
              <a:t>seinare</a:t>
            </a:r>
            <a:r>
              <a:rPr lang="nb-NO" sz="1100" dirty="0"/>
              <a:t>.</a:t>
            </a:r>
          </a:p>
          <a:p>
            <a:pPr marL="0" indent="0">
              <a:buNone/>
            </a:pPr>
            <a:r>
              <a:rPr lang="nb-NO" sz="1100" dirty="0"/>
              <a:t>Til slutt </a:t>
            </a:r>
            <a:r>
              <a:rPr lang="nb-NO" sz="1100" dirty="0" err="1"/>
              <a:t>høgreklikkar</a:t>
            </a:r>
            <a:r>
              <a:rPr lang="nb-NO" sz="1100" dirty="0"/>
              <a:t> ho i </a:t>
            </a:r>
            <a:r>
              <a:rPr lang="nb-NO" sz="1100" dirty="0" err="1"/>
              <a:t>biletet</a:t>
            </a:r>
            <a:r>
              <a:rPr lang="nb-NO" sz="1100" dirty="0"/>
              <a:t> og vel «kopier til grafikkfeltet» og dermed er grafen ferdig.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A77B2F-7532-4423-B45F-0F5DF1F0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1656175"/>
            <a:ext cx="5653392" cy="3555028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0E5B31AE-A5B8-4BE8-9DB8-18957934006D}"/>
              </a:ext>
            </a:extLst>
          </p:cNvPr>
          <p:cNvSpPr txBox="1"/>
          <p:nvPr/>
        </p:nvSpPr>
        <p:spPr>
          <a:xfrm>
            <a:off x="619760" y="5516880"/>
            <a:ext cx="5384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100" dirty="0"/>
              <a:t>Funksjonsuttrykket til denne grafen er y = 1,4x + 14,65. Kva tyder disse </a:t>
            </a:r>
            <a:r>
              <a:rPr lang="nb-NO" sz="1100" dirty="0" err="1"/>
              <a:t>tala</a:t>
            </a:r>
            <a:r>
              <a:rPr lang="nb-NO" sz="1100" dirty="0"/>
              <a:t>?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Det </a:t>
            </a:r>
            <a:r>
              <a:rPr lang="nb-NO" sz="1100" dirty="0" err="1"/>
              <a:t>talet</a:t>
            </a:r>
            <a:r>
              <a:rPr lang="nb-NO" sz="1100" dirty="0"/>
              <a:t> som står framfor x-en, blir kalla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stigningstal</a:t>
            </a:r>
            <a:r>
              <a:rPr lang="nb-NO" sz="1100" dirty="0"/>
              <a:t>. Jo større dette </a:t>
            </a:r>
            <a:r>
              <a:rPr lang="nb-NO" sz="1100" dirty="0" err="1"/>
              <a:t>talet</a:t>
            </a:r>
            <a:r>
              <a:rPr lang="nb-NO" sz="1100" dirty="0"/>
              <a:t> er, jo </a:t>
            </a:r>
            <a:r>
              <a:rPr lang="nb-NO" sz="1100" dirty="0" err="1"/>
              <a:t>brattare</a:t>
            </a:r>
            <a:r>
              <a:rPr lang="nb-NO" sz="1100" dirty="0"/>
              <a:t> er grafen. Dersom </a:t>
            </a:r>
            <a:r>
              <a:rPr lang="nb-NO" sz="1100" dirty="0" err="1"/>
              <a:t>talet</a:t>
            </a:r>
            <a:r>
              <a:rPr lang="nb-NO" sz="1100" dirty="0"/>
              <a:t> er negativt, synk grafen. Her er det 1,4. Det tyder at det blir 1,4 grader </a:t>
            </a:r>
            <a:r>
              <a:rPr lang="nb-NO" sz="1100" dirty="0" err="1"/>
              <a:t>varmare</a:t>
            </a:r>
            <a:r>
              <a:rPr lang="nb-NO" sz="1100" dirty="0"/>
              <a:t> for kvar time som går.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Det andre </a:t>
            </a:r>
            <a:r>
              <a:rPr lang="nb-NO" sz="1100" dirty="0" err="1"/>
              <a:t>talet</a:t>
            </a:r>
            <a:r>
              <a:rPr lang="nb-NO" sz="1100" dirty="0"/>
              <a:t> blir kalla konstantledd. Her er det 14,65. Det tyder at grafen </a:t>
            </a:r>
            <a:r>
              <a:rPr lang="nb-NO" sz="1100" dirty="0" err="1"/>
              <a:t>startar</a:t>
            </a:r>
            <a:r>
              <a:rPr lang="nb-NO" sz="1100" dirty="0"/>
              <a:t> på 14,65 grader, altså at det ifølge grafen var så mange grader da forsøket starta. 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Og med det har Line funne svaret. Klasserommet blir varma opp med 1,4 grader kvar time.</a:t>
            </a:r>
          </a:p>
        </p:txBody>
      </p:sp>
    </p:spTree>
    <p:extLst>
      <p:ext uri="{BB962C8B-B14F-4D97-AF65-F5344CB8AC3E}">
        <p14:creationId xmlns:p14="http://schemas.microsoft.com/office/powerpoint/2010/main" val="2557442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9148</TotalTime>
  <Words>422</Words>
  <Application>Microsoft Macintosh PowerPoint</Application>
  <PresentationFormat>A4 Paper (210x297 mm)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Lineær modellering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Lineær modellering</dc:title>
  <dc:creator>Ellen Egeland Flø</dc:creator>
  <cp:lastModifiedBy>Simen Stafseng</cp:lastModifiedBy>
  <cp:revision>30</cp:revision>
  <dcterms:created xsi:type="dcterms:W3CDTF">2020-09-28T08:12:59Z</dcterms:created>
  <dcterms:modified xsi:type="dcterms:W3CDTF">2021-11-10T10:49:54Z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6f5184-95c9-4497-b4c5-49bcf01b7f74_Enabled">
    <vt:lpwstr>true</vt:lpwstr>
  </property>
  <property fmtid="{D5CDD505-2E9C-101B-9397-08002B2CF9AE}" pid="3" name="MSIP_Label_696f5184-95c9-4497-b4c5-49bcf01b7f74_SetDate">
    <vt:lpwstr>2020-09-29T13:15:14Z</vt:lpwstr>
  </property>
  <property fmtid="{D5CDD505-2E9C-101B-9397-08002B2CF9AE}" pid="4" name="MSIP_Label_696f5184-95c9-4497-b4c5-49bcf01b7f74_Method">
    <vt:lpwstr>Standard</vt:lpwstr>
  </property>
  <property fmtid="{D5CDD505-2E9C-101B-9397-08002B2CF9AE}" pid="5" name="MSIP_Label_696f5184-95c9-4497-b4c5-49bcf01b7f74_Name">
    <vt:lpwstr>Intern</vt:lpwstr>
  </property>
  <property fmtid="{D5CDD505-2E9C-101B-9397-08002B2CF9AE}" pid="6" name="MSIP_Label_696f5184-95c9-4497-b4c5-49bcf01b7f74_SiteId">
    <vt:lpwstr>3d50ddd4-00a1-4ab7-9788-decf14a8728f</vt:lpwstr>
  </property>
  <property fmtid="{D5CDD505-2E9C-101B-9397-08002B2CF9AE}" pid="7" name="MSIP_Label_696f5184-95c9-4497-b4c5-49bcf01b7f74_ActionId">
    <vt:lpwstr>f23a3486-9117-4a98-841b-cf63e2ba07c2</vt:lpwstr>
  </property>
  <property fmtid="{D5CDD505-2E9C-101B-9397-08002B2CF9AE}" pid="8" name="MSIP_Label_696f5184-95c9-4497-b4c5-49bcf01b7f74_ContentBits">
    <vt:lpwstr>0</vt:lpwstr>
  </property>
</Properties>
</file>