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490" r:id="rId2"/>
    <p:sldId id="491" r:id="rId3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Ellen Egeland Flø" initials="EEF" lastIdx="1" clrIdx="0">
    <p:extLst>
      <p:ext uri="{19B8F6BF-5375-455C-9EA6-DF929625EA0E}">
        <p15:presenceInfo xmlns:p15="http://schemas.microsoft.com/office/powerpoint/2012/main" userId="bb6505ce92b5abf7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84" autoAdjust="0"/>
    <p:restoredTop sz="94660"/>
  </p:normalViewPr>
  <p:slideViewPr>
    <p:cSldViewPr snapToGrid="0">
      <p:cViewPr varScale="1">
        <p:scale>
          <a:sx n="89" d="100"/>
          <a:sy n="89" d="100"/>
        </p:scale>
        <p:origin x="3504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9A9DB4-E8CF-4146-B8DD-27E43A342A08}" type="datetimeFigureOut">
              <a:rPr lang="nb-NO" smtClean="0"/>
              <a:t>15.11.2021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A1E5E-83A5-432F-9717-3B7AFD3391A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418623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9A9DB4-E8CF-4146-B8DD-27E43A342A08}" type="datetimeFigureOut">
              <a:rPr lang="nb-NO" smtClean="0"/>
              <a:t>15.11.2021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A1E5E-83A5-432F-9717-3B7AFD3391A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345106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9A9DB4-E8CF-4146-B8DD-27E43A342A08}" type="datetimeFigureOut">
              <a:rPr lang="nb-NO" smtClean="0"/>
              <a:t>15.11.2021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A1E5E-83A5-432F-9717-3B7AFD3391A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363104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9A9DB4-E8CF-4146-B8DD-27E43A342A08}" type="datetimeFigureOut">
              <a:rPr lang="nb-NO" smtClean="0"/>
              <a:t>15.11.2021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A1E5E-83A5-432F-9717-3B7AFD3391A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367309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9A9DB4-E8CF-4146-B8DD-27E43A342A08}" type="datetimeFigureOut">
              <a:rPr lang="nb-NO" smtClean="0"/>
              <a:t>15.11.2021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A1E5E-83A5-432F-9717-3B7AFD3391A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409750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9A9DB4-E8CF-4146-B8DD-27E43A342A08}" type="datetimeFigureOut">
              <a:rPr lang="nb-NO" smtClean="0"/>
              <a:t>15.11.2021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A1E5E-83A5-432F-9717-3B7AFD3391A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297967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9A9DB4-E8CF-4146-B8DD-27E43A342A08}" type="datetimeFigureOut">
              <a:rPr lang="nb-NO" smtClean="0"/>
              <a:t>15.11.2021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A1E5E-83A5-432F-9717-3B7AFD3391A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510853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9A9DB4-E8CF-4146-B8DD-27E43A342A08}" type="datetimeFigureOut">
              <a:rPr lang="nb-NO" smtClean="0"/>
              <a:t>15.11.2021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A1E5E-83A5-432F-9717-3B7AFD3391A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458784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9A9DB4-E8CF-4146-B8DD-27E43A342A08}" type="datetimeFigureOut">
              <a:rPr lang="nb-NO" smtClean="0"/>
              <a:t>15.11.2021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A1E5E-83A5-432F-9717-3B7AFD3391A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303638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9A9DB4-E8CF-4146-B8DD-27E43A342A08}" type="datetimeFigureOut">
              <a:rPr lang="nb-NO" smtClean="0"/>
              <a:t>15.11.2021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A1E5E-83A5-432F-9717-3B7AFD3391A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344733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9A9DB4-E8CF-4146-B8DD-27E43A342A08}" type="datetimeFigureOut">
              <a:rPr lang="nb-NO" smtClean="0"/>
              <a:t>15.11.2021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A1E5E-83A5-432F-9717-3B7AFD3391A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378297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9A9DB4-E8CF-4146-B8DD-27E43A342A08}" type="datetimeFigureOut">
              <a:rPr lang="nb-NO" smtClean="0"/>
              <a:t>15.11.2021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5A1E5E-83A5-432F-9717-3B7AFD3391A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169821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2105195-3949-4E3C-B1CB-69A28CC0EC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600355"/>
          </a:xfrm>
        </p:spPr>
        <p:txBody>
          <a:bodyPr/>
          <a:lstStyle/>
          <a:p>
            <a:r>
              <a:rPr lang="nb-NO" dirty="0" err="1"/>
              <a:t>Ikkje</a:t>
            </a:r>
            <a:r>
              <a:rPr lang="nb-NO" dirty="0"/>
              <a:t>-lineær modellering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258D45D-8F45-4553-916A-E7AC26958E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1488" y="1209040"/>
            <a:ext cx="5915025" cy="106492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b-NO" sz="1100" dirty="0"/>
              <a:t>Vi skal nå sjå korleis vi kan bruke </a:t>
            </a:r>
            <a:r>
              <a:rPr lang="nb-NO" sz="1100" dirty="0" err="1"/>
              <a:t>Geogebra</a:t>
            </a:r>
            <a:r>
              <a:rPr lang="nb-NO" sz="1100" dirty="0"/>
              <a:t> til å lage </a:t>
            </a:r>
            <a:r>
              <a:rPr lang="nb-NO" sz="1100" dirty="0" err="1"/>
              <a:t>grafar</a:t>
            </a:r>
            <a:r>
              <a:rPr lang="nb-NO" sz="1100" dirty="0"/>
              <a:t> når punkta </a:t>
            </a:r>
            <a:r>
              <a:rPr lang="nb-NO" sz="1100" dirty="0" err="1"/>
              <a:t>ikkje</a:t>
            </a:r>
            <a:r>
              <a:rPr lang="nb-NO" sz="1100" dirty="0"/>
              <a:t> ligg på ei rett linje.</a:t>
            </a:r>
          </a:p>
          <a:p>
            <a:pPr marL="0" indent="0">
              <a:buNone/>
            </a:pPr>
            <a:r>
              <a:rPr lang="nb-NO" sz="1100" dirty="0"/>
              <a:t>Markus liker å ha med kakao på tur, og han har fått </a:t>
            </a:r>
            <a:r>
              <a:rPr lang="nb-NO" sz="1100" dirty="0" err="1"/>
              <a:t>ein</a:t>
            </a:r>
            <a:r>
              <a:rPr lang="nb-NO" sz="1100" dirty="0"/>
              <a:t> ny termos som han håper skal </a:t>
            </a:r>
            <a:r>
              <a:rPr lang="nb-NO" sz="1100" dirty="0" err="1"/>
              <a:t>halde</a:t>
            </a:r>
            <a:r>
              <a:rPr lang="nb-NO" sz="1100" dirty="0"/>
              <a:t> godt på varmen. Han har lyst til å teste termosen ut heime, og fyller han med varmt vatn </a:t>
            </a:r>
            <a:r>
              <a:rPr lang="nb-NO" sz="1100" dirty="0" err="1"/>
              <a:t>ein</a:t>
            </a:r>
            <a:r>
              <a:rPr lang="nb-NO" sz="1100" dirty="0"/>
              <a:t> </a:t>
            </a:r>
            <a:r>
              <a:rPr lang="nb-NO" sz="1100" dirty="0" err="1"/>
              <a:t>morgon</a:t>
            </a:r>
            <a:r>
              <a:rPr lang="nb-NO" sz="1100" dirty="0"/>
              <a:t>. Så måler han temperaturen </a:t>
            </a:r>
            <a:r>
              <a:rPr lang="nb-NO" sz="1100" dirty="0" err="1"/>
              <a:t>ein</a:t>
            </a:r>
            <a:r>
              <a:rPr lang="nb-NO" sz="1100" dirty="0"/>
              <a:t> gong i timen. Han legg inn punkta på same måten som Line (sjå dømet </a:t>
            </a:r>
            <a:r>
              <a:rPr lang="nb-NO" sz="1100" dirty="0" err="1"/>
              <a:t>ovanfor</a:t>
            </a:r>
            <a:r>
              <a:rPr lang="nb-NO" sz="1100" dirty="0"/>
              <a:t>).</a:t>
            </a: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6952D455-58BE-4873-96CD-71CF2894F1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808" y="2273968"/>
            <a:ext cx="1419423" cy="2105319"/>
          </a:xfrm>
          <a:prstGeom prst="rect">
            <a:avLst/>
          </a:prstGeom>
        </p:spPr>
      </p:pic>
      <p:pic>
        <p:nvPicPr>
          <p:cNvPr id="5" name="Bilde 4">
            <a:extLst>
              <a:ext uri="{FF2B5EF4-FFF2-40B4-BE49-F238E27FC236}">
                <a16:creationId xmlns:a16="http://schemas.microsoft.com/office/drawing/2014/main" id="{364CAAAF-9A07-486B-BB8D-341E11D0AF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4808" y="4610776"/>
            <a:ext cx="4235792" cy="3388634"/>
          </a:xfrm>
          <a:prstGeom prst="rect">
            <a:avLst/>
          </a:prstGeom>
        </p:spPr>
      </p:pic>
      <p:sp>
        <p:nvSpPr>
          <p:cNvPr id="6" name="TekstSylinder 5">
            <a:extLst>
              <a:ext uri="{FF2B5EF4-FFF2-40B4-BE49-F238E27FC236}">
                <a16:creationId xmlns:a16="http://schemas.microsoft.com/office/drawing/2014/main" id="{25368B08-DD6E-4A37-B0DD-58C672E2D0C6}"/>
              </a:ext>
            </a:extLst>
          </p:cNvPr>
          <p:cNvSpPr txBox="1"/>
          <p:nvPr/>
        </p:nvSpPr>
        <p:spPr>
          <a:xfrm>
            <a:off x="557614" y="8193509"/>
            <a:ext cx="582889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/>
              <a:t>Vi ser at punkta til Markus kan hende </a:t>
            </a:r>
            <a:r>
              <a:rPr lang="nb-NO" sz="1100" dirty="0" err="1"/>
              <a:t>ikkje</a:t>
            </a:r>
            <a:r>
              <a:rPr lang="nb-NO" sz="1100" dirty="0"/>
              <a:t> ligg heilt langs ei rett linje slik punkta til Line gjorde. Markus prøver ut forskjellige </a:t>
            </a:r>
            <a:r>
              <a:rPr lang="nb-NO" sz="1100" dirty="0" err="1"/>
              <a:t>regresjonsmodellar</a:t>
            </a:r>
            <a:r>
              <a:rPr lang="nb-NO" sz="1100" dirty="0"/>
              <a:t>. Da får han </a:t>
            </a:r>
            <a:r>
              <a:rPr lang="nb-NO" sz="1100" dirty="0" err="1"/>
              <a:t>følgande</a:t>
            </a:r>
            <a:r>
              <a:rPr lang="nb-NO" sz="1100" dirty="0"/>
              <a:t> </a:t>
            </a:r>
            <a:r>
              <a:rPr lang="nb-NO" sz="1100" dirty="0" err="1"/>
              <a:t>bilete</a:t>
            </a:r>
            <a:r>
              <a:rPr lang="nb-NO" sz="11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0451723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A7C19BB-D6D6-4546-BEB9-7D74E8164C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1488" y="2743201"/>
            <a:ext cx="5915025" cy="23648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nb-NO" sz="1100" dirty="0" err="1"/>
              <a:t>Desse</a:t>
            </a:r>
            <a:r>
              <a:rPr lang="nb-NO" sz="1100" dirty="0"/>
              <a:t> </a:t>
            </a:r>
            <a:r>
              <a:rPr lang="nb-NO" sz="1100" dirty="0" err="1"/>
              <a:t>grafane</a:t>
            </a:r>
            <a:r>
              <a:rPr lang="nb-NO" sz="1100" dirty="0"/>
              <a:t> ser kan hende litt like ut, men vi ser klart skilnad om vi zoomer litt ut.</a:t>
            </a: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C838808C-4EBF-4F44-875C-5670EAC25E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3276" y="752279"/>
            <a:ext cx="2431363" cy="1733107"/>
          </a:xfrm>
          <a:prstGeom prst="rect">
            <a:avLst/>
          </a:prstGeom>
        </p:spPr>
      </p:pic>
      <p:pic>
        <p:nvPicPr>
          <p:cNvPr id="5" name="Bilde 4">
            <a:extLst>
              <a:ext uri="{FF2B5EF4-FFF2-40B4-BE49-F238E27FC236}">
                <a16:creationId xmlns:a16="http://schemas.microsoft.com/office/drawing/2014/main" id="{F228D9A9-1A3A-42B9-92E6-5E73B41AB5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2070" y="752280"/>
            <a:ext cx="2254170" cy="1727092"/>
          </a:xfrm>
          <a:prstGeom prst="rect">
            <a:avLst/>
          </a:prstGeom>
        </p:spPr>
      </p:pic>
      <p:pic>
        <p:nvPicPr>
          <p:cNvPr id="6" name="Bilde 5">
            <a:extLst>
              <a:ext uri="{FF2B5EF4-FFF2-40B4-BE49-F238E27FC236}">
                <a16:creationId xmlns:a16="http://schemas.microsoft.com/office/drawing/2014/main" id="{52E645A1-8774-485B-9DDC-37C06468261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3276" y="3077104"/>
            <a:ext cx="3016222" cy="1875896"/>
          </a:xfrm>
          <a:prstGeom prst="rect">
            <a:avLst/>
          </a:prstGeom>
        </p:spPr>
      </p:pic>
      <p:sp>
        <p:nvSpPr>
          <p:cNvPr id="7" name="TekstSylinder 6">
            <a:extLst>
              <a:ext uri="{FF2B5EF4-FFF2-40B4-BE49-F238E27FC236}">
                <a16:creationId xmlns:a16="http://schemas.microsoft.com/office/drawing/2014/main" id="{D7074CF5-CF38-46F9-9EEF-C8283E1465A5}"/>
              </a:ext>
            </a:extLst>
          </p:cNvPr>
          <p:cNvSpPr txBox="1"/>
          <p:nvPr/>
        </p:nvSpPr>
        <p:spPr>
          <a:xfrm>
            <a:off x="673275" y="5131676"/>
            <a:ext cx="5713237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/>
              <a:t>Korleis kan vi finne ut av kva for </a:t>
            </a:r>
            <a:r>
              <a:rPr lang="nb-NO" sz="1100" dirty="0" err="1"/>
              <a:t>ein</a:t>
            </a:r>
            <a:r>
              <a:rPr lang="nb-NO" sz="1100" dirty="0"/>
              <a:t> av </a:t>
            </a:r>
            <a:r>
              <a:rPr lang="nb-NO" sz="1100" dirty="0" err="1"/>
              <a:t>desse</a:t>
            </a:r>
            <a:r>
              <a:rPr lang="nb-NO" sz="1100" dirty="0"/>
              <a:t> som </a:t>
            </a:r>
            <a:r>
              <a:rPr lang="nb-NO" sz="1100" dirty="0" err="1"/>
              <a:t>passar</a:t>
            </a:r>
            <a:r>
              <a:rPr lang="nb-NO" sz="1100" dirty="0"/>
              <a:t> best med </a:t>
            </a:r>
            <a:r>
              <a:rPr lang="nb-NO" sz="1100" dirty="0" err="1"/>
              <a:t>tala</a:t>
            </a:r>
            <a:r>
              <a:rPr lang="nb-NO" sz="1100" dirty="0"/>
              <a:t> til Markus? For å finne ut av det, må vi sjå på </a:t>
            </a:r>
            <a:r>
              <a:rPr lang="nb-NO" sz="1100" dirty="0" err="1"/>
              <a:t>eit</a:t>
            </a:r>
            <a:r>
              <a:rPr lang="nb-NO" sz="1100" dirty="0"/>
              <a:t> tal som blir kalla korrelasjonskoeffisient. Det finn vi ved å trykke på «vis statistikk»-knappen.</a:t>
            </a: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460BD594-BD2D-4A4C-B817-C2F9038CF703}"/>
              </a:ext>
            </a:extLst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5337" y="5588965"/>
            <a:ext cx="292100" cy="285750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TekstSylinder 8">
            <a:extLst>
              <a:ext uri="{FF2B5EF4-FFF2-40B4-BE49-F238E27FC236}">
                <a16:creationId xmlns:a16="http://schemas.microsoft.com/office/drawing/2014/main" id="{492F1A6A-85B5-4AA4-AFE3-5CD539452F7C}"/>
              </a:ext>
            </a:extLst>
          </p:cNvPr>
          <p:cNvSpPr txBox="1"/>
          <p:nvPr/>
        </p:nvSpPr>
        <p:spPr>
          <a:xfrm>
            <a:off x="673275" y="6022423"/>
            <a:ext cx="2572645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None/>
            </a:pPr>
            <a:r>
              <a:rPr lang="nb-NO" sz="1100" dirty="0"/>
              <a:t>Da får vi </a:t>
            </a:r>
            <a:r>
              <a:rPr lang="nb-NO" sz="1100" dirty="0" err="1"/>
              <a:t>tabellar</a:t>
            </a:r>
            <a:r>
              <a:rPr lang="nb-NO" sz="1100" dirty="0"/>
              <a:t> som </a:t>
            </a:r>
            <a:r>
              <a:rPr lang="nb-NO" sz="1100"/>
              <a:t>desse</a:t>
            </a:r>
            <a:r>
              <a:rPr lang="nb-NO" sz="1100" dirty="0"/>
              <a:t>.</a:t>
            </a:r>
          </a:p>
          <a:p>
            <a:pPr marL="0" indent="0">
              <a:buNone/>
            </a:pPr>
            <a:r>
              <a:rPr lang="nb-NO" sz="1100" dirty="0"/>
              <a:t>Det er det nest </a:t>
            </a:r>
            <a:r>
              <a:rPr lang="nb-NO" sz="1100" dirty="0" err="1"/>
              <a:t>nedste</a:t>
            </a:r>
            <a:r>
              <a:rPr lang="nb-NO" sz="1100" dirty="0"/>
              <a:t> </a:t>
            </a:r>
            <a:r>
              <a:rPr lang="nb-NO" sz="1100" dirty="0" err="1"/>
              <a:t>talet</a:t>
            </a:r>
            <a:br>
              <a:rPr lang="nb-NO" sz="1100" dirty="0"/>
            </a:br>
            <a:r>
              <a:rPr lang="nb-NO" sz="1100" dirty="0"/>
              <a:t>(R</a:t>
            </a:r>
            <a:r>
              <a:rPr lang="nb-NO" sz="1100" baseline="30000" dirty="0"/>
              <a:t>2</a:t>
            </a:r>
            <a:r>
              <a:rPr lang="nb-NO" sz="1100" dirty="0"/>
              <a:t>) vi er interesserte i.</a:t>
            </a:r>
          </a:p>
          <a:p>
            <a:pPr marL="0" indent="0">
              <a:buNone/>
            </a:pPr>
            <a:endParaRPr lang="nb-NO" sz="1100" dirty="0"/>
          </a:p>
          <a:p>
            <a:pPr marL="0" indent="0">
              <a:buNone/>
            </a:pPr>
            <a:r>
              <a:rPr lang="nb-NO" sz="1100" dirty="0"/>
              <a:t>For den rette linja får vi 0.996.</a:t>
            </a:r>
          </a:p>
          <a:p>
            <a:pPr marL="0" indent="0">
              <a:buNone/>
            </a:pPr>
            <a:r>
              <a:rPr lang="nb-NO" sz="1100" dirty="0"/>
              <a:t>For den krumme linja får vi 0.9998.</a:t>
            </a:r>
          </a:p>
          <a:p>
            <a:pPr marL="0" indent="0">
              <a:buNone/>
            </a:pPr>
            <a:endParaRPr lang="nb-NO" sz="1100" dirty="0"/>
          </a:p>
          <a:p>
            <a:pPr marL="0" indent="0">
              <a:buNone/>
            </a:pPr>
            <a:r>
              <a:rPr lang="nb-NO" sz="1100" dirty="0"/>
              <a:t>Jo </a:t>
            </a:r>
            <a:r>
              <a:rPr lang="nb-NO" sz="1100" dirty="0" err="1"/>
              <a:t>nærmare</a:t>
            </a:r>
            <a:r>
              <a:rPr lang="nb-NO" sz="1100" dirty="0"/>
              <a:t> dette </a:t>
            </a:r>
            <a:r>
              <a:rPr lang="nb-NO" sz="1100" dirty="0" err="1"/>
              <a:t>talet</a:t>
            </a:r>
            <a:r>
              <a:rPr lang="nb-NO" sz="1100" dirty="0"/>
              <a:t> er 1, jo betre </a:t>
            </a:r>
            <a:r>
              <a:rPr lang="nb-NO" sz="1100" dirty="0" err="1"/>
              <a:t>passar</a:t>
            </a:r>
            <a:r>
              <a:rPr lang="nb-NO" sz="1100" dirty="0"/>
              <a:t> grafen. Dette tyder at det er den krumme grafen (den eksponentielle) som </a:t>
            </a:r>
            <a:r>
              <a:rPr lang="nb-NO" sz="1100" dirty="0" err="1"/>
              <a:t>passar</a:t>
            </a:r>
            <a:r>
              <a:rPr lang="nb-NO" sz="1100" dirty="0"/>
              <a:t> best.</a:t>
            </a:r>
          </a:p>
          <a:p>
            <a:pPr marL="0" indent="0">
              <a:buNone/>
            </a:pPr>
            <a:endParaRPr lang="nb-NO" sz="1100" dirty="0"/>
          </a:p>
          <a:p>
            <a:pPr marL="0" indent="0">
              <a:buNone/>
            </a:pPr>
            <a:r>
              <a:rPr lang="nb-NO" sz="1100" dirty="0"/>
              <a:t>Nå har Markus fått en fin graf som viser temperaturendringa i termosen over tid.</a:t>
            </a:r>
          </a:p>
        </p:txBody>
      </p:sp>
      <p:pic>
        <p:nvPicPr>
          <p:cNvPr id="10" name="Bilde 9">
            <a:extLst>
              <a:ext uri="{FF2B5EF4-FFF2-40B4-BE49-F238E27FC236}">
                <a16:creationId xmlns:a16="http://schemas.microsoft.com/office/drawing/2014/main" id="{86C44B0B-5C86-4702-9C90-1E06B2F0D27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12081" y="5927779"/>
            <a:ext cx="2054159" cy="1687617"/>
          </a:xfrm>
          <a:prstGeom prst="rect">
            <a:avLst/>
          </a:prstGeom>
        </p:spPr>
      </p:pic>
      <p:pic>
        <p:nvPicPr>
          <p:cNvPr id="11" name="Bilde 10">
            <a:extLst>
              <a:ext uri="{FF2B5EF4-FFF2-40B4-BE49-F238E27FC236}">
                <a16:creationId xmlns:a16="http://schemas.microsoft.com/office/drawing/2014/main" id="{8A5952E2-D365-423A-87E9-61EA34931F9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12080" y="7898359"/>
            <a:ext cx="2054159" cy="1743647"/>
          </a:xfrm>
          <a:prstGeom prst="rect">
            <a:avLst/>
          </a:prstGeom>
        </p:spPr>
      </p:pic>
      <p:sp>
        <p:nvSpPr>
          <p:cNvPr id="2" name="Ellipse 1">
            <a:extLst>
              <a:ext uri="{FF2B5EF4-FFF2-40B4-BE49-F238E27FC236}">
                <a16:creationId xmlns:a16="http://schemas.microsoft.com/office/drawing/2014/main" id="{5CB163B3-10FC-4A5C-B555-57E41F870C22}"/>
              </a:ext>
            </a:extLst>
          </p:cNvPr>
          <p:cNvSpPr/>
          <p:nvPr/>
        </p:nvSpPr>
        <p:spPr>
          <a:xfrm>
            <a:off x="3529893" y="7278916"/>
            <a:ext cx="1270000" cy="217715"/>
          </a:xfrm>
          <a:prstGeom prst="ellipse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2E1EFBF2-5AFA-46EA-824A-73F74D1D9DB5}"/>
              </a:ext>
            </a:extLst>
          </p:cNvPr>
          <p:cNvSpPr/>
          <p:nvPr/>
        </p:nvSpPr>
        <p:spPr>
          <a:xfrm>
            <a:off x="3529893" y="9307609"/>
            <a:ext cx="1270000" cy="217715"/>
          </a:xfrm>
          <a:prstGeom prst="ellipse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3" name="TekstSylinder 12">
            <a:extLst>
              <a:ext uri="{FF2B5EF4-FFF2-40B4-BE49-F238E27FC236}">
                <a16:creationId xmlns:a16="http://schemas.microsoft.com/office/drawing/2014/main" id="{BB57F6BB-87B5-4A40-A066-4F2B9C81B575}"/>
              </a:ext>
            </a:extLst>
          </p:cNvPr>
          <p:cNvSpPr txBox="1"/>
          <p:nvPr/>
        </p:nvSpPr>
        <p:spPr>
          <a:xfrm>
            <a:off x="3529893" y="5660403"/>
            <a:ext cx="18380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dirty="0"/>
              <a:t>Lineær graf</a:t>
            </a:r>
          </a:p>
        </p:txBody>
      </p:sp>
      <p:sp>
        <p:nvSpPr>
          <p:cNvPr id="14" name="TekstSylinder 13">
            <a:extLst>
              <a:ext uri="{FF2B5EF4-FFF2-40B4-BE49-F238E27FC236}">
                <a16:creationId xmlns:a16="http://schemas.microsoft.com/office/drawing/2014/main" id="{01D3BACE-EE40-46E0-8726-7C898D381425}"/>
              </a:ext>
            </a:extLst>
          </p:cNvPr>
          <p:cNvSpPr txBox="1"/>
          <p:nvPr/>
        </p:nvSpPr>
        <p:spPr>
          <a:xfrm>
            <a:off x="3502439" y="7625269"/>
            <a:ext cx="21073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dirty="0"/>
              <a:t>Krum graf (eksponentiell)</a:t>
            </a:r>
          </a:p>
        </p:txBody>
      </p:sp>
    </p:spTree>
    <p:extLst>
      <p:ext uri="{BB962C8B-B14F-4D97-AF65-F5344CB8AC3E}">
        <p14:creationId xmlns:p14="http://schemas.microsoft.com/office/powerpoint/2010/main" val="5033208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-t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-te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-t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9148</TotalTime>
  <Words>282</Words>
  <Application>Microsoft Macintosh PowerPoint</Application>
  <PresentationFormat>A4 Paper (210x297 mm)</PresentationFormat>
  <Paragraphs>17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Office-tema</vt:lpstr>
      <vt:lpstr>Ikkje-lineær modellering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Lineær modellering</dc:title>
  <dc:creator>Ellen Egeland Flø</dc:creator>
  <cp:lastModifiedBy>Simen Stafseng</cp:lastModifiedBy>
  <cp:revision>30</cp:revision>
  <dcterms:created xsi:type="dcterms:W3CDTF">2020-09-28T08:12:59Z</dcterms:created>
  <dcterms:modified xsi:type="dcterms:W3CDTF">2021-11-15T09:19:00Z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696f5184-95c9-4497-b4c5-49bcf01b7f74_Enabled">
    <vt:lpwstr>true</vt:lpwstr>
  </property>
  <property fmtid="{D5CDD505-2E9C-101B-9397-08002B2CF9AE}" pid="3" name="MSIP_Label_696f5184-95c9-4497-b4c5-49bcf01b7f74_SetDate">
    <vt:lpwstr>2020-09-29T13:15:14Z</vt:lpwstr>
  </property>
  <property fmtid="{D5CDD505-2E9C-101B-9397-08002B2CF9AE}" pid="4" name="MSIP_Label_696f5184-95c9-4497-b4c5-49bcf01b7f74_Method">
    <vt:lpwstr>Standard</vt:lpwstr>
  </property>
  <property fmtid="{D5CDD505-2E9C-101B-9397-08002B2CF9AE}" pid="5" name="MSIP_Label_696f5184-95c9-4497-b4c5-49bcf01b7f74_Name">
    <vt:lpwstr>Intern</vt:lpwstr>
  </property>
  <property fmtid="{D5CDD505-2E9C-101B-9397-08002B2CF9AE}" pid="6" name="MSIP_Label_696f5184-95c9-4497-b4c5-49bcf01b7f74_SiteId">
    <vt:lpwstr>3d50ddd4-00a1-4ab7-9788-decf14a8728f</vt:lpwstr>
  </property>
  <property fmtid="{D5CDD505-2E9C-101B-9397-08002B2CF9AE}" pid="7" name="MSIP_Label_696f5184-95c9-4497-b4c5-49bcf01b7f74_ActionId">
    <vt:lpwstr>f23a3486-9117-4a98-841b-cf63e2ba07c2</vt:lpwstr>
  </property>
  <property fmtid="{D5CDD505-2E9C-101B-9397-08002B2CF9AE}" pid="8" name="MSIP_Label_696f5184-95c9-4497-b4c5-49bcf01b7f74_ContentBits">
    <vt:lpwstr>0</vt:lpwstr>
  </property>
</Properties>
</file>