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289" r:id="rId5"/>
    <p:sldId id="290"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04.11.2021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blomst, plante, valmue&#10;&#10;Automatisk generert beskrivelse">
            <a:extLst>
              <a:ext uri="{FF2B5EF4-FFF2-40B4-BE49-F238E27FC236}">
                <a16:creationId xmlns:a16="http://schemas.microsoft.com/office/drawing/2014/main" id="{D8455DCC-3D39-4828-B746-28C61AD808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1656" y="1438339"/>
            <a:ext cx="1535544" cy="1535544"/>
          </a:xfrm>
          <a:prstGeom prst="rect">
            <a:avLst/>
          </a:prstGeom>
        </p:spPr>
      </p:pic>
      <p:sp>
        <p:nvSpPr>
          <p:cNvPr id="2" name="Tittel 1">
            <a:extLst>
              <a:ext uri="{FF2B5EF4-FFF2-40B4-BE49-F238E27FC236}">
                <a16:creationId xmlns:a16="http://schemas.microsoft.com/office/drawing/2014/main" id="{123B031A-CCC8-46BE-B74E-9C4381D16F86}"/>
              </a:ext>
            </a:extLst>
          </p:cNvPr>
          <p:cNvSpPr>
            <a:spLocks noGrp="1"/>
          </p:cNvSpPr>
          <p:nvPr>
            <p:ph type="title"/>
          </p:nvPr>
        </p:nvSpPr>
        <p:spPr>
          <a:xfrm>
            <a:off x="321016" y="134015"/>
            <a:ext cx="6037788" cy="644193"/>
          </a:xfrm>
        </p:spPr>
        <p:txBody>
          <a:bodyPr>
            <a:noAutofit/>
          </a:bodyPr>
          <a:lstStyle/>
          <a:p>
            <a:pPr algn="ctr"/>
            <a:r>
              <a:rPr lang="nb-NO" sz="2800" dirty="0"/>
              <a:t>Opplegg 4 - Energiformer og -overganger</a:t>
            </a:r>
          </a:p>
        </p:txBody>
      </p:sp>
      <p:sp>
        <p:nvSpPr>
          <p:cNvPr id="4" name="TekstSylinder 3">
            <a:extLst>
              <a:ext uri="{FF2B5EF4-FFF2-40B4-BE49-F238E27FC236}">
                <a16:creationId xmlns:a16="http://schemas.microsoft.com/office/drawing/2014/main" id="{EBEFF714-1BB8-496C-887C-A2A56C9FC236}"/>
              </a:ext>
            </a:extLst>
          </p:cNvPr>
          <p:cNvSpPr txBox="1"/>
          <p:nvPr/>
        </p:nvSpPr>
        <p:spPr>
          <a:xfrm>
            <a:off x="321016" y="811280"/>
            <a:ext cx="5915024" cy="600164"/>
          </a:xfrm>
          <a:prstGeom prst="rect">
            <a:avLst/>
          </a:prstGeom>
          <a:noFill/>
          <a:ln>
            <a:solidFill>
              <a:schemeClr val="tx1"/>
            </a:solidFill>
          </a:ln>
        </p:spPr>
        <p:txBody>
          <a:bodyPr wrap="square" rtlCol="0">
            <a:spAutoFit/>
          </a:bodyPr>
          <a:lstStyle/>
          <a:p>
            <a:r>
              <a:rPr lang="nb-NO" sz="1100" b="1" dirty="0"/>
              <a:t>Hva er energi?</a:t>
            </a:r>
          </a:p>
          <a:p>
            <a:r>
              <a:rPr lang="nb-NO" sz="1100" dirty="0"/>
              <a:t>Energi er det som får ting til å skje. Uten energi kunne ingenting bevege seg. Energi kan aldri oppstå eller forsvinne, den kan bare gå over til andre energiformer. Vi sier at energien er bevart.</a:t>
            </a:r>
          </a:p>
        </p:txBody>
      </p:sp>
      <p:sp>
        <p:nvSpPr>
          <p:cNvPr id="6" name="TekstSylinder 5">
            <a:extLst>
              <a:ext uri="{FF2B5EF4-FFF2-40B4-BE49-F238E27FC236}">
                <a16:creationId xmlns:a16="http://schemas.microsoft.com/office/drawing/2014/main" id="{A264FC5E-7707-4A3F-9935-41611CA5237D}"/>
              </a:ext>
            </a:extLst>
          </p:cNvPr>
          <p:cNvSpPr txBox="1"/>
          <p:nvPr/>
        </p:nvSpPr>
        <p:spPr>
          <a:xfrm>
            <a:off x="2632513" y="5924056"/>
            <a:ext cx="3865373" cy="1061829"/>
          </a:xfrm>
          <a:prstGeom prst="rect">
            <a:avLst/>
          </a:prstGeom>
          <a:gradFill>
            <a:gsLst>
              <a:gs pos="0">
                <a:schemeClr val="bg1"/>
              </a:gs>
              <a:gs pos="92000">
                <a:srgbClr val="03AA74"/>
              </a:gs>
            </a:gsLst>
            <a:lin ang="5400000" scaled="1"/>
          </a:gradFill>
          <a:ln>
            <a:noFill/>
          </a:ln>
        </p:spPr>
        <p:txBody>
          <a:bodyPr wrap="square" rtlCol="0">
            <a:spAutoFit/>
          </a:bodyPr>
          <a:lstStyle/>
          <a:p>
            <a:r>
              <a:rPr lang="nb-NO" sz="1100" b="1" dirty="0"/>
              <a:t>Eksempel på energikjeder</a:t>
            </a:r>
          </a:p>
          <a:p>
            <a:endParaRPr lang="nb-NO" sz="400" dirty="0"/>
          </a:p>
          <a:p>
            <a:r>
              <a:rPr lang="nb-NO" sz="1100" dirty="0"/>
              <a:t>Slippe en ball fra en høyde:</a:t>
            </a:r>
          </a:p>
          <a:p>
            <a:r>
              <a:rPr lang="nb-NO" sz="1100" dirty="0"/>
              <a:t>Stillingsenergi </a:t>
            </a:r>
            <a:r>
              <a:rPr lang="nb-NO" sz="1100" dirty="0">
                <a:sym typeface="Symbol" panose="05050102010706020507" pitchFamily="18" charset="2"/>
              </a:rPr>
              <a:t> bevegelsesenergi  lydenergi og varmeenergi</a:t>
            </a:r>
            <a:endParaRPr lang="nb-NO" sz="1100" dirty="0"/>
          </a:p>
          <a:p>
            <a:endParaRPr lang="nb-NO" sz="400" dirty="0"/>
          </a:p>
          <a:p>
            <a:r>
              <a:rPr lang="nb-NO" sz="1100" dirty="0"/>
              <a:t>Bilkollisjon:</a:t>
            </a:r>
          </a:p>
          <a:p>
            <a:r>
              <a:rPr lang="nb-NO" sz="1100" dirty="0"/>
              <a:t>Bevegelsesenergi </a:t>
            </a:r>
            <a:r>
              <a:rPr lang="nb-NO" sz="1100" dirty="0">
                <a:sym typeface="Symbol" panose="05050102010706020507" pitchFamily="18" charset="2"/>
              </a:rPr>
              <a:t> lydenergi og varmeenergi</a:t>
            </a:r>
            <a:endParaRPr lang="nb-NO" sz="1100" dirty="0"/>
          </a:p>
        </p:txBody>
      </p:sp>
      <p:sp>
        <p:nvSpPr>
          <p:cNvPr id="7" name="TekstSylinder 6">
            <a:extLst>
              <a:ext uri="{FF2B5EF4-FFF2-40B4-BE49-F238E27FC236}">
                <a16:creationId xmlns:a16="http://schemas.microsoft.com/office/drawing/2014/main" id="{7B9D161E-D62F-47C9-9F73-CBD4BC7A9D50}"/>
              </a:ext>
            </a:extLst>
          </p:cNvPr>
          <p:cNvSpPr txBox="1"/>
          <p:nvPr/>
        </p:nvSpPr>
        <p:spPr>
          <a:xfrm>
            <a:off x="4464424" y="7618474"/>
            <a:ext cx="2183934" cy="2123658"/>
          </a:xfrm>
          <a:prstGeom prst="rect">
            <a:avLst/>
          </a:prstGeom>
          <a:noFill/>
          <a:ln>
            <a:solidFill>
              <a:schemeClr val="tx1"/>
            </a:solidFill>
          </a:ln>
        </p:spPr>
        <p:txBody>
          <a:bodyPr wrap="square" rtlCol="0">
            <a:spAutoFit/>
          </a:bodyPr>
          <a:lstStyle/>
          <a:p>
            <a:r>
              <a:rPr lang="nb-NO" sz="1100" b="1" dirty="0"/>
              <a:t>Hva er energikvalitet?</a:t>
            </a:r>
          </a:p>
          <a:p>
            <a:r>
              <a:rPr lang="nb-NO" sz="1100" dirty="0"/>
              <a:t>Den sier noe om hvor enkelt det er å bruke energien til noe nyttig. I en energikjede, vil energikvaliteten alltid synke når energien omformes til andre typer. Den blir mindre nyttig. Til slutt ender all energi opp som svak varmeenergi. Og den er veldig vanskelig å bruke til noe nyttig. Elektrisk energi er veldig enkelt å bruke til noe nyttig. Hva med de andre energitypene?</a:t>
            </a:r>
          </a:p>
        </p:txBody>
      </p:sp>
      <p:sp>
        <p:nvSpPr>
          <p:cNvPr id="16" name="TekstSylinder 15">
            <a:extLst>
              <a:ext uri="{FF2B5EF4-FFF2-40B4-BE49-F238E27FC236}">
                <a16:creationId xmlns:a16="http://schemas.microsoft.com/office/drawing/2014/main" id="{6BC8935F-05F8-447D-AD0A-357C62174E9E}"/>
              </a:ext>
            </a:extLst>
          </p:cNvPr>
          <p:cNvSpPr txBox="1"/>
          <p:nvPr/>
        </p:nvSpPr>
        <p:spPr>
          <a:xfrm>
            <a:off x="145119" y="7618474"/>
            <a:ext cx="4217052" cy="2123658"/>
          </a:xfrm>
          <a:prstGeom prst="rect">
            <a:avLst/>
          </a:prstGeom>
          <a:noFill/>
          <a:ln>
            <a:solidFill>
              <a:schemeClr val="tx1"/>
            </a:solidFill>
          </a:ln>
        </p:spPr>
        <p:txBody>
          <a:bodyPr wrap="square" rtlCol="0">
            <a:spAutoFit/>
          </a:bodyPr>
          <a:lstStyle/>
          <a:p>
            <a:r>
              <a:rPr lang="nb-NO" sz="1100" b="1" dirty="0"/>
              <a:t>Energiproduksjon er egentlig bare energiomforming</a:t>
            </a:r>
          </a:p>
          <a:p>
            <a:r>
              <a:rPr lang="nb-NO" sz="1100" dirty="0"/>
              <a:t>Ofte snakker vi om å produsere energi, men det går ikke an å produsere eller lage energi, den kan jo bare omformes! Når vi snakker om energiproduksjon mener vi som regel å omforme en energiform til elektrisk energi. Eksempler på energiomforming: </a:t>
            </a:r>
          </a:p>
          <a:p>
            <a:pPr marL="171450" indent="-171450">
              <a:buFont typeface="Arial" panose="020B0604020202020204" pitchFamily="34" charset="0"/>
              <a:buChar char="•"/>
            </a:pPr>
            <a:r>
              <a:rPr lang="nb-NO" sz="1100" dirty="0"/>
              <a:t>Vannkraft som omformer stillingsenergien til store vannmengder til elektrisk energi</a:t>
            </a:r>
          </a:p>
          <a:p>
            <a:pPr marL="171450" indent="-171450">
              <a:buFont typeface="Arial" panose="020B0604020202020204" pitchFamily="34" charset="0"/>
              <a:buChar char="•"/>
            </a:pPr>
            <a:r>
              <a:rPr lang="nb-NO" sz="1100" dirty="0"/>
              <a:t>Vindkraft som omformer bevegelsesenergien til vinden til elektrisk energi</a:t>
            </a:r>
          </a:p>
          <a:p>
            <a:pPr marL="171450" indent="-171450">
              <a:buFont typeface="Arial" panose="020B0604020202020204" pitchFamily="34" charset="0"/>
              <a:buChar char="•"/>
            </a:pPr>
            <a:r>
              <a:rPr lang="nb-NO" sz="1100" dirty="0"/>
              <a:t>Solceller som omformer strålingsenergien fra sola til elektrisk energi</a:t>
            </a:r>
          </a:p>
          <a:p>
            <a:pPr marL="171450" indent="-171450">
              <a:buFont typeface="Arial" panose="020B0604020202020204" pitchFamily="34" charset="0"/>
              <a:buChar char="•"/>
            </a:pPr>
            <a:r>
              <a:rPr lang="nb-NO" sz="1100" dirty="0"/>
              <a:t>Fossil energi som omformer den kjemiske energien i olje, kull og gass til elektrisk energi</a:t>
            </a:r>
          </a:p>
        </p:txBody>
      </p:sp>
      <p:sp>
        <p:nvSpPr>
          <p:cNvPr id="19" name="TekstSylinder 18">
            <a:extLst>
              <a:ext uri="{FF2B5EF4-FFF2-40B4-BE49-F238E27FC236}">
                <a16:creationId xmlns:a16="http://schemas.microsoft.com/office/drawing/2014/main" id="{9AF916F7-F8A1-4E30-B4F9-63AE9A84FD3B}"/>
              </a:ext>
            </a:extLst>
          </p:cNvPr>
          <p:cNvSpPr txBox="1"/>
          <p:nvPr/>
        </p:nvSpPr>
        <p:spPr>
          <a:xfrm>
            <a:off x="321016" y="1462539"/>
            <a:ext cx="5167312" cy="1508105"/>
          </a:xfrm>
          <a:prstGeom prst="rect">
            <a:avLst/>
          </a:prstGeom>
          <a:noFill/>
        </p:spPr>
        <p:txBody>
          <a:bodyPr wrap="square" rtlCol="0">
            <a:spAutoFit/>
          </a:bodyPr>
          <a:lstStyle/>
          <a:p>
            <a:r>
              <a:rPr lang="nb-NO" sz="1100" b="1" dirty="0"/>
              <a:t>Stillingsenergi (potensiell energi)</a:t>
            </a:r>
          </a:p>
          <a:p>
            <a:r>
              <a:rPr lang="nb-NO" sz="1100" dirty="0"/>
              <a:t>Når vi løfter en gjenstand høyere opp fra bakken, så tilfører vi den energi. Desto høyere opp gjenstanden er, desto høyere energi har den. Denne energien kan enkelt omformes til andre typer energi med en gang du slipper gjenstanden og den begynner å falle.</a:t>
            </a:r>
          </a:p>
          <a:p>
            <a:endParaRPr lang="nb-NO" sz="400" dirty="0"/>
          </a:p>
          <a:p>
            <a:r>
              <a:rPr lang="nb-NO" sz="1100" b="1" dirty="0"/>
              <a:t>Bevegelsesenergi (kinetisk energi)</a:t>
            </a:r>
          </a:p>
          <a:p>
            <a:r>
              <a:rPr lang="nb-NO" sz="1100" dirty="0"/>
              <a:t>En gjenstand som beveger seg har mer energi jo større fart den har. Det er derfor det blir så mye større skader hvis en bil kolliderer når den har stor fart, siden energien er mye større enn om bilen hadde kjørt i lavere fart.</a:t>
            </a:r>
          </a:p>
        </p:txBody>
      </p:sp>
      <p:sp>
        <p:nvSpPr>
          <p:cNvPr id="20" name="TekstSylinder 19">
            <a:extLst>
              <a:ext uri="{FF2B5EF4-FFF2-40B4-BE49-F238E27FC236}">
                <a16:creationId xmlns:a16="http://schemas.microsoft.com/office/drawing/2014/main" id="{6E3950F6-A018-4E7B-A2EE-475D12F83D96}"/>
              </a:ext>
            </a:extLst>
          </p:cNvPr>
          <p:cNvSpPr txBox="1"/>
          <p:nvPr/>
        </p:nvSpPr>
        <p:spPr>
          <a:xfrm>
            <a:off x="4654610" y="3081361"/>
            <a:ext cx="1819836" cy="2816156"/>
          </a:xfrm>
          <a:prstGeom prst="rect">
            <a:avLst/>
          </a:prstGeom>
          <a:noFill/>
          <a:ln>
            <a:solidFill>
              <a:schemeClr val="tx1"/>
            </a:solidFill>
          </a:ln>
        </p:spPr>
        <p:txBody>
          <a:bodyPr wrap="square" rtlCol="0">
            <a:spAutoFit/>
          </a:bodyPr>
          <a:lstStyle/>
          <a:p>
            <a:r>
              <a:rPr lang="nb-NO" sz="1100" b="1" dirty="0"/>
              <a:t>Snakk om</a:t>
            </a:r>
          </a:p>
          <a:p>
            <a:endParaRPr lang="nb-NO" sz="400" dirty="0"/>
          </a:p>
          <a:p>
            <a:r>
              <a:rPr lang="nb-NO" sz="1100" dirty="0"/>
              <a:t>Du slipper en stein fra 1 meter over bakken, og etterpå slipper du den fra 2 meter over bakken. </a:t>
            </a:r>
          </a:p>
          <a:p>
            <a:endParaRPr lang="nb-NO" sz="400" dirty="0"/>
          </a:p>
          <a:p>
            <a:pPr marL="228600" indent="-228600">
              <a:buFont typeface="+mj-lt"/>
              <a:buAutoNum type="arabicPeriod"/>
            </a:pPr>
            <a:r>
              <a:rPr lang="nb-NO" sz="1100" dirty="0"/>
              <a:t>Hva skjer med farten til steinen akkurat i det den treffer bakken i de to tilfellene?</a:t>
            </a:r>
          </a:p>
          <a:p>
            <a:pPr marL="228600" indent="-228600">
              <a:buFont typeface="+mj-lt"/>
              <a:buAutoNum type="arabicPeriod"/>
            </a:pPr>
            <a:endParaRPr lang="nb-NO" sz="400" dirty="0"/>
          </a:p>
          <a:p>
            <a:pPr marL="228600" indent="-228600">
              <a:buFont typeface="+mj-lt"/>
              <a:buAutoNum type="arabicPeriod"/>
            </a:pPr>
            <a:r>
              <a:rPr lang="nb-NO" sz="1100" dirty="0"/>
              <a:t>Hvorfor er det slik, tror du?</a:t>
            </a:r>
          </a:p>
          <a:p>
            <a:endParaRPr lang="nb-NO" sz="400" dirty="0"/>
          </a:p>
          <a:p>
            <a:r>
              <a:rPr lang="nb-NO" sz="1100" dirty="0"/>
              <a:t>Hvorfor kan vi ikke høre eksplosjoner som skjer i verdensrommet? </a:t>
            </a:r>
          </a:p>
        </p:txBody>
      </p:sp>
      <p:sp>
        <p:nvSpPr>
          <p:cNvPr id="21" name="TekstSylinder 20">
            <a:extLst>
              <a:ext uri="{FF2B5EF4-FFF2-40B4-BE49-F238E27FC236}">
                <a16:creationId xmlns:a16="http://schemas.microsoft.com/office/drawing/2014/main" id="{9061C83E-331F-4E08-A91F-2167AE1D092A}"/>
              </a:ext>
            </a:extLst>
          </p:cNvPr>
          <p:cNvSpPr txBox="1"/>
          <p:nvPr/>
        </p:nvSpPr>
        <p:spPr>
          <a:xfrm>
            <a:off x="321016" y="4558333"/>
            <a:ext cx="4333594" cy="1338828"/>
          </a:xfrm>
          <a:prstGeom prst="rect">
            <a:avLst/>
          </a:prstGeom>
          <a:noFill/>
        </p:spPr>
        <p:txBody>
          <a:bodyPr wrap="square" rtlCol="0">
            <a:spAutoFit/>
          </a:bodyPr>
          <a:lstStyle/>
          <a:p>
            <a:r>
              <a:rPr lang="nb-NO" sz="1100" b="1" dirty="0"/>
              <a:t>Elektrisk energi</a:t>
            </a:r>
          </a:p>
          <a:p>
            <a:r>
              <a:rPr lang="nb-NO" sz="1100" dirty="0"/>
              <a:t>Elektrisitet er ladninger som beveger seg, som regel elektroner. Da har disse en type bevegelsesenergi som vi kaller elektrisk energi.</a:t>
            </a:r>
          </a:p>
          <a:p>
            <a:endParaRPr lang="nb-NO" sz="400" dirty="0"/>
          </a:p>
          <a:p>
            <a:r>
              <a:rPr lang="nb-NO" sz="1100" b="1" dirty="0"/>
              <a:t>Strålingsenergi (for elektromagnetisk stråling)</a:t>
            </a:r>
          </a:p>
          <a:p>
            <a:r>
              <a:rPr lang="nb-NO" sz="1100" dirty="0"/>
              <a:t>Stråling består av bølger av elektrisitet og magnetisme, man kan si at den beveger seg. Da har de en type bevegelsesenergi. Den kan forplante seg i lufttomt rom, og all energi vi får fra sola er av denne typen.</a:t>
            </a:r>
          </a:p>
        </p:txBody>
      </p:sp>
      <p:sp>
        <p:nvSpPr>
          <p:cNvPr id="22" name="TekstSylinder 21">
            <a:extLst>
              <a:ext uri="{FF2B5EF4-FFF2-40B4-BE49-F238E27FC236}">
                <a16:creationId xmlns:a16="http://schemas.microsoft.com/office/drawing/2014/main" id="{20ED5D64-2CEB-4229-A5FA-873110A9E4D6}"/>
              </a:ext>
            </a:extLst>
          </p:cNvPr>
          <p:cNvSpPr txBox="1"/>
          <p:nvPr/>
        </p:nvSpPr>
        <p:spPr>
          <a:xfrm>
            <a:off x="321016" y="3789090"/>
            <a:ext cx="4244184" cy="769441"/>
          </a:xfrm>
          <a:prstGeom prst="rect">
            <a:avLst/>
          </a:prstGeom>
          <a:noFill/>
        </p:spPr>
        <p:txBody>
          <a:bodyPr wrap="square" rtlCol="0">
            <a:spAutoFit/>
          </a:bodyPr>
          <a:lstStyle/>
          <a:p>
            <a:r>
              <a:rPr lang="nb-NO" sz="1100" b="1" dirty="0"/>
              <a:t>Varme</a:t>
            </a:r>
          </a:p>
          <a:p>
            <a:r>
              <a:rPr lang="nb-NO" sz="1100" dirty="0"/>
              <a:t>Varme er en form for energi, men en gjenstand kan ikke inneholde varme, den kan bare overføre varme. Varme er energi som går fra en gjenstand med høy temperatur til en gjenstand med lavere temperatur.</a:t>
            </a:r>
          </a:p>
        </p:txBody>
      </p:sp>
      <p:sp>
        <p:nvSpPr>
          <p:cNvPr id="23" name="TekstSylinder 22">
            <a:extLst>
              <a:ext uri="{FF2B5EF4-FFF2-40B4-BE49-F238E27FC236}">
                <a16:creationId xmlns:a16="http://schemas.microsoft.com/office/drawing/2014/main" id="{8DA97D6C-505A-48E0-990D-51B139D991A6}"/>
              </a:ext>
            </a:extLst>
          </p:cNvPr>
          <p:cNvSpPr txBox="1"/>
          <p:nvPr/>
        </p:nvSpPr>
        <p:spPr>
          <a:xfrm>
            <a:off x="321016" y="2915756"/>
            <a:ext cx="3777783" cy="938719"/>
          </a:xfrm>
          <a:prstGeom prst="rect">
            <a:avLst/>
          </a:prstGeom>
          <a:noFill/>
        </p:spPr>
        <p:txBody>
          <a:bodyPr wrap="square" rtlCol="0">
            <a:spAutoFit/>
          </a:bodyPr>
          <a:lstStyle/>
          <a:p>
            <a:r>
              <a:rPr lang="nb-NO" sz="1100" b="1" dirty="0"/>
              <a:t>Lyd</a:t>
            </a:r>
          </a:p>
          <a:p>
            <a:r>
              <a:rPr lang="nb-NO" sz="1100" dirty="0"/>
              <a:t>Lydenergi finnes i lydbølgene som beveger seg til øret ditt. Lyd er egentlig trykkbølger i luft (eller andre materialer) som får luftmolekylene til å svinge. Siden luftmolekylene beveger seg, får de en type bevegelsesenergi som vi kaller lydenergi.</a:t>
            </a:r>
          </a:p>
        </p:txBody>
      </p:sp>
      <p:sp>
        <p:nvSpPr>
          <p:cNvPr id="28" name="TekstSylinder 27">
            <a:extLst>
              <a:ext uri="{FF2B5EF4-FFF2-40B4-BE49-F238E27FC236}">
                <a16:creationId xmlns:a16="http://schemas.microsoft.com/office/drawing/2014/main" id="{CAAEBC7F-B9F5-4B83-A92D-8BC118F2B96A}"/>
              </a:ext>
            </a:extLst>
          </p:cNvPr>
          <p:cNvSpPr txBox="1"/>
          <p:nvPr/>
        </p:nvSpPr>
        <p:spPr>
          <a:xfrm>
            <a:off x="321016" y="5862855"/>
            <a:ext cx="2260926" cy="1277273"/>
          </a:xfrm>
          <a:prstGeom prst="rect">
            <a:avLst/>
          </a:prstGeom>
          <a:noFill/>
        </p:spPr>
        <p:txBody>
          <a:bodyPr wrap="square" rtlCol="0">
            <a:spAutoFit/>
          </a:bodyPr>
          <a:lstStyle/>
          <a:p>
            <a:r>
              <a:rPr lang="nb-NO" sz="1100" b="1" dirty="0"/>
              <a:t>Kjemisk energi</a:t>
            </a:r>
          </a:p>
          <a:p>
            <a:r>
              <a:rPr lang="nb-NO" sz="1100" dirty="0"/>
              <a:t>Alle kjemiske forbindelser har lagret energi i bindingene sine. Denne energien kan frigis ved at vi bryter disse bindingene. For noen stoffer er det vanskelig å bryte bindingene for å frigi denne energien, men for</a:t>
            </a:r>
          </a:p>
        </p:txBody>
      </p:sp>
      <p:sp>
        <p:nvSpPr>
          <p:cNvPr id="29" name="TekstSylinder 28">
            <a:extLst>
              <a:ext uri="{FF2B5EF4-FFF2-40B4-BE49-F238E27FC236}">
                <a16:creationId xmlns:a16="http://schemas.microsoft.com/office/drawing/2014/main" id="{7C0D6F42-291E-4D1B-A7BE-69835AB3E955}"/>
              </a:ext>
            </a:extLst>
          </p:cNvPr>
          <p:cNvSpPr txBox="1"/>
          <p:nvPr/>
        </p:nvSpPr>
        <p:spPr>
          <a:xfrm>
            <a:off x="321016" y="7039689"/>
            <a:ext cx="6074617" cy="600164"/>
          </a:xfrm>
          <a:prstGeom prst="rect">
            <a:avLst/>
          </a:prstGeom>
          <a:noFill/>
        </p:spPr>
        <p:txBody>
          <a:bodyPr wrap="square" rtlCol="0">
            <a:spAutoFit/>
          </a:bodyPr>
          <a:lstStyle/>
          <a:p>
            <a:r>
              <a:rPr lang="nb-NO" sz="1100" dirty="0"/>
              <a:t>noen stoffer er det veldig enkelt. I fossile brensler er dette enkelt ved å varme stoffet opp slik at vi får en forbrenningsreaksjon (se opplegg 31). Det er faktisk forbrenningsreaksjoner som gjør at vi får frigitt den kjemiske energien fra maten vi spiser.</a:t>
            </a:r>
          </a:p>
        </p:txBody>
      </p:sp>
      <p:sp>
        <p:nvSpPr>
          <p:cNvPr id="3" name="Plassholder for lysbildenummer 2">
            <a:extLst>
              <a:ext uri="{FF2B5EF4-FFF2-40B4-BE49-F238E27FC236}">
                <a16:creationId xmlns:a16="http://schemas.microsoft.com/office/drawing/2014/main" id="{04DB4D5A-58DD-46C5-9F68-22078F11657F}"/>
              </a:ext>
            </a:extLst>
          </p:cNvPr>
          <p:cNvSpPr>
            <a:spLocks noGrp="1"/>
          </p:cNvSpPr>
          <p:nvPr>
            <p:ph type="sldNum" sz="quarter" idx="12"/>
          </p:nvPr>
        </p:nvSpPr>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1837435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content.fosl1-1.fna.fbcdn.net/v/t1.15752-9/81460537_1397488717098466_3393249980335521792_n.png?_nc_cat=103&amp;_nc_oc=AQlYnGWswiAO6WBIDYIRUuR7RNx4uPgfEL2VIH3vZg7RyHq1bKrrvod8cRBEq4ncERg&amp;_nc_ht=scontent.fosl1-1.fna&amp;oh=657f7641e2b162fb83d54c17298f4e74&amp;oe=5E9E1FC6">
            <a:extLst>
              <a:ext uri="{FF2B5EF4-FFF2-40B4-BE49-F238E27FC236}">
                <a16:creationId xmlns:a16="http://schemas.microsoft.com/office/drawing/2014/main" id="{D94D54E3-9AC1-4D72-A1F5-A7FCE54AA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408" y="4125632"/>
            <a:ext cx="3372684" cy="2244553"/>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7AF2D634-0EC8-4916-9CDF-EAD3A36210BC}"/>
              </a:ext>
            </a:extLst>
          </p:cNvPr>
          <p:cNvSpPr>
            <a:spLocks noGrp="1"/>
          </p:cNvSpPr>
          <p:nvPr>
            <p:ph type="title"/>
          </p:nvPr>
        </p:nvSpPr>
        <p:spPr>
          <a:xfrm>
            <a:off x="547073" y="272932"/>
            <a:ext cx="3438383" cy="743842"/>
          </a:xfrm>
        </p:spPr>
        <p:txBody>
          <a:bodyPr>
            <a:normAutofit fontScale="90000"/>
          </a:bodyPr>
          <a:lstStyle/>
          <a:p>
            <a:r>
              <a:rPr lang="nb-NO" dirty="0"/>
              <a:t>Lag en kjedereaksjon</a:t>
            </a:r>
            <a:br>
              <a:rPr lang="nb-NO" dirty="0"/>
            </a:br>
            <a:r>
              <a:rPr lang="nb-NO" sz="2000" dirty="0"/>
              <a:t>- programmer en servo</a:t>
            </a:r>
          </a:p>
        </p:txBody>
      </p:sp>
      <p:sp>
        <p:nvSpPr>
          <p:cNvPr id="3" name="Plassholder for innhold 2">
            <a:extLst>
              <a:ext uri="{FF2B5EF4-FFF2-40B4-BE49-F238E27FC236}">
                <a16:creationId xmlns:a16="http://schemas.microsoft.com/office/drawing/2014/main" id="{98ECA7AE-4F09-4A1D-83BB-617AE30DE38D}"/>
              </a:ext>
            </a:extLst>
          </p:cNvPr>
          <p:cNvSpPr>
            <a:spLocks noGrp="1"/>
          </p:cNvSpPr>
          <p:nvPr>
            <p:ph idx="1"/>
          </p:nvPr>
        </p:nvSpPr>
        <p:spPr>
          <a:xfrm>
            <a:off x="474606" y="1847577"/>
            <a:ext cx="5460023" cy="409220"/>
          </a:xfrm>
        </p:spPr>
        <p:txBody>
          <a:bodyPr>
            <a:normAutofit/>
          </a:bodyPr>
          <a:lstStyle/>
          <a:p>
            <a:pPr marL="0" indent="0">
              <a:buNone/>
            </a:pPr>
            <a:r>
              <a:rPr lang="nb-NO" sz="1100" b="1" dirty="0"/>
              <a:t>Fase 1: </a:t>
            </a:r>
          </a:p>
          <a:p>
            <a:pPr marL="0" indent="0">
              <a:buNone/>
            </a:pPr>
            <a:endParaRPr lang="nb-NO" sz="1661" dirty="0"/>
          </a:p>
        </p:txBody>
      </p:sp>
      <p:sp>
        <p:nvSpPr>
          <p:cNvPr id="13" name="Rektangel 12">
            <a:extLst>
              <a:ext uri="{FF2B5EF4-FFF2-40B4-BE49-F238E27FC236}">
                <a16:creationId xmlns:a16="http://schemas.microsoft.com/office/drawing/2014/main" id="{D50173BF-8E47-482A-8B81-D80A46A9332E}"/>
              </a:ext>
            </a:extLst>
          </p:cNvPr>
          <p:cNvSpPr/>
          <p:nvPr/>
        </p:nvSpPr>
        <p:spPr>
          <a:xfrm>
            <a:off x="548495" y="2108202"/>
            <a:ext cx="1471195" cy="807678"/>
          </a:xfrm>
          <a:prstGeom prst="rect">
            <a:avLst/>
          </a:prstGeom>
          <a:gradFill>
            <a:gsLst>
              <a:gs pos="0">
                <a:schemeClr val="accent1">
                  <a:lumMod val="5000"/>
                  <a:lumOff val="95000"/>
                </a:schemeClr>
              </a:gs>
              <a:gs pos="100000">
                <a:srgbClr val="03AA74"/>
              </a:gs>
              <a:gs pos="100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Hva er en kjedereaksjon?</a:t>
            </a:r>
          </a:p>
        </p:txBody>
      </p:sp>
      <p:sp>
        <p:nvSpPr>
          <p:cNvPr id="14" name="Rektangel 13">
            <a:extLst>
              <a:ext uri="{FF2B5EF4-FFF2-40B4-BE49-F238E27FC236}">
                <a16:creationId xmlns:a16="http://schemas.microsoft.com/office/drawing/2014/main" id="{0F42B60E-4AD9-49BD-84DA-1E20903C1E6B}"/>
              </a:ext>
            </a:extLst>
          </p:cNvPr>
          <p:cNvSpPr/>
          <p:nvPr/>
        </p:nvSpPr>
        <p:spPr>
          <a:xfrm>
            <a:off x="2683897" y="2108507"/>
            <a:ext cx="1340220" cy="807679"/>
          </a:xfrm>
          <a:prstGeom prst="rect">
            <a:avLst/>
          </a:prstGeom>
          <a:gradFill>
            <a:gsLst>
              <a:gs pos="0">
                <a:schemeClr val="accent1">
                  <a:lumMod val="5000"/>
                  <a:lumOff val="95000"/>
                </a:schemeClr>
              </a:gs>
              <a:gs pos="100000">
                <a:srgbClr val="03AA74"/>
              </a:gs>
              <a:gs pos="100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Hvor kan du finne ut hva det betyr?</a:t>
            </a:r>
          </a:p>
        </p:txBody>
      </p:sp>
      <p:sp>
        <p:nvSpPr>
          <p:cNvPr id="15" name="Rektangel 14">
            <a:extLst>
              <a:ext uri="{FF2B5EF4-FFF2-40B4-BE49-F238E27FC236}">
                <a16:creationId xmlns:a16="http://schemas.microsoft.com/office/drawing/2014/main" id="{D231B0FB-4E2F-4581-AF53-18308CF9197D}"/>
              </a:ext>
            </a:extLst>
          </p:cNvPr>
          <p:cNvSpPr/>
          <p:nvPr/>
        </p:nvSpPr>
        <p:spPr>
          <a:xfrm>
            <a:off x="4716306" y="2102744"/>
            <a:ext cx="1426171" cy="807679"/>
          </a:xfrm>
          <a:prstGeom prst="rect">
            <a:avLst/>
          </a:prstGeom>
          <a:gradFill>
            <a:gsLst>
              <a:gs pos="0">
                <a:schemeClr val="accent1">
                  <a:lumMod val="5000"/>
                  <a:lumOff val="95000"/>
                </a:schemeClr>
              </a:gs>
              <a:gs pos="100000">
                <a:srgbClr val="03AA74"/>
              </a:gs>
              <a:gs pos="100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Hvilke materialer kan brukes?</a:t>
            </a:r>
          </a:p>
        </p:txBody>
      </p:sp>
      <p:sp>
        <p:nvSpPr>
          <p:cNvPr id="16" name="Pil: høyre 15">
            <a:extLst>
              <a:ext uri="{FF2B5EF4-FFF2-40B4-BE49-F238E27FC236}">
                <a16:creationId xmlns:a16="http://schemas.microsoft.com/office/drawing/2014/main" id="{E2F6124B-F606-4137-BD9F-54276379519F}"/>
              </a:ext>
            </a:extLst>
          </p:cNvPr>
          <p:cNvSpPr/>
          <p:nvPr/>
        </p:nvSpPr>
        <p:spPr>
          <a:xfrm>
            <a:off x="2118949" y="2346502"/>
            <a:ext cx="465689" cy="320161"/>
          </a:xfrm>
          <a:prstGeom prst="rightArrow">
            <a:avLst/>
          </a:prstGeom>
          <a:gradFill>
            <a:gsLst>
              <a:gs pos="0">
                <a:schemeClr val="accent1">
                  <a:lumMod val="5000"/>
                  <a:lumOff val="95000"/>
                </a:schemeClr>
              </a:gs>
              <a:gs pos="100000">
                <a:srgbClr val="03AA74"/>
              </a:gs>
              <a:gs pos="100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100" b="1"/>
          </a:p>
        </p:txBody>
      </p:sp>
      <p:sp>
        <p:nvSpPr>
          <p:cNvPr id="17" name="Pil: høyre 16">
            <a:extLst>
              <a:ext uri="{FF2B5EF4-FFF2-40B4-BE49-F238E27FC236}">
                <a16:creationId xmlns:a16="http://schemas.microsoft.com/office/drawing/2014/main" id="{A5972C57-C8D8-452A-A57F-4031A00CC997}"/>
              </a:ext>
            </a:extLst>
          </p:cNvPr>
          <p:cNvSpPr/>
          <p:nvPr/>
        </p:nvSpPr>
        <p:spPr>
          <a:xfrm>
            <a:off x="4137367" y="2346502"/>
            <a:ext cx="465689" cy="320161"/>
          </a:xfrm>
          <a:prstGeom prst="rightArrow">
            <a:avLst/>
          </a:prstGeom>
          <a:gradFill>
            <a:gsLst>
              <a:gs pos="0">
                <a:schemeClr val="accent1">
                  <a:lumMod val="5000"/>
                  <a:lumOff val="95000"/>
                </a:schemeClr>
              </a:gs>
              <a:gs pos="100000">
                <a:srgbClr val="03AA74"/>
              </a:gs>
              <a:gs pos="100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100" b="1"/>
          </a:p>
        </p:txBody>
      </p:sp>
      <p:sp>
        <p:nvSpPr>
          <p:cNvPr id="19" name="Plassholder for innhold 2">
            <a:extLst>
              <a:ext uri="{FF2B5EF4-FFF2-40B4-BE49-F238E27FC236}">
                <a16:creationId xmlns:a16="http://schemas.microsoft.com/office/drawing/2014/main" id="{9F2D2E19-6E58-44CF-8A11-C2A81B2298FB}"/>
              </a:ext>
            </a:extLst>
          </p:cNvPr>
          <p:cNvSpPr txBox="1">
            <a:spLocks/>
          </p:cNvSpPr>
          <p:nvPr/>
        </p:nvSpPr>
        <p:spPr>
          <a:xfrm>
            <a:off x="546194" y="3128660"/>
            <a:ext cx="2882806" cy="1128897"/>
          </a:xfrm>
          <a:prstGeom prst="rect">
            <a:avLst/>
          </a:prstGeom>
          <a:ln>
            <a:solidFill>
              <a:schemeClr val="tx1"/>
            </a:solidFill>
          </a:ln>
        </p:spPr>
        <p:txBody>
          <a:bodyPr vert="horz" lIns="84406" tIns="42203" rIns="84406" bIns="4220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b="1" dirty="0"/>
              <a:t>Fase 2:</a:t>
            </a:r>
            <a:r>
              <a:rPr lang="nb-NO" sz="1100" dirty="0"/>
              <a:t> Hvor skal kjedereaksjonen få energien fra? Hvilke materialer og deler skal den bestå av? Hvordan kan du bruke minst en servo som en del av kjedereaksjonen din? Tegn en skisse.</a:t>
            </a:r>
          </a:p>
          <a:p>
            <a:pPr marL="0" indent="0">
              <a:buNone/>
            </a:pPr>
            <a:r>
              <a:rPr lang="nb-NO" sz="1100" b="1" dirty="0"/>
              <a:t>Fase 3:</a:t>
            </a:r>
            <a:r>
              <a:rPr lang="nb-NO" sz="1100" dirty="0"/>
              <a:t> Bygg kjedereaksjonen og lag programmet til servoen.</a:t>
            </a:r>
          </a:p>
        </p:txBody>
      </p:sp>
      <p:sp>
        <p:nvSpPr>
          <p:cNvPr id="20" name="Plassholder for innhold 2">
            <a:extLst>
              <a:ext uri="{FF2B5EF4-FFF2-40B4-BE49-F238E27FC236}">
                <a16:creationId xmlns:a16="http://schemas.microsoft.com/office/drawing/2014/main" id="{35894CCA-1646-4CDD-95CC-4367879F427E}"/>
              </a:ext>
            </a:extLst>
          </p:cNvPr>
          <p:cNvSpPr txBox="1">
            <a:spLocks/>
          </p:cNvSpPr>
          <p:nvPr/>
        </p:nvSpPr>
        <p:spPr>
          <a:xfrm>
            <a:off x="252594" y="8222464"/>
            <a:ext cx="3426006" cy="1531136"/>
          </a:xfrm>
          <a:prstGeom prst="rect">
            <a:avLst/>
          </a:prstGeom>
        </p:spPr>
        <p:txBody>
          <a:bodyPr vert="horz" lIns="84406" tIns="42203" rIns="84406" bIns="4220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b="1" dirty="0"/>
              <a:t>Fase 4: </a:t>
            </a:r>
            <a:r>
              <a:rPr lang="nb-NO" sz="1100" dirty="0"/>
              <a:t>Prøv ut kjedereaksjonen.</a:t>
            </a:r>
          </a:p>
          <a:p>
            <a:pPr marL="0" indent="0">
              <a:buNone/>
            </a:pPr>
            <a:r>
              <a:rPr lang="nb-NO" sz="1100" b="1" dirty="0"/>
              <a:t>Fase 5:</a:t>
            </a:r>
            <a:r>
              <a:rPr lang="nb-NO" sz="1100" dirty="0"/>
              <a:t> Kan dere gjøre den bedre på noen måte? Virker den som planlagt? Må noe justeres?</a:t>
            </a:r>
          </a:p>
          <a:p>
            <a:pPr marL="0" indent="0">
              <a:buNone/>
            </a:pPr>
            <a:r>
              <a:rPr lang="nb-NO" sz="1100" b="1" dirty="0"/>
              <a:t>Fase 6: </a:t>
            </a:r>
            <a:r>
              <a:rPr lang="nb-NO" sz="1100" dirty="0"/>
              <a:t>Lag den ferdige kjedereaksjonen.</a:t>
            </a:r>
          </a:p>
          <a:p>
            <a:pPr marL="0" indent="0">
              <a:buNone/>
            </a:pPr>
            <a:r>
              <a:rPr lang="nb-NO" sz="1100" b="1" dirty="0"/>
              <a:t>Fase 7:</a:t>
            </a:r>
            <a:r>
              <a:rPr lang="nb-NO" sz="1100" dirty="0"/>
              <a:t> Lag en filmsnutt av kjedereaksjonen, og skriv eller lag et lydklipp med forklaring på hvorfor dere valgte å lage kjedereaksjonen akkurat slik du gjorde.</a:t>
            </a:r>
          </a:p>
          <a:p>
            <a:pPr marL="0" indent="0">
              <a:buNone/>
            </a:pPr>
            <a:endParaRPr lang="nb-NO" sz="1661" dirty="0"/>
          </a:p>
        </p:txBody>
      </p:sp>
      <p:pic>
        <p:nvPicPr>
          <p:cNvPr id="6" name="Bilde 5">
            <a:extLst>
              <a:ext uri="{FF2B5EF4-FFF2-40B4-BE49-F238E27FC236}">
                <a16:creationId xmlns:a16="http://schemas.microsoft.com/office/drawing/2014/main" id="{C872593D-0ACD-49D8-A221-C016955D6B65}"/>
              </a:ext>
            </a:extLst>
          </p:cNvPr>
          <p:cNvPicPr>
            <a:picLocks noChangeAspect="1"/>
          </p:cNvPicPr>
          <p:nvPr/>
        </p:nvPicPr>
        <p:blipFill>
          <a:blip r:embed="rId3"/>
          <a:stretch>
            <a:fillRect/>
          </a:stretch>
        </p:blipFill>
        <p:spPr>
          <a:xfrm>
            <a:off x="3678600" y="3128707"/>
            <a:ext cx="1962070" cy="1171566"/>
          </a:xfrm>
          <a:prstGeom prst="rect">
            <a:avLst/>
          </a:prstGeom>
        </p:spPr>
      </p:pic>
      <p:sp>
        <p:nvSpPr>
          <p:cNvPr id="18" name="TekstSylinder 17">
            <a:extLst>
              <a:ext uri="{FF2B5EF4-FFF2-40B4-BE49-F238E27FC236}">
                <a16:creationId xmlns:a16="http://schemas.microsoft.com/office/drawing/2014/main" id="{8EFFC6E7-4A27-4D50-ACE7-212B23D45940}"/>
              </a:ext>
            </a:extLst>
          </p:cNvPr>
          <p:cNvSpPr txBox="1"/>
          <p:nvPr/>
        </p:nvSpPr>
        <p:spPr>
          <a:xfrm>
            <a:off x="2450941" y="6528210"/>
            <a:ext cx="3574510" cy="1615827"/>
          </a:xfrm>
          <a:prstGeom prst="rect">
            <a:avLst/>
          </a:prstGeom>
          <a:noFill/>
        </p:spPr>
        <p:txBody>
          <a:bodyPr wrap="square" rtlCol="0">
            <a:spAutoFit/>
          </a:bodyPr>
          <a:lstStyle/>
          <a:p>
            <a:r>
              <a:rPr lang="nb-NO" sz="1100" b="1" dirty="0"/>
              <a:t>Eksempel på program</a:t>
            </a:r>
          </a:p>
          <a:p>
            <a:endParaRPr lang="nb-NO" sz="1100" b="1" dirty="0"/>
          </a:p>
          <a:p>
            <a:r>
              <a:rPr lang="nb-NO" sz="1100" dirty="0"/>
              <a:t>Det øverste programmet gjør at servoen dreier 180</a:t>
            </a:r>
            <a:r>
              <a:rPr lang="nb-NO" sz="1100" dirty="0">
                <a:sym typeface="Symbol" panose="05050102010706020507" pitchFamily="18" charset="2"/>
              </a:rPr>
              <a:t></a:t>
            </a:r>
            <a:r>
              <a:rPr lang="nb-NO" sz="1100" dirty="0"/>
              <a:t> i den ene retningen. </a:t>
            </a:r>
          </a:p>
          <a:p>
            <a:endParaRPr lang="nb-NO" sz="1100" dirty="0"/>
          </a:p>
          <a:p>
            <a:r>
              <a:rPr lang="nb-NO" sz="1100" dirty="0"/>
              <a:t>Det nederste programmet gjør at servoen dreier tilbake til utgangspunktet.</a:t>
            </a:r>
          </a:p>
          <a:p>
            <a:endParaRPr lang="nb-NO" sz="1100" dirty="0"/>
          </a:p>
          <a:p>
            <a:r>
              <a:rPr lang="nb-NO" sz="1100" dirty="0"/>
              <a:t>Kan dere bruke noe av dette til deres kjedereaksjon? </a:t>
            </a:r>
          </a:p>
        </p:txBody>
      </p:sp>
      <p:sp>
        <p:nvSpPr>
          <p:cNvPr id="22" name="TekstSylinder 21">
            <a:extLst>
              <a:ext uri="{FF2B5EF4-FFF2-40B4-BE49-F238E27FC236}">
                <a16:creationId xmlns:a16="http://schemas.microsoft.com/office/drawing/2014/main" id="{BF14FFC9-0E97-47D1-A662-8B5E78A0B9A6}"/>
              </a:ext>
            </a:extLst>
          </p:cNvPr>
          <p:cNvSpPr txBox="1"/>
          <p:nvPr/>
        </p:nvSpPr>
        <p:spPr>
          <a:xfrm>
            <a:off x="4051977" y="4552275"/>
            <a:ext cx="2090500" cy="1277273"/>
          </a:xfrm>
          <a:prstGeom prst="rect">
            <a:avLst/>
          </a:prstGeom>
          <a:noFill/>
          <a:ln>
            <a:solidFill>
              <a:schemeClr val="tx1"/>
            </a:solidFill>
          </a:ln>
        </p:spPr>
        <p:txBody>
          <a:bodyPr wrap="square" rtlCol="0">
            <a:spAutoFit/>
          </a:bodyPr>
          <a:lstStyle/>
          <a:p>
            <a:r>
              <a:rPr lang="nb-NO" sz="1100" dirty="0"/>
              <a:t>Koble opp </a:t>
            </a:r>
            <a:r>
              <a:rPr lang="nb-NO" sz="1100" dirty="0" err="1"/>
              <a:t>micro:bit</a:t>
            </a:r>
            <a:r>
              <a:rPr lang="nb-NO" sz="1100" dirty="0"/>
              <a:t> og kretskort med servoen som vist på figuren.</a:t>
            </a:r>
          </a:p>
          <a:p>
            <a:endParaRPr lang="nb-NO" sz="1100" dirty="0"/>
          </a:p>
          <a:p>
            <a:r>
              <a:rPr lang="nb-NO" sz="1100" dirty="0"/>
              <a:t>Servoen har tre farger på ledningene der det er viktig at den riktige ledningen havner på den riktige plassen.</a:t>
            </a:r>
          </a:p>
        </p:txBody>
      </p:sp>
      <p:pic>
        <p:nvPicPr>
          <p:cNvPr id="23" name="Bilde 22">
            <a:extLst>
              <a:ext uri="{FF2B5EF4-FFF2-40B4-BE49-F238E27FC236}">
                <a16:creationId xmlns:a16="http://schemas.microsoft.com/office/drawing/2014/main" id="{DA271877-5D94-4BC5-9382-3E37CE910F67}"/>
              </a:ext>
            </a:extLst>
          </p:cNvPr>
          <p:cNvPicPr>
            <a:picLocks noChangeAspect="1"/>
          </p:cNvPicPr>
          <p:nvPr/>
        </p:nvPicPr>
        <p:blipFill>
          <a:blip r:embed="rId4"/>
          <a:stretch>
            <a:fillRect/>
          </a:stretch>
        </p:blipFill>
        <p:spPr>
          <a:xfrm>
            <a:off x="286054" y="6435321"/>
            <a:ext cx="2065739" cy="1669693"/>
          </a:xfrm>
          <a:prstGeom prst="rect">
            <a:avLst/>
          </a:prstGeom>
        </p:spPr>
      </p:pic>
      <p:sp>
        <p:nvSpPr>
          <p:cNvPr id="24" name="TekstSylinder 23">
            <a:extLst>
              <a:ext uri="{FF2B5EF4-FFF2-40B4-BE49-F238E27FC236}">
                <a16:creationId xmlns:a16="http://schemas.microsoft.com/office/drawing/2014/main" id="{036878CD-36C6-4C05-81CC-52BD87EDBAC6}"/>
              </a:ext>
            </a:extLst>
          </p:cNvPr>
          <p:cNvSpPr txBox="1"/>
          <p:nvPr/>
        </p:nvSpPr>
        <p:spPr>
          <a:xfrm>
            <a:off x="546194" y="1123164"/>
            <a:ext cx="5523924" cy="600164"/>
          </a:xfrm>
          <a:prstGeom prst="rect">
            <a:avLst/>
          </a:prstGeom>
          <a:noFill/>
          <a:ln>
            <a:solidFill>
              <a:schemeClr val="tx1"/>
            </a:solidFill>
          </a:ln>
        </p:spPr>
        <p:txBody>
          <a:bodyPr wrap="square" rtlCol="0">
            <a:spAutoFit/>
          </a:bodyPr>
          <a:lstStyle/>
          <a:p>
            <a:r>
              <a:rPr lang="nb-NO" sz="1100" b="1" dirty="0"/>
              <a:t>Oppgave </a:t>
            </a:r>
          </a:p>
          <a:p>
            <a:r>
              <a:rPr lang="nb-NO" sz="1100" dirty="0"/>
              <a:t>Lag en kjedereaksjon som forflytter en kule minst to meter uten at noen tar på den underveis. Den må bestå av minst tre deler og minst en servo.</a:t>
            </a:r>
          </a:p>
        </p:txBody>
      </p:sp>
      <p:sp>
        <p:nvSpPr>
          <p:cNvPr id="4" name="TekstSylinder 3">
            <a:extLst>
              <a:ext uri="{FF2B5EF4-FFF2-40B4-BE49-F238E27FC236}">
                <a16:creationId xmlns:a16="http://schemas.microsoft.com/office/drawing/2014/main" id="{A4FDAEDD-5C21-45D7-8894-03DA5E30E431}"/>
              </a:ext>
            </a:extLst>
          </p:cNvPr>
          <p:cNvSpPr txBox="1"/>
          <p:nvPr/>
        </p:nvSpPr>
        <p:spPr>
          <a:xfrm>
            <a:off x="3851091" y="8420778"/>
            <a:ext cx="2291386" cy="938719"/>
          </a:xfrm>
          <a:prstGeom prst="rect">
            <a:avLst/>
          </a:prstGeom>
          <a:noFill/>
          <a:ln>
            <a:solidFill>
              <a:schemeClr val="tx1"/>
            </a:solidFill>
          </a:ln>
        </p:spPr>
        <p:txBody>
          <a:bodyPr wrap="square" rtlCol="0">
            <a:spAutoFit/>
          </a:bodyPr>
          <a:lstStyle/>
          <a:p>
            <a:r>
              <a:rPr lang="nb-NO" sz="1100" b="1" dirty="0"/>
              <a:t>Oppgave</a:t>
            </a:r>
          </a:p>
          <a:p>
            <a:r>
              <a:rPr lang="nb-NO" sz="1100" dirty="0"/>
              <a:t>Følg kula hele veien gjennom løypa og beskriv hvilke typer energi den har, og hvilke typer energi den mottar og mister underveis i løypa.</a:t>
            </a:r>
          </a:p>
        </p:txBody>
      </p:sp>
      <p:sp>
        <p:nvSpPr>
          <p:cNvPr id="5" name="Plassholder for lysbildenummer 4">
            <a:extLst>
              <a:ext uri="{FF2B5EF4-FFF2-40B4-BE49-F238E27FC236}">
                <a16:creationId xmlns:a16="http://schemas.microsoft.com/office/drawing/2014/main" id="{6677101B-BC04-4122-89D6-92A8867B9DC5}"/>
              </a:ext>
            </a:extLst>
          </p:cNvPr>
          <p:cNvSpPr>
            <a:spLocks noGrp="1"/>
          </p:cNvSpPr>
          <p:nvPr>
            <p:ph type="sldNum" sz="quarter" idx="12"/>
          </p:nvPr>
        </p:nvSpPr>
        <p:spPr>
          <a:xfrm>
            <a:off x="4843463" y="9292241"/>
            <a:ext cx="1543050" cy="527403"/>
          </a:xfrm>
        </p:spPr>
        <p:txBody>
          <a:bodyPr/>
          <a:lstStyle/>
          <a:p>
            <a:fld id="{8BCDA449-1FD9-4B7A-9E85-B244E6DC9C56}" type="slidenum">
              <a:rPr lang="nb-NO" smtClean="0"/>
              <a:t>2</a:t>
            </a:fld>
            <a:endParaRPr lang="nb-NO" dirty="0"/>
          </a:p>
        </p:txBody>
      </p:sp>
    </p:spTree>
    <p:extLst>
      <p:ext uri="{BB962C8B-B14F-4D97-AF65-F5344CB8AC3E}">
        <p14:creationId xmlns:p14="http://schemas.microsoft.com/office/powerpoint/2010/main" val="345111192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478303</TotalTime>
  <Words>934</Words>
  <Application>Microsoft Macintosh PowerPoint</Application>
  <PresentationFormat>A4 Paper (210x297 mm)</PresentationFormat>
  <Paragraphs>71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4 - Energiformer og -overganger</vt:lpstr>
      <vt:lpstr>Lag en kjedereaksjon - programmer en servo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1491</cp:revision>
  <dcterms:created xsi:type="dcterms:W3CDTF">2018-11-04T16:46:19Z</dcterms:created>
  <dcterms:modified xsi:type="dcterms:W3CDTF">2021-11-04T15:58:25Z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2021-08-29T09:36:42Z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546d2356-725b-4d10-9700-e4467011995d</vt:lpwstr>
  </property>
  <property fmtid="{D5CDD505-2E9C-101B-9397-08002B2CF9AE}" pid="9" name="MSIP_Label_531f9ef8-9444-4aee-b673-282240bf708b_ContentBits">
    <vt:lpwstr>0</vt:lpwstr>
  </property>
</Properties>
</file>