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4"/>
  </p:sldMasterIdLst>
  <p:notesMasterIdLst>
    <p:notesMasterId r:id="rId7"/>
  </p:notesMasterIdLst>
  <p:sldIdLst>
    <p:sldId id="291" r:id="rId5"/>
    <p:sldId id="272" r:id="rId6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llen Egeland Flø" initials="EEF" lastIdx="1" clrIdx="0">
    <p:extLst>
      <p:ext uri="{19B8F6BF-5375-455C-9EA6-DF929625EA0E}">
        <p15:presenceInfo xmlns:p15="http://schemas.microsoft.com/office/powerpoint/2012/main" userId="Ellen Egeland Flø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1E0AE"/>
    <a:srgbClr val="74E392"/>
    <a:srgbClr val="008080"/>
    <a:srgbClr val="03AA74"/>
    <a:srgbClr val="5EAA80"/>
    <a:srgbClr val="ECF65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Ingen stil, tabellrutenett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3296810-A885-4BE3-A3E7-6D5BEEA58F35}" styleName="Middels stil 2 – utheving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918" autoAdjust="0"/>
    <p:restoredTop sz="94660"/>
  </p:normalViewPr>
  <p:slideViewPr>
    <p:cSldViewPr snapToGrid="0">
      <p:cViewPr varScale="1">
        <p:scale>
          <a:sx n="89" d="100"/>
          <a:sy n="89" d="100"/>
        </p:scale>
        <p:origin x="3568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86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A20AAA-71AC-4A1D-B3A0-288BC45B5EF0}" type="datetimeFigureOut">
              <a:rPr lang="nb-NO" smtClean="0"/>
              <a:t>10.11.2021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068D05-0525-4061-82E5-5DFEF8E54F0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329383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FC603-7401-4A32-82F0-8813D1F68362}" type="datetime1">
              <a:rPr lang="nb-NO" smtClean="0"/>
              <a:t>10.11.2021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213084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BA7A6-8F18-4A2B-AB95-01174CA087CF}" type="datetime1">
              <a:rPr lang="nb-NO" smtClean="0"/>
              <a:t>10.11.2021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329733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9F4C0-F006-477E-9969-BD308BDBF7E7}" type="datetime1">
              <a:rPr lang="nb-NO" smtClean="0"/>
              <a:t>10.11.2021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397133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B738D-0748-4DF6-9385-02C30FADB6B1}" type="datetime1">
              <a:rPr lang="nb-NO" smtClean="0"/>
              <a:t>10.11.2021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299461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0DFB6-812E-4855-8CBD-F502418EB257}" type="datetime1">
              <a:rPr lang="nb-NO" smtClean="0"/>
              <a:t>10.11.2021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59478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D9ED0-2390-4A20-865F-D260A12F872E}" type="datetime1">
              <a:rPr lang="nb-NO" smtClean="0"/>
              <a:t>10.11.2021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078447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AC629-7052-4F6D-AB30-13A06FED4062}" type="datetime1">
              <a:rPr lang="nb-NO" smtClean="0"/>
              <a:t>10.11.2021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564134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2F1E48-A005-48CA-BC11-8A1B79F79ED9}" type="datetime1">
              <a:rPr lang="nb-NO" smtClean="0"/>
              <a:t>10.11.2021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92584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355CE-444A-462B-B545-D05FD5A80EA7}" type="datetime1">
              <a:rPr lang="nb-NO" smtClean="0"/>
              <a:t>10.11.2021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844969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44717-8912-4BD0-901C-539D32409BB9}" type="datetime1">
              <a:rPr lang="nb-NO" smtClean="0"/>
              <a:t>10.11.2021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942569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B75A3-C966-421D-A058-9597AF80017B}" type="datetime1">
              <a:rPr lang="nb-NO" smtClean="0"/>
              <a:t>10.11.2021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862749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D829CD-4287-478E-BC9B-33B488E248AF}" type="datetime1">
              <a:rPr lang="nb-NO" smtClean="0"/>
              <a:t>10.11.2021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338693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Bilde 28" descr="Et bilde som inneholder pensel, verktøy&#10;&#10;Automatisk generert beskrivelse">
            <a:extLst>
              <a:ext uri="{FF2B5EF4-FFF2-40B4-BE49-F238E27FC236}">
                <a16:creationId xmlns:a16="http://schemas.microsoft.com/office/drawing/2014/main" id="{17247857-CC7B-4174-922B-E6FEBC1231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53484">
            <a:off x="3920110" y="4587070"/>
            <a:ext cx="1305229" cy="1087256"/>
          </a:xfrm>
          <a:prstGeom prst="rect">
            <a:avLst/>
          </a:prstGeom>
        </p:spPr>
      </p:pic>
      <p:sp>
        <p:nvSpPr>
          <p:cNvPr id="24" name="TekstSylinder 23">
            <a:extLst>
              <a:ext uri="{FF2B5EF4-FFF2-40B4-BE49-F238E27FC236}">
                <a16:creationId xmlns:a16="http://schemas.microsoft.com/office/drawing/2014/main" id="{CB958435-AFF0-4934-A77E-655E73D73FCB}"/>
              </a:ext>
            </a:extLst>
          </p:cNvPr>
          <p:cNvSpPr txBox="1"/>
          <p:nvPr/>
        </p:nvSpPr>
        <p:spPr>
          <a:xfrm>
            <a:off x="2668948" y="3631491"/>
            <a:ext cx="3940591" cy="218521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b="1" dirty="0"/>
              <a:t>Snakk om</a:t>
            </a:r>
          </a:p>
          <a:p>
            <a:endParaRPr lang="nb-NO" sz="400" dirty="0"/>
          </a:p>
          <a:p>
            <a:r>
              <a:rPr lang="nb-NO" sz="1100" dirty="0"/>
              <a:t>Kan de finne ut </a:t>
            </a:r>
            <a:r>
              <a:rPr lang="nb-NO" sz="1100" dirty="0" err="1"/>
              <a:t>nokon</a:t>
            </a:r>
            <a:r>
              <a:rPr lang="nb-NO" sz="1100" dirty="0"/>
              <a:t> skilnader på dyreceller, planteceller og </a:t>
            </a:r>
            <a:r>
              <a:rPr lang="nb-NO" sz="1100" dirty="0" err="1"/>
              <a:t>eincella</a:t>
            </a:r>
            <a:r>
              <a:rPr lang="nb-NO" sz="1100" dirty="0"/>
              <a:t> </a:t>
            </a:r>
            <a:r>
              <a:rPr lang="nb-NO" sz="1100" dirty="0" err="1"/>
              <a:t>organismar</a:t>
            </a:r>
            <a:r>
              <a:rPr lang="nb-NO" sz="1100" dirty="0"/>
              <a:t>? HINT: Cellevegg, kloroplaster, </a:t>
            </a:r>
            <a:r>
              <a:rPr lang="nb-NO" sz="1100" dirty="0" err="1"/>
              <a:t>lysosomer</a:t>
            </a:r>
            <a:r>
              <a:rPr lang="nb-NO" sz="1100" dirty="0"/>
              <a:t> og cellekjerne.</a:t>
            </a:r>
          </a:p>
          <a:p>
            <a:endParaRPr lang="nb-NO" sz="400" dirty="0"/>
          </a:p>
          <a:p>
            <a:r>
              <a:rPr lang="nb-NO" sz="1100" dirty="0"/>
              <a:t>Kva fører </a:t>
            </a:r>
            <a:r>
              <a:rPr lang="nb-NO" sz="1100" dirty="0" err="1"/>
              <a:t>desse</a:t>
            </a:r>
            <a:r>
              <a:rPr lang="nb-NO" sz="1100" dirty="0"/>
              <a:t> </a:t>
            </a:r>
            <a:r>
              <a:rPr lang="nb-NO" sz="1100" dirty="0" err="1"/>
              <a:t>ulikskapane</a:t>
            </a:r>
            <a:r>
              <a:rPr lang="nb-NO" sz="1100" dirty="0"/>
              <a:t> til?</a:t>
            </a:r>
          </a:p>
          <a:p>
            <a:endParaRPr lang="nb-NO" sz="400" dirty="0"/>
          </a:p>
          <a:p>
            <a:endParaRPr lang="nb-NO" sz="1100" dirty="0"/>
          </a:p>
          <a:p>
            <a:endParaRPr lang="nb-NO" sz="1100" dirty="0"/>
          </a:p>
          <a:p>
            <a:endParaRPr lang="nb-NO" sz="1100" dirty="0"/>
          </a:p>
          <a:p>
            <a:endParaRPr lang="nb-NO" sz="1200" dirty="0"/>
          </a:p>
          <a:p>
            <a:endParaRPr lang="nb-NO" sz="1200" dirty="0"/>
          </a:p>
          <a:p>
            <a:endParaRPr lang="nb-NO" sz="1200" dirty="0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9C04976E-EADC-47D9-814C-E2C0BB8A32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4722" y="98568"/>
            <a:ext cx="3650904" cy="670503"/>
          </a:xfrm>
        </p:spPr>
        <p:txBody>
          <a:bodyPr>
            <a:normAutofit/>
          </a:bodyPr>
          <a:lstStyle/>
          <a:p>
            <a:r>
              <a:rPr lang="nb-NO" dirty="0"/>
              <a:t>Opplegg 2 - Celler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39EE6E8B-A803-437C-8A9C-0D20A89E7344}"/>
              </a:ext>
            </a:extLst>
          </p:cNvPr>
          <p:cNvSpPr txBox="1"/>
          <p:nvPr/>
        </p:nvSpPr>
        <p:spPr>
          <a:xfrm>
            <a:off x="384725" y="736123"/>
            <a:ext cx="373391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Alle </a:t>
            </a:r>
            <a:r>
              <a:rPr lang="nb-NO" sz="1100" dirty="0" err="1"/>
              <a:t>levande</a:t>
            </a:r>
            <a:r>
              <a:rPr lang="nb-NO" sz="1100" dirty="0"/>
              <a:t> </a:t>
            </a:r>
            <a:r>
              <a:rPr lang="nb-NO" sz="1100" dirty="0" err="1"/>
              <a:t>organismar</a:t>
            </a:r>
            <a:r>
              <a:rPr lang="nb-NO" sz="1100" dirty="0"/>
              <a:t> er bygd opp av ei eller flere celler. Dei fleste cellene er så små at </a:t>
            </a:r>
            <a:r>
              <a:rPr lang="nb-NO" sz="1100" dirty="0" err="1"/>
              <a:t>ein</a:t>
            </a:r>
            <a:r>
              <a:rPr lang="nb-NO" sz="1100" dirty="0"/>
              <a:t> treng  mikroskop for å sjå </a:t>
            </a:r>
            <a:r>
              <a:rPr lang="nb-NO" sz="1100" dirty="0" err="1"/>
              <a:t>dei</a:t>
            </a:r>
            <a:r>
              <a:rPr lang="nb-NO" sz="1100" dirty="0"/>
              <a:t>, men mennesket sine eggceller er store nok til å sjå </a:t>
            </a:r>
            <a:r>
              <a:rPr lang="nb-NO" sz="1100" dirty="0" err="1"/>
              <a:t>utan</a:t>
            </a:r>
            <a:r>
              <a:rPr lang="nb-NO" sz="1100" dirty="0"/>
              <a:t> hjelpemiddel. Det </a:t>
            </a:r>
            <a:r>
              <a:rPr lang="nb-NO" sz="1100" dirty="0" err="1"/>
              <a:t>finst</a:t>
            </a:r>
            <a:r>
              <a:rPr lang="nb-NO" sz="1100" dirty="0"/>
              <a:t> mange forskjellige </a:t>
            </a:r>
            <a:r>
              <a:rPr lang="nb-NO" sz="1100" dirty="0" err="1"/>
              <a:t>typar</a:t>
            </a:r>
            <a:r>
              <a:rPr lang="nb-NO" sz="1100" dirty="0"/>
              <a:t> celler, og i menneskekroppen er det om lag 220 ulike </a:t>
            </a:r>
            <a:r>
              <a:rPr lang="nb-NO" sz="1100" dirty="0" err="1"/>
              <a:t>typar</a:t>
            </a:r>
            <a:r>
              <a:rPr lang="nb-NO" sz="1100" dirty="0"/>
              <a:t>. Det kan </a:t>
            </a:r>
            <a:r>
              <a:rPr lang="nb-NO" sz="1100" dirty="0" err="1"/>
              <a:t>vere</a:t>
            </a:r>
            <a:r>
              <a:rPr lang="nb-NO" sz="1100" dirty="0"/>
              <a:t> alt </a:t>
            </a:r>
            <a:r>
              <a:rPr lang="nb-NO" sz="1100" dirty="0" err="1"/>
              <a:t>frå</a:t>
            </a:r>
            <a:r>
              <a:rPr lang="nb-NO" sz="1100" dirty="0"/>
              <a:t> muskelceller til nerveceller og kjønnsceller. I menneskekroppen har vi om lag 37 </a:t>
            </a:r>
            <a:r>
              <a:rPr lang="nb-NO" sz="1100" dirty="0" err="1"/>
              <a:t>billionar</a:t>
            </a:r>
            <a:r>
              <a:rPr lang="nb-NO" sz="1100" dirty="0"/>
              <a:t> celler (37 000 000 000 000).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9073E8D3-91FF-4013-AD7A-633BFF6361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3362" y="7604618"/>
            <a:ext cx="1182316" cy="2160414"/>
          </a:xfrm>
          <a:prstGeom prst="rect">
            <a:avLst/>
          </a:prstGeom>
        </p:spPr>
      </p:pic>
      <p:pic>
        <p:nvPicPr>
          <p:cNvPr id="8" name="Bilde 7">
            <a:extLst>
              <a:ext uri="{FF2B5EF4-FFF2-40B4-BE49-F238E27FC236}">
                <a16:creationId xmlns:a16="http://schemas.microsoft.com/office/drawing/2014/main" id="{8387BFAC-CAFF-40A0-A535-BC2396AC68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32324" y="7585618"/>
            <a:ext cx="1843955" cy="2086654"/>
          </a:xfrm>
          <a:prstGeom prst="rect">
            <a:avLst/>
          </a:prstGeom>
        </p:spPr>
      </p:pic>
      <p:sp>
        <p:nvSpPr>
          <p:cNvPr id="10" name="TekstSylinder 9">
            <a:extLst>
              <a:ext uri="{FF2B5EF4-FFF2-40B4-BE49-F238E27FC236}">
                <a16:creationId xmlns:a16="http://schemas.microsoft.com/office/drawing/2014/main" id="{67E0ABF8-F628-409B-9AC7-6355D7E5B150}"/>
              </a:ext>
            </a:extLst>
          </p:cNvPr>
          <p:cNvSpPr txBox="1"/>
          <p:nvPr/>
        </p:nvSpPr>
        <p:spPr>
          <a:xfrm>
            <a:off x="166255" y="7201206"/>
            <a:ext cx="23852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/>
              <a:t>Denne klossen finn du slik</a:t>
            </a:r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7EE2B2A7-C07E-435E-A8AF-E7771C35D467}"/>
              </a:ext>
            </a:extLst>
          </p:cNvPr>
          <p:cNvSpPr txBox="1"/>
          <p:nvPr/>
        </p:nvSpPr>
        <p:spPr>
          <a:xfrm>
            <a:off x="166254" y="7515798"/>
            <a:ext cx="149925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dirty="0"/>
              <a:t>Vel avansert i menyen, han er svart.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10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1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dirty="0"/>
              <a:t>Gå nedover i menyen til du finn tilkopling. Han er mørkeraud</a:t>
            </a:r>
            <a:r>
              <a:rPr lang="nb-NO" sz="1200" dirty="0"/>
              <a:t>.</a:t>
            </a:r>
          </a:p>
        </p:txBody>
      </p:sp>
      <p:sp>
        <p:nvSpPr>
          <p:cNvPr id="12" name="Rektangel 11">
            <a:extLst>
              <a:ext uri="{FF2B5EF4-FFF2-40B4-BE49-F238E27FC236}">
                <a16:creationId xmlns:a16="http://schemas.microsoft.com/office/drawing/2014/main" id="{47653D44-D781-400B-A848-EC7F8C41F0FE}"/>
              </a:ext>
            </a:extLst>
          </p:cNvPr>
          <p:cNvSpPr/>
          <p:nvPr/>
        </p:nvSpPr>
        <p:spPr>
          <a:xfrm>
            <a:off x="2237825" y="7585618"/>
            <a:ext cx="931374" cy="260249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13" name="Rett pilkobling 12">
            <a:extLst>
              <a:ext uri="{FF2B5EF4-FFF2-40B4-BE49-F238E27FC236}">
                <a16:creationId xmlns:a16="http://schemas.microsoft.com/office/drawing/2014/main" id="{D23CA6F9-67EE-45BE-8B7B-C6C677B6D992}"/>
              </a:ext>
            </a:extLst>
          </p:cNvPr>
          <p:cNvCxnSpPr>
            <a:cxnSpLocks/>
          </p:cNvCxnSpPr>
          <p:nvPr/>
        </p:nvCxnSpPr>
        <p:spPr>
          <a:xfrm>
            <a:off x="1417625" y="7708426"/>
            <a:ext cx="656104" cy="0"/>
          </a:xfrm>
          <a:prstGeom prst="straightConnector1">
            <a:avLst/>
          </a:prstGeom>
          <a:ln w="254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Rett pilkobling 13">
            <a:extLst>
              <a:ext uri="{FF2B5EF4-FFF2-40B4-BE49-F238E27FC236}">
                <a16:creationId xmlns:a16="http://schemas.microsoft.com/office/drawing/2014/main" id="{906C7CEC-B22D-4BAA-B0B7-E1588FEE9B2F}"/>
              </a:ext>
            </a:extLst>
          </p:cNvPr>
          <p:cNvCxnSpPr>
            <a:cxnSpLocks/>
          </p:cNvCxnSpPr>
          <p:nvPr/>
        </p:nvCxnSpPr>
        <p:spPr>
          <a:xfrm>
            <a:off x="1581721" y="9036484"/>
            <a:ext cx="492008" cy="0"/>
          </a:xfrm>
          <a:prstGeom prst="straightConnector1">
            <a:avLst/>
          </a:prstGeom>
          <a:ln w="254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ktangel 14">
            <a:extLst>
              <a:ext uri="{FF2B5EF4-FFF2-40B4-BE49-F238E27FC236}">
                <a16:creationId xmlns:a16="http://schemas.microsoft.com/office/drawing/2014/main" id="{A30790A3-2EC3-48C5-BBDA-33F6DEF706DF}"/>
              </a:ext>
            </a:extLst>
          </p:cNvPr>
          <p:cNvSpPr/>
          <p:nvPr/>
        </p:nvSpPr>
        <p:spPr>
          <a:xfrm>
            <a:off x="2237853" y="8873755"/>
            <a:ext cx="1104385" cy="242538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DFBAC1F4-B5DA-417D-93DA-745606D7C4CB}"/>
              </a:ext>
            </a:extLst>
          </p:cNvPr>
          <p:cNvSpPr txBox="1"/>
          <p:nvPr/>
        </p:nvSpPr>
        <p:spPr>
          <a:xfrm>
            <a:off x="5309746" y="7581887"/>
            <a:ext cx="154825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dirty="0"/>
              <a:t>Så finn du klossen du treng nest øverst.</a:t>
            </a:r>
          </a:p>
        </p:txBody>
      </p:sp>
      <p:sp>
        <p:nvSpPr>
          <p:cNvPr id="17" name="Rektangel 16">
            <a:extLst>
              <a:ext uri="{FF2B5EF4-FFF2-40B4-BE49-F238E27FC236}">
                <a16:creationId xmlns:a16="http://schemas.microsoft.com/office/drawing/2014/main" id="{5BDEF233-553B-4DFC-8CF7-9F47AEBBC85A}"/>
              </a:ext>
            </a:extLst>
          </p:cNvPr>
          <p:cNvSpPr/>
          <p:nvPr/>
        </p:nvSpPr>
        <p:spPr>
          <a:xfrm>
            <a:off x="3459145" y="7999163"/>
            <a:ext cx="1308798" cy="213898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18" name="Rett pilkobling 17">
            <a:extLst>
              <a:ext uri="{FF2B5EF4-FFF2-40B4-BE49-F238E27FC236}">
                <a16:creationId xmlns:a16="http://schemas.microsoft.com/office/drawing/2014/main" id="{FCB82DEE-41DD-47E6-96CB-BBA9C59B75E6}"/>
              </a:ext>
            </a:extLst>
          </p:cNvPr>
          <p:cNvCxnSpPr>
            <a:cxnSpLocks/>
          </p:cNvCxnSpPr>
          <p:nvPr/>
        </p:nvCxnSpPr>
        <p:spPr>
          <a:xfrm flipH="1">
            <a:off x="4980214" y="8094870"/>
            <a:ext cx="442486" cy="0"/>
          </a:xfrm>
          <a:prstGeom prst="straightConnector1">
            <a:avLst/>
          </a:prstGeom>
          <a:ln w="254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Plassholder for innhold 2">
            <a:extLst>
              <a:ext uri="{FF2B5EF4-FFF2-40B4-BE49-F238E27FC236}">
                <a16:creationId xmlns:a16="http://schemas.microsoft.com/office/drawing/2014/main" id="{92D72259-7F39-4254-AC66-695168972B7A}"/>
              </a:ext>
            </a:extLst>
          </p:cNvPr>
          <p:cNvSpPr txBox="1">
            <a:spLocks/>
          </p:cNvSpPr>
          <p:nvPr/>
        </p:nvSpPr>
        <p:spPr>
          <a:xfrm>
            <a:off x="1657500" y="6046521"/>
            <a:ext cx="3526635" cy="10830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b-NO" sz="1100" dirty="0"/>
              <a:t>Du kjem til å trenge denne klossen. Når verdien er 1, vil denne klossen </a:t>
            </a:r>
            <a:r>
              <a:rPr lang="nb-NO" sz="1100" dirty="0" err="1"/>
              <a:t>gjere</a:t>
            </a:r>
            <a:r>
              <a:rPr lang="nb-NO" sz="1100" dirty="0"/>
              <a:t> at det blir sendt strøm gjennom LED-pæra slik at ho lyser.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nb-NO" sz="1100" dirty="0"/>
              <a:t>Verdi 1: Strøm på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nb-NO" sz="1100" dirty="0"/>
              <a:t>Verdi 0: Strøm av </a:t>
            </a:r>
          </a:p>
        </p:txBody>
      </p:sp>
      <p:pic>
        <p:nvPicPr>
          <p:cNvPr id="20" name="Bilde 19">
            <a:extLst>
              <a:ext uri="{FF2B5EF4-FFF2-40B4-BE49-F238E27FC236}">
                <a16:creationId xmlns:a16="http://schemas.microsoft.com/office/drawing/2014/main" id="{285F7DC5-C701-47F9-A378-E2C8798BEFE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50792" y="6589787"/>
            <a:ext cx="2233343" cy="436125"/>
          </a:xfrm>
          <a:prstGeom prst="rect">
            <a:avLst/>
          </a:prstGeom>
        </p:spPr>
      </p:pic>
      <p:sp>
        <p:nvSpPr>
          <p:cNvPr id="21" name="Rektangel 20">
            <a:extLst>
              <a:ext uri="{FF2B5EF4-FFF2-40B4-BE49-F238E27FC236}">
                <a16:creationId xmlns:a16="http://schemas.microsoft.com/office/drawing/2014/main" id="{81E5CDC6-1E24-4083-89C0-C79509D71BEB}"/>
              </a:ext>
            </a:extLst>
          </p:cNvPr>
          <p:cNvSpPr/>
          <p:nvPr/>
        </p:nvSpPr>
        <p:spPr>
          <a:xfrm>
            <a:off x="1657501" y="6030194"/>
            <a:ext cx="3601330" cy="109939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632E92F3-85CC-4D7B-BE48-D22C41D67F55}"/>
              </a:ext>
            </a:extLst>
          </p:cNvPr>
          <p:cNvSpPr txBox="1"/>
          <p:nvPr/>
        </p:nvSpPr>
        <p:spPr>
          <a:xfrm>
            <a:off x="384722" y="3422550"/>
            <a:ext cx="2166801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/>
              <a:t>DNA</a:t>
            </a:r>
            <a:r>
              <a:rPr lang="nb-NO" sz="1100" dirty="0"/>
              <a:t> – er arvestoffet vårt, og det ligg inni cellekjernene. Det </a:t>
            </a:r>
            <a:r>
              <a:rPr lang="nb-NO" sz="1100" dirty="0" err="1"/>
              <a:t>fastset</a:t>
            </a:r>
            <a:r>
              <a:rPr lang="nb-NO" sz="1100" dirty="0"/>
              <a:t>  kva for </a:t>
            </a:r>
            <a:r>
              <a:rPr lang="nb-NO" sz="1100" dirty="0" err="1"/>
              <a:t>nokre</a:t>
            </a:r>
            <a:r>
              <a:rPr lang="nb-NO" sz="1100" dirty="0"/>
              <a:t> protein kroppen vår skal produsere.</a:t>
            </a:r>
          </a:p>
          <a:p>
            <a:endParaRPr lang="nb-NO" sz="400" dirty="0"/>
          </a:p>
          <a:p>
            <a:r>
              <a:rPr lang="nb-NO" sz="1100" b="1" dirty="0"/>
              <a:t>Ribosom</a:t>
            </a:r>
            <a:r>
              <a:rPr lang="nb-NO" sz="1100" dirty="0"/>
              <a:t> – er viktig i prosessen der cellene </a:t>
            </a:r>
            <a:r>
              <a:rPr lang="nb-NO" sz="1100" dirty="0" err="1"/>
              <a:t>lagar</a:t>
            </a:r>
            <a:r>
              <a:rPr lang="nb-NO" sz="1100" dirty="0"/>
              <a:t> protein.</a:t>
            </a:r>
          </a:p>
          <a:p>
            <a:endParaRPr lang="nb-NO" sz="400" dirty="0"/>
          </a:p>
          <a:p>
            <a:r>
              <a:rPr lang="nb-NO" sz="1100" b="1" dirty="0" err="1"/>
              <a:t>Mitokondriar</a:t>
            </a:r>
            <a:r>
              <a:rPr lang="nb-NO" sz="1100" dirty="0"/>
              <a:t> – cellene sine kraftverk, </a:t>
            </a:r>
            <a:r>
              <a:rPr lang="nb-NO" sz="1100" dirty="0" err="1"/>
              <a:t>dei</a:t>
            </a:r>
            <a:r>
              <a:rPr lang="nb-NO" sz="1100" dirty="0"/>
              <a:t> </a:t>
            </a:r>
            <a:r>
              <a:rPr lang="nb-NO" sz="1100" dirty="0" err="1"/>
              <a:t>omformar</a:t>
            </a:r>
            <a:r>
              <a:rPr lang="nb-NO" sz="1100" dirty="0"/>
              <a:t> den kjemiske energien </a:t>
            </a:r>
            <a:r>
              <a:rPr lang="nb-NO" sz="1100" dirty="0" err="1"/>
              <a:t>frå</a:t>
            </a:r>
            <a:r>
              <a:rPr lang="nb-NO" sz="1100" dirty="0"/>
              <a:t> maten vi et til energi kroppen kan bruke (</a:t>
            </a:r>
            <a:r>
              <a:rPr lang="nb-NO" sz="1100" dirty="0" err="1"/>
              <a:t>celleanding</a:t>
            </a:r>
            <a:r>
              <a:rPr lang="nb-NO" sz="1100" dirty="0"/>
              <a:t>).</a:t>
            </a:r>
          </a:p>
          <a:p>
            <a:endParaRPr lang="nb-NO" sz="400" dirty="0"/>
          </a:p>
          <a:p>
            <a:r>
              <a:rPr lang="nb-NO" sz="1100" b="1" dirty="0" err="1"/>
              <a:t>Lysosomer</a:t>
            </a:r>
            <a:r>
              <a:rPr lang="nb-NO" sz="1100" dirty="0"/>
              <a:t> – cellene sin avfallsstasjon, </a:t>
            </a:r>
            <a:r>
              <a:rPr lang="nb-NO" sz="1100" dirty="0" err="1"/>
              <a:t>dei</a:t>
            </a:r>
            <a:r>
              <a:rPr lang="nb-NO" sz="1100" dirty="0"/>
              <a:t> bryt ned avfallsstoffa i cellene.</a:t>
            </a:r>
          </a:p>
        </p:txBody>
      </p:sp>
      <p:sp>
        <p:nvSpPr>
          <p:cNvPr id="25" name="TekstSylinder 24">
            <a:extLst>
              <a:ext uri="{FF2B5EF4-FFF2-40B4-BE49-F238E27FC236}">
                <a16:creationId xmlns:a16="http://schemas.microsoft.com/office/drawing/2014/main" id="{8E85159A-30F5-4F2D-9FF8-91A3CD2A7C4A}"/>
              </a:ext>
            </a:extLst>
          </p:cNvPr>
          <p:cNvSpPr txBox="1"/>
          <p:nvPr/>
        </p:nvSpPr>
        <p:spPr>
          <a:xfrm>
            <a:off x="384724" y="3190277"/>
            <a:ext cx="603323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/>
              <a:t>Cellekjerne</a:t>
            </a:r>
            <a:r>
              <a:rPr lang="nb-NO" sz="1100" dirty="0"/>
              <a:t> – cella sin kommandosentral, som </a:t>
            </a:r>
            <a:r>
              <a:rPr lang="nb-NO" sz="1100" dirty="0" err="1"/>
              <a:t>avgjer</a:t>
            </a:r>
            <a:r>
              <a:rPr lang="nb-NO" sz="1100" dirty="0"/>
              <a:t> det som skjer i cella.</a:t>
            </a:r>
          </a:p>
        </p:txBody>
      </p:sp>
      <p:sp>
        <p:nvSpPr>
          <p:cNvPr id="26" name="TekstSylinder 25">
            <a:extLst>
              <a:ext uri="{FF2B5EF4-FFF2-40B4-BE49-F238E27FC236}">
                <a16:creationId xmlns:a16="http://schemas.microsoft.com/office/drawing/2014/main" id="{6122F574-F412-4BFF-9A5E-5BE15C1AE421}"/>
              </a:ext>
            </a:extLst>
          </p:cNvPr>
          <p:cNvSpPr txBox="1"/>
          <p:nvPr/>
        </p:nvSpPr>
        <p:spPr>
          <a:xfrm>
            <a:off x="384722" y="2139703"/>
            <a:ext cx="254065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b="1" dirty="0"/>
              <a:t>Organeller (cella sine organ)</a:t>
            </a:r>
          </a:p>
        </p:txBody>
      </p:sp>
      <p:sp>
        <p:nvSpPr>
          <p:cNvPr id="27" name="TekstSylinder 26">
            <a:extLst>
              <a:ext uri="{FF2B5EF4-FFF2-40B4-BE49-F238E27FC236}">
                <a16:creationId xmlns:a16="http://schemas.microsoft.com/office/drawing/2014/main" id="{DE676CC9-DB1E-4389-9A51-CB4B3666512B}"/>
              </a:ext>
            </a:extLst>
          </p:cNvPr>
          <p:cNvSpPr txBox="1"/>
          <p:nvPr/>
        </p:nvSpPr>
        <p:spPr>
          <a:xfrm>
            <a:off x="384722" y="2321871"/>
            <a:ext cx="62498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/>
              <a:t>Cellemembran</a:t>
            </a:r>
            <a:r>
              <a:rPr lang="nb-NO" sz="1100" dirty="0"/>
              <a:t> – er ei hinne rundt cella. Denne slepp inn næringsstoff, og slepp ut avfallsstoff og andre produkt. </a:t>
            </a:r>
          </a:p>
          <a:p>
            <a:endParaRPr lang="nb-NO" sz="400" b="1" dirty="0"/>
          </a:p>
          <a:p>
            <a:r>
              <a:rPr lang="nb-NO" sz="1100" b="1" dirty="0"/>
              <a:t>Cytosol</a:t>
            </a:r>
            <a:r>
              <a:rPr lang="nb-NO" sz="1100" dirty="0"/>
              <a:t> – ei </a:t>
            </a:r>
            <a:r>
              <a:rPr lang="nb-NO" sz="1100" dirty="0" err="1"/>
              <a:t>tjuktflytande</a:t>
            </a:r>
            <a:r>
              <a:rPr lang="nb-NO" sz="1100" dirty="0"/>
              <a:t> væske som fyller innsida av cella. Ho er i </a:t>
            </a:r>
            <a:r>
              <a:rPr lang="nb-NO" sz="1100" dirty="0" err="1"/>
              <a:t>hovudsak</a:t>
            </a:r>
            <a:r>
              <a:rPr lang="nb-NO" sz="1100" dirty="0"/>
              <a:t> laga av vatn, mineral og næringsstoff.</a:t>
            </a:r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EC8F3DDF-AFF1-4A57-BF90-9DF105ECA1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1</a:t>
            </a:fld>
            <a:endParaRPr lang="nb-NO"/>
          </a:p>
        </p:txBody>
      </p:sp>
      <p:pic>
        <p:nvPicPr>
          <p:cNvPr id="22" name="Bilde 21">
            <a:extLst>
              <a:ext uri="{FF2B5EF4-FFF2-40B4-BE49-F238E27FC236}">
                <a16:creationId xmlns:a16="http://schemas.microsoft.com/office/drawing/2014/main" id="{8ED61FD9-CAAD-4CB2-B076-D81DAFC497E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9931" y="4462774"/>
            <a:ext cx="1529097" cy="1327256"/>
          </a:xfrm>
          <a:prstGeom prst="rect">
            <a:avLst/>
          </a:prstGeom>
        </p:spPr>
      </p:pic>
      <p:pic>
        <p:nvPicPr>
          <p:cNvPr id="31" name="Bilde 30" descr="Et bilde som inneholder mat, rett, dessert&#10;&#10;Automatisk generert beskrivelse">
            <a:extLst>
              <a:ext uri="{FF2B5EF4-FFF2-40B4-BE49-F238E27FC236}">
                <a16:creationId xmlns:a16="http://schemas.microsoft.com/office/drawing/2014/main" id="{83D3E5B9-E8B2-4166-A9FB-E31B1C7E004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146" y="4702019"/>
            <a:ext cx="1264480" cy="1032062"/>
          </a:xfrm>
          <a:prstGeom prst="rect">
            <a:avLst/>
          </a:prstGeom>
        </p:spPr>
      </p:pic>
      <p:pic>
        <p:nvPicPr>
          <p:cNvPr id="23" name="Bilde 22">
            <a:extLst>
              <a:ext uri="{FF2B5EF4-FFF2-40B4-BE49-F238E27FC236}">
                <a16:creationId xmlns:a16="http://schemas.microsoft.com/office/drawing/2014/main" id="{4891FA20-0923-42EB-A2C8-BA7D25CE66D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7732" y="22714"/>
            <a:ext cx="2351806" cy="2351806"/>
          </a:xfrm>
          <a:prstGeom prst="rect">
            <a:avLst/>
          </a:prstGeom>
        </p:spPr>
      </p:pic>
      <p:sp>
        <p:nvSpPr>
          <p:cNvPr id="28" name="Rektangel 27">
            <a:extLst>
              <a:ext uri="{FF2B5EF4-FFF2-40B4-BE49-F238E27FC236}">
                <a16:creationId xmlns:a16="http://schemas.microsoft.com/office/drawing/2014/main" id="{00B862B4-564E-48DD-97DF-856B37AA69D8}"/>
              </a:ext>
            </a:extLst>
          </p:cNvPr>
          <p:cNvSpPr/>
          <p:nvPr/>
        </p:nvSpPr>
        <p:spPr>
          <a:xfrm>
            <a:off x="4640239" y="278303"/>
            <a:ext cx="498564" cy="993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600" dirty="0" err="1">
                <a:solidFill>
                  <a:schemeClr val="tx1"/>
                </a:solidFill>
              </a:rPr>
              <a:t>Lysosom</a:t>
            </a:r>
            <a:endParaRPr lang="nb-NO" sz="600" dirty="0">
              <a:solidFill>
                <a:schemeClr val="tx1"/>
              </a:solidFill>
            </a:endParaRPr>
          </a:p>
        </p:txBody>
      </p:sp>
      <p:sp>
        <p:nvSpPr>
          <p:cNvPr id="33" name="Rektangel 32">
            <a:extLst>
              <a:ext uri="{FF2B5EF4-FFF2-40B4-BE49-F238E27FC236}">
                <a16:creationId xmlns:a16="http://schemas.microsoft.com/office/drawing/2014/main" id="{0B96DA19-1D60-4942-9445-D4AF341B5697}"/>
              </a:ext>
            </a:extLst>
          </p:cNvPr>
          <p:cNvSpPr/>
          <p:nvPr/>
        </p:nvSpPr>
        <p:spPr>
          <a:xfrm>
            <a:off x="5053285" y="275573"/>
            <a:ext cx="538518" cy="993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600" dirty="0">
                <a:solidFill>
                  <a:schemeClr val="tx1"/>
                </a:solidFill>
              </a:rPr>
              <a:t>Cellekjerne</a:t>
            </a:r>
          </a:p>
        </p:txBody>
      </p:sp>
      <p:sp>
        <p:nvSpPr>
          <p:cNvPr id="34" name="Rektangel 33">
            <a:extLst>
              <a:ext uri="{FF2B5EF4-FFF2-40B4-BE49-F238E27FC236}">
                <a16:creationId xmlns:a16="http://schemas.microsoft.com/office/drawing/2014/main" id="{30B79927-E828-47B0-9893-E5DAA2801011}"/>
              </a:ext>
            </a:extLst>
          </p:cNvPr>
          <p:cNvSpPr/>
          <p:nvPr/>
        </p:nvSpPr>
        <p:spPr>
          <a:xfrm>
            <a:off x="5495894" y="305170"/>
            <a:ext cx="697460" cy="1816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600" dirty="0">
                <a:solidFill>
                  <a:schemeClr val="tx1"/>
                </a:solidFill>
              </a:rPr>
              <a:t>Kjernemembran</a:t>
            </a:r>
          </a:p>
        </p:txBody>
      </p:sp>
      <p:sp>
        <p:nvSpPr>
          <p:cNvPr id="35" name="Rektangel 34">
            <a:extLst>
              <a:ext uri="{FF2B5EF4-FFF2-40B4-BE49-F238E27FC236}">
                <a16:creationId xmlns:a16="http://schemas.microsoft.com/office/drawing/2014/main" id="{6870F982-86B8-4FD9-85CC-98D954F871B4}"/>
              </a:ext>
            </a:extLst>
          </p:cNvPr>
          <p:cNvSpPr/>
          <p:nvPr/>
        </p:nvSpPr>
        <p:spPr>
          <a:xfrm>
            <a:off x="5783392" y="482483"/>
            <a:ext cx="549051" cy="1174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b-NO" sz="600" dirty="0">
                <a:solidFill>
                  <a:schemeClr val="tx1"/>
                </a:solidFill>
              </a:rPr>
              <a:t>Kromosom</a:t>
            </a:r>
          </a:p>
        </p:txBody>
      </p:sp>
      <p:sp>
        <p:nvSpPr>
          <p:cNvPr id="36" name="Rektangel 35">
            <a:extLst>
              <a:ext uri="{FF2B5EF4-FFF2-40B4-BE49-F238E27FC236}">
                <a16:creationId xmlns:a16="http://schemas.microsoft.com/office/drawing/2014/main" id="{FB07F588-5D5E-47D9-9B31-F708F77D23B0}"/>
              </a:ext>
            </a:extLst>
          </p:cNvPr>
          <p:cNvSpPr/>
          <p:nvPr/>
        </p:nvSpPr>
        <p:spPr>
          <a:xfrm>
            <a:off x="6035773" y="662126"/>
            <a:ext cx="578437" cy="1174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b-NO" sz="600" dirty="0">
                <a:solidFill>
                  <a:schemeClr val="tx1"/>
                </a:solidFill>
              </a:rPr>
              <a:t>Mitokondrie</a:t>
            </a:r>
          </a:p>
        </p:txBody>
      </p:sp>
      <p:sp>
        <p:nvSpPr>
          <p:cNvPr id="37" name="Rektangel 36">
            <a:extLst>
              <a:ext uri="{FF2B5EF4-FFF2-40B4-BE49-F238E27FC236}">
                <a16:creationId xmlns:a16="http://schemas.microsoft.com/office/drawing/2014/main" id="{39479747-5FC5-4B09-8B32-D950FBA7DF20}"/>
              </a:ext>
            </a:extLst>
          </p:cNvPr>
          <p:cNvSpPr/>
          <p:nvPr/>
        </p:nvSpPr>
        <p:spPr>
          <a:xfrm>
            <a:off x="6240046" y="812545"/>
            <a:ext cx="575217" cy="1174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b-NO" sz="600" dirty="0">
                <a:solidFill>
                  <a:schemeClr val="tx1"/>
                </a:solidFill>
              </a:rPr>
              <a:t>Cytoplasma</a:t>
            </a:r>
          </a:p>
        </p:txBody>
      </p:sp>
      <p:sp>
        <p:nvSpPr>
          <p:cNvPr id="38" name="Rektangel 37">
            <a:extLst>
              <a:ext uri="{FF2B5EF4-FFF2-40B4-BE49-F238E27FC236}">
                <a16:creationId xmlns:a16="http://schemas.microsoft.com/office/drawing/2014/main" id="{AF74977C-7AB7-4911-A81D-27FDDE254C9D}"/>
              </a:ext>
            </a:extLst>
          </p:cNvPr>
          <p:cNvSpPr/>
          <p:nvPr/>
        </p:nvSpPr>
        <p:spPr>
          <a:xfrm>
            <a:off x="4367284" y="417921"/>
            <a:ext cx="589610" cy="993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600" dirty="0" err="1">
                <a:solidFill>
                  <a:schemeClr val="tx1"/>
                </a:solidFill>
              </a:rPr>
              <a:t>Peroksisom</a:t>
            </a:r>
            <a:endParaRPr lang="nb-NO" sz="600" dirty="0">
              <a:solidFill>
                <a:schemeClr val="tx1"/>
              </a:solidFill>
            </a:endParaRPr>
          </a:p>
        </p:txBody>
      </p:sp>
      <p:sp>
        <p:nvSpPr>
          <p:cNvPr id="39" name="Rektangel 38">
            <a:extLst>
              <a:ext uri="{FF2B5EF4-FFF2-40B4-BE49-F238E27FC236}">
                <a16:creationId xmlns:a16="http://schemas.microsoft.com/office/drawing/2014/main" id="{B92DEFB6-287B-41B8-AC65-3A620540048C}"/>
              </a:ext>
            </a:extLst>
          </p:cNvPr>
          <p:cNvSpPr/>
          <p:nvPr/>
        </p:nvSpPr>
        <p:spPr>
          <a:xfrm>
            <a:off x="4091598" y="1055575"/>
            <a:ext cx="434579" cy="15596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b-NO" sz="600" dirty="0">
                <a:solidFill>
                  <a:schemeClr val="tx1"/>
                </a:solidFill>
              </a:rPr>
              <a:t>Golgi-</a:t>
            </a:r>
          </a:p>
          <a:p>
            <a:r>
              <a:rPr lang="nb-NO" sz="600" dirty="0">
                <a:solidFill>
                  <a:schemeClr val="tx1"/>
                </a:solidFill>
              </a:rPr>
              <a:t>apparat</a:t>
            </a:r>
          </a:p>
        </p:txBody>
      </p:sp>
      <p:sp>
        <p:nvSpPr>
          <p:cNvPr id="40" name="Rektangel 39">
            <a:extLst>
              <a:ext uri="{FF2B5EF4-FFF2-40B4-BE49-F238E27FC236}">
                <a16:creationId xmlns:a16="http://schemas.microsoft.com/office/drawing/2014/main" id="{B275950C-505B-47FB-A9E2-CC40B200066B}"/>
              </a:ext>
            </a:extLst>
          </p:cNvPr>
          <p:cNvSpPr/>
          <p:nvPr/>
        </p:nvSpPr>
        <p:spPr>
          <a:xfrm>
            <a:off x="4312693" y="2067634"/>
            <a:ext cx="489058" cy="15596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b-NO" sz="600" dirty="0">
                <a:solidFill>
                  <a:schemeClr val="tx1"/>
                </a:solidFill>
              </a:rPr>
              <a:t>Celle-membran</a:t>
            </a:r>
          </a:p>
        </p:txBody>
      </p:sp>
      <p:sp>
        <p:nvSpPr>
          <p:cNvPr id="42" name="Rektangel 41">
            <a:extLst>
              <a:ext uri="{FF2B5EF4-FFF2-40B4-BE49-F238E27FC236}">
                <a16:creationId xmlns:a16="http://schemas.microsoft.com/office/drawing/2014/main" id="{9DF99616-1F7E-41FF-BDF4-7F1E871F948C}"/>
              </a:ext>
            </a:extLst>
          </p:cNvPr>
          <p:cNvSpPr/>
          <p:nvPr/>
        </p:nvSpPr>
        <p:spPr>
          <a:xfrm>
            <a:off x="5422700" y="2167864"/>
            <a:ext cx="535086" cy="15596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b-NO" sz="600" dirty="0">
                <a:solidFill>
                  <a:schemeClr val="tx1"/>
                </a:solidFill>
              </a:rPr>
              <a:t>Ribosom</a:t>
            </a:r>
          </a:p>
        </p:txBody>
      </p:sp>
      <p:sp>
        <p:nvSpPr>
          <p:cNvPr id="43" name="Rektangel 42">
            <a:extLst>
              <a:ext uri="{FF2B5EF4-FFF2-40B4-BE49-F238E27FC236}">
                <a16:creationId xmlns:a16="http://schemas.microsoft.com/office/drawing/2014/main" id="{872FEE6E-A9B7-4E4B-855A-F70E032D7F8B}"/>
              </a:ext>
            </a:extLst>
          </p:cNvPr>
          <p:cNvSpPr/>
          <p:nvPr/>
        </p:nvSpPr>
        <p:spPr>
          <a:xfrm>
            <a:off x="4792726" y="2151747"/>
            <a:ext cx="89982" cy="993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nb-NO" sz="400" dirty="0">
              <a:solidFill>
                <a:schemeClr val="tx1"/>
              </a:solidFill>
            </a:endParaRPr>
          </a:p>
        </p:txBody>
      </p:sp>
      <p:sp>
        <p:nvSpPr>
          <p:cNvPr id="44" name="Rektangel 43">
            <a:extLst>
              <a:ext uri="{FF2B5EF4-FFF2-40B4-BE49-F238E27FC236}">
                <a16:creationId xmlns:a16="http://schemas.microsoft.com/office/drawing/2014/main" id="{09B073A4-F0D4-4986-9818-0576A407F003}"/>
              </a:ext>
            </a:extLst>
          </p:cNvPr>
          <p:cNvSpPr/>
          <p:nvPr/>
        </p:nvSpPr>
        <p:spPr>
          <a:xfrm>
            <a:off x="4961925" y="50283"/>
            <a:ext cx="1072488" cy="1984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400" dirty="0">
              <a:solidFill>
                <a:schemeClr val="tx1"/>
              </a:solidFill>
            </a:endParaRPr>
          </a:p>
        </p:txBody>
      </p:sp>
      <p:sp>
        <p:nvSpPr>
          <p:cNvPr id="41" name="Rektangel 40">
            <a:extLst>
              <a:ext uri="{FF2B5EF4-FFF2-40B4-BE49-F238E27FC236}">
                <a16:creationId xmlns:a16="http://schemas.microsoft.com/office/drawing/2014/main" id="{0B2999AF-BBAD-4505-B640-124AAFB23B99}"/>
              </a:ext>
            </a:extLst>
          </p:cNvPr>
          <p:cNvSpPr/>
          <p:nvPr/>
        </p:nvSpPr>
        <p:spPr>
          <a:xfrm>
            <a:off x="4762195" y="2182673"/>
            <a:ext cx="589610" cy="15596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b-NO" sz="600" dirty="0">
                <a:solidFill>
                  <a:schemeClr val="tx1"/>
                </a:solidFill>
              </a:rPr>
              <a:t>Endoplastisk </a:t>
            </a:r>
            <a:r>
              <a:rPr lang="nb-NO" sz="600" dirty="0" err="1">
                <a:solidFill>
                  <a:schemeClr val="tx1"/>
                </a:solidFill>
              </a:rPr>
              <a:t>retikulum</a:t>
            </a:r>
            <a:endParaRPr lang="nb-NO" sz="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70140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kstSylinder 9">
            <a:extLst>
              <a:ext uri="{FF2B5EF4-FFF2-40B4-BE49-F238E27FC236}">
                <a16:creationId xmlns:a16="http://schemas.microsoft.com/office/drawing/2014/main" id="{6C56B3D9-E0CA-4A8E-B248-F7A30A61030A}"/>
              </a:ext>
            </a:extLst>
          </p:cNvPr>
          <p:cNvSpPr txBox="1"/>
          <p:nvPr/>
        </p:nvSpPr>
        <p:spPr>
          <a:xfrm>
            <a:off x="561852" y="1525201"/>
            <a:ext cx="5534147" cy="10002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/>
              <a:t>Fase 1:</a:t>
            </a:r>
            <a:r>
              <a:rPr lang="nb-NO" sz="1100" dirty="0"/>
              <a:t> Finn informasjon og inspirasjon til </a:t>
            </a:r>
            <a:r>
              <a:rPr lang="nb-NO" sz="1100" dirty="0" err="1"/>
              <a:t>ein</a:t>
            </a:r>
            <a:r>
              <a:rPr lang="nb-NO" sz="1100" dirty="0"/>
              <a:t> cellemodell. Kva for </a:t>
            </a:r>
            <a:r>
              <a:rPr lang="nb-NO" sz="1100" dirty="0" err="1"/>
              <a:t>nokre</a:t>
            </a:r>
            <a:r>
              <a:rPr lang="nb-NO" sz="1100" dirty="0"/>
              <a:t> </a:t>
            </a:r>
            <a:r>
              <a:rPr lang="nb-NO" sz="1100" dirty="0" err="1"/>
              <a:t>delar</a:t>
            </a:r>
            <a:r>
              <a:rPr lang="nb-NO" sz="1100" dirty="0"/>
              <a:t> er han samansett av? Korleis ser </a:t>
            </a:r>
            <a:r>
              <a:rPr lang="nb-NO" sz="1100" dirty="0" err="1"/>
              <a:t>desse</a:t>
            </a:r>
            <a:r>
              <a:rPr lang="nb-NO" sz="1100" dirty="0"/>
              <a:t> </a:t>
            </a:r>
            <a:r>
              <a:rPr lang="nb-NO" sz="1100" dirty="0" err="1"/>
              <a:t>delane</a:t>
            </a:r>
            <a:r>
              <a:rPr lang="nb-NO" sz="1100" dirty="0"/>
              <a:t> ut?</a:t>
            </a:r>
          </a:p>
          <a:p>
            <a:endParaRPr lang="nb-NO" sz="400" dirty="0"/>
          </a:p>
          <a:p>
            <a:r>
              <a:rPr lang="nb-NO" sz="1100" b="1" dirty="0"/>
              <a:t>Fase 2:</a:t>
            </a:r>
            <a:r>
              <a:rPr lang="nb-NO" sz="1100" dirty="0"/>
              <a:t> Ha ei idémyldring for deg </a:t>
            </a:r>
            <a:r>
              <a:rPr lang="nb-NO" sz="1100" dirty="0" err="1"/>
              <a:t>sjølv</a:t>
            </a:r>
            <a:r>
              <a:rPr lang="nb-NO" sz="1100" dirty="0"/>
              <a:t>. Korleis vil du at cellemodellen din skal sjå ut, og kva utstyr skal du bruke? </a:t>
            </a:r>
            <a:r>
              <a:rPr lang="nb-NO" sz="1100" dirty="0" err="1"/>
              <a:t>Teikne</a:t>
            </a:r>
            <a:r>
              <a:rPr lang="nb-NO" sz="1100" dirty="0"/>
              <a:t> gjerne ei skisse før du tek til med å lage modellen. Han skal og ha minst </a:t>
            </a:r>
            <a:r>
              <a:rPr lang="nb-NO" sz="1100" dirty="0" err="1"/>
              <a:t>eitt</a:t>
            </a:r>
            <a:r>
              <a:rPr lang="nb-NO" sz="1100" dirty="0"/>
              <a:t> lys, kva for </a:t>
            </a:r>
            <a:r>
              <a:rPr lang="nb-NO" sz="1100" dirty="0" err="1"/>
              <a:t>nokre</a:t>
            </a:r>
            <a:r>
              <a:rPr lang="nb-NO" sz="1100" dirty="0"/>
              <a:t> </a:t>
            </a:r>
            <a:r>
              <a:rPr lang="nb-NO" sz="1100" dirty="0" err="1"/>
              <a:t>fargar</a:t>
            </a:r>
            <a:r>
              <a:rPr lang="nb-NO" sz="1100" dirty="0"/>
              <a:t> skal </a:t>
            </a:r>
            <a:r>
              <a:rPr lang="nb-NO" sz="1100" dirty="0" err="1"/>
              <a:t>desse</a:t>
            </a:r>
            <a:r>
              <a:rPr lang="nb-NO" sz="1100" dirty="0"/>
              <a:t> ha, og kvar </a:t>
            </a:r>
            <a:r>
              <a:rPr lang="nb-NO" sz="1100" dirty="0" err="1"/>
              <a:t>passar</a:t>
            </a:r>
            <a:r>
              <a:rPr lang="nb-NO" sz="1100" dirty="0"/>
              <a:t> </a:t>
            </a:r>
            <a:r>
              <a:rPr lang="nb-NO" sz="1100" dirty="0" err="1"/>
              <a:t>dei</a:t>
            </a:r>
            <a:r>
              <a:rPr lang="nb-NO" sz="1100" dirty="0"/>
              <a:t> best?</a:t>
            </a:r>
          </a:p>
        </p:txBody>
      </p:sp>
      <p:sp>
        <p:nvSpPr>
          <p:cNvPr id="14" name="TekstSylinder 13">
            <a:extLst>
              <a:ext uri="{FF2B5EF4-FFF2-40B4-BE49-F238E27FC236}">
                <a16:creationId xmlns:a16="http://schemas.microsoft.com/office/drawing/2014/main" id="{086D7DE9-75EE-4B6F-83DA-D4D87B37EAF8}"/>
              </a:ext>
            </a:extLst>
          </p:cNvPr>
          <p:cNvSpPr txBox="1"/>
          <p:nvPr/>
        </p:nvSpPr>
        <p:spPr>
          <a:xfrm>
            <a:off x="561852" y="7277349"/>
            <a:ext cx="2061426" cy="2139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/>
              <a:t>Fase 4: </a:t>
            </a:r>
            <a:r>
              <a:rPr lang="nb-NO" sz="1100" dirty="0"/>
              <a:t>Test programmet ditt. </a:t>
            </a:r>
          </a:p>
          <a:p>
            <a:endParaRPr lang="nb-NO" sz="400" dirty="0"/>
          </a:p>
          <a:p>
            <a:r>
              <a:rPr lang="nb-NO" sz="1100" b="1" dirty="0"/>
              <a:t>Fase 5:</a:t>
            </a:r>
            <a:r>
              <a:rPr lang="nb-NO" sz="1100" dirty="0"/>
              <a:t> </a:t>
            </a:r>
            <a:r>
              <a:rPr lang="nb-NO" sz="1100" dirty="0" err="1"/>
              <a:t>Verkar</a:t>
            </a:r>
            <a:r>
              <a:rPr lang="nb-NO" sz="1100" dirty="0"/>
              <a:t> det slik det skal?</a:t>
            </a:r>
          </a:p>
          <a:p>
            <a:endParaRPr lang="nb-NO" sz="400" dirty="0"/>
          </a:p>
          <a:p>
            <a:r>
              <a:rPr lang="nb-NO" sz="1100" b="1" dirty="0"/>
              <a:t>Fase 6:</a:t>
            </a:r>
            <a:r>
              <a:rPr lang="nb-NO" sz="1100" dirty="0"/>
              <a:t> Hopp gjerne attende til </a:t>
            </a:r>
            <a:r>
              <a:rPr lang="nb-NO" sz="1100" dirty="0" err="1"/>
              <a:t>tidlegare</a:t>
            </a:r>
            <a:r>
              <a:rPr lang="nb-NO" sz="1100" dirty="0"/>
              <a:t> punkt og </a:t>
            </a:r>
            <a:r>
              <a:rPr lang="nb-NO" sz="1100" dirty="0" err="1"/>
              <a:t>gjer</a:t>
            </a:r>
            <a:r>
              <a:rPr lang="nb-NO" sz="1100" dirty="0"/>
              <a:t> </a:t>
            </a:r>
            <a:r>
              <a:rPr lang="nb-NO" sz="1100" dirty="0" err="1"/>
              <a:t>endringar</a:t>
            </a:r>
            <a:r>
              <a:rPr lang="nb-NO" sz="1100" dirty="0"/>
              <a:t> for å få </a:t>
            </a:r>
            <a:r>
              <a:rPr lang="nb-NO" sz="1100" dirty="0" err="1"/>
              <a:t>ein</a:t>
            </a:r>
            <a:r>
              <a:rPr lang="nb-NO" sz="1100" dirty="0"/>
              <a:t> best </a:t>
            </a:r>
            <a:r>
              <a:rPr lang="nb-NO" sz="1100" dirty="0" err="1"/>
              <a:t>mogleg</a:t>
            </a:r>
            <a:r>
              <a:rPr lang="nb-NO" sz="1100" dirty="0"/>
              <a:t> cellemodell. </a:t>
            </a:r>
            <a:r>
              <a:rPr lang="nb-NO" sz="1100" dirty="0" err="1"/>
              <a:t>Gjer</a:t>
            </a:r>
            <a:r>
              <a:rPr lang="nb-NO" sz="1100" dirty="0"/>
              <a:t> gjerne </a:t>
            </a:r>
            <a:r>
              <a:rPr lang="nb-NO" sz="1100" dirty="0" err="1"/>
              <a:t>endringar</a:t>
            </a:r>
            <a:r>
              <a:rPr lang="nb-NO" sz="1100" dirty="0"/>
              <a:t> i </a:t>
            </a:r>
            <a:r>
              <a:rPr lang="nb-NO" sz="1100" dirty="0" err="1"/>
              <a:t>micro:bit-programmet</a:t>
            </a:r>
            <a:r>
              <a:rPr lang="nb-NO" sz="1100" dirty="0"/>
              <a:t> ditt.</a:t>
            </a:r>
          </a:p>
          <a:p>
            <a:endParaRPr lang="nb-NO" sz="400" dirty="0"/>
          </a:p>
          <a:p>
            <a:r>
              <a:rPr lang="nb-NO" sz="1100" b="1" dirty="0"/>
              <a:t>Fase 7: </a:t>
            </a:r>
            <a:r>
              <a:rPr lang="nb-NO" sz="1100" dirty="0"/>
              <a:t>Ta gjerne en filmsnutt av den ferdige cellemodellen for å vise korleis han </a:t>
            </a:r>
            <a:r>
              <a:rPr lang="nb-NO" sz="1100" dirty="0" err="1"/>
              <a:t>verkar</a:t>
            </a:r>
            <a:r>
              <a:rPr lang="nb-NO" sz="1100" dirty="0"/>
              <a:t>.</a:t>
            </a:r>
          </a:p>
        </p:txBody>
      </p:sp>
      <p:sp>
        <p:nvSpPr>
          <p:cNvPr id="2" name="TekstSylinder 1">
            <a:extLst>
              <a:ext uri="{FF2B5EF4-FFF2-40B4-BE49-F238E27FC236}">
                <a16:creationId xmlns:a16="http://schemas.microsoft.com/office/drawing/2014/main" id="{83DD98D4-AE26-41A1-B50B-6A0F9882F283}"/>
              </a:ext>
            </a:extLst>
          </p:cNvPr>
          <p:cNvSpPr txBox="1"/>
          <p:nvPr/>
        </p:nvSpPr>
        <p:spPr>
          <a:xfrm>
            <a:off x="561852" y="193663"/>
            <a:ext cx="43472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3200" dirty="0"/>
              <a:t>Lag </a:t>
            </a:r>
            <a:r>
              <a:rPr lang="nb-NO" sz="3200" dirty="0" err="1"/>
              <a:t>ein</a:t>
            </a:r>
            <a:r>
              <a:rPr lang="nb-NO" sz="3200" dirty="0"/>
              <a:t> modell av ei celle</a:t>
            </a:r>
          </a:p>
        </p:txBody>
      </p:sp>
      <p:sp>
        <p:nvSpPr>
          <p:cNvPr id="25" name="TekstSylinder 24">
            <a:extLst>
              <a:ext uri="{FF2B5EF4-FFF2-40B4-BE49-F238E27FC236}">
                <a16:creationId xmlns:a16="http://schemas.microsoft.com/office/drawing/2014/main" id="{F1BD09D3-0478-407E-8FEB-2C656C2688D1}"/>
              </a:ext>
            </a:extLst>
          </p:cNvPr>
          <p:cNvSpPr txBox="1"/>
          <p:nvPr/>
        </p:nvSpPr>
        <p:spPr>
          <a:xfrm>
            <a:off x="561852" y="2501998"/>
            <a:ext cx="553414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/>
              <a:t>Fase 3: </a:t>
            </a:r>
            <a:r>
              <a:rPr lang="nb-NO" sz="1100" dirty="0"/>
              <a:t>Tid for å lage cellemodellen og programmere </a:t>
            </a:r>
            <a:r>
              <a:rPr lang="nb-NO" sz="1100" dirty="0" err="1"/>
              <a:t>micro:biten</a:t>
            </a:r>
            <a:r>
              <a:rPr lang="nb-NO" sz="1100" dirty="0"/>
              <a:t>. Sjå under for oppkopling og programmering.</a:t>
            </a:r>
          </a:p>
        </p:txBody>
      </p:sp>
      <p:pic>
        <p:nvPicPr>
          <p:cNvPr id="37" name="Bilde 36">
            <a:extLst>
              <a:ext uri="{FF2B5EF4-FFF2-40B4-BE49-F238E27FC236}">
                <a16:creationId xmlns:a16="http://schemas.microsoft.com/office/drawing/2014/main" id="{19CC5838-D8C0-468B-BD2B-68526ADD66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298" y="6146965"/>
            <a:ext cx="2045249" cy="785984"/>
          </a:xfrm>
          <a:prstGeom prst="rect">
            <a:avLst/>
          </a:prstGeom>
        </p:spPr>
      </p:pic>
      <p:sp>
        <p:nvSpPr>
          <p:cNvPr id="38" name="Rektangel 37">
            <a:extLst>
              <a:ext uri="{FF2B5EF4-FFF2-40B4-BE49-F238E27FC236}">
                <a16:creationId xmlns:a16="http://schemas.microsoft.com/office/drawing/2014/main" id="{06F7A393-F957-48EB-9497-B5405CFCF263}"/>
              </a:ext>
            </a:extLst>
          </p:cNvPr>
          <p:cNvSpPr/>
          <p:nvPr/>
        </p:nvSpPr>
        <p:spPr>
          <a:xfrm>
            <a:off x="561853" y="5985893"/>
            <a:ext cx="4783131" cy="113038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2" name="TekstSylinder 41">
            <a:extLst>
              <a:ext uri="{FF2B5EF4-FFF2-40B4-BE49-F238E27FC236}">
                <a16:creationId xmlns:a16="http://schemas.microsoft.com/office/drawing/2014/main" id="{843E904B-9770-4B72-9F04-ED5D4CCB088E}"/>
              </a:ext>
            </a:extLst>
          </p:cNvPr>
          <p:cNvSpPr txBox="1"/>
          <p:nvPr/>
        </p:nvSpPr>
        <p:spPr>
          <a:xfrm>
            <a:off x="662298" y="936376"/>
            <a:ext cx="4642709" cy="43088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b="1" dirty="0" err="1"/>
              <a:t>Oppgåve</a:t>
            </a:r>
            <a:r>
              <a:rPr lang="nb-NO" sz="1100" b="1" dirty="0"/>
              <a:t> </a:t>
            </a:r>
          </a:p>
          <a:p>
            <a:r>
              <a:rPr lang="nb-NO" sz="1100" dirty="0"/>
              <a:t>Lag </a:t>
            </a:r>
            <a:r>
              <a:rPr lang="nb-NO" sz="1100" dirty="0" err="1"/>
              <a:t>ein</a:t>
            </a:r>
            <a:r>
              <a:rPr lang="nb-NO" sz="1100" dirty="0"/>
              <a:t> modell av ei celle som har minst </a:t>
            </a:r>
            <a:r>
              <a:rPr lang="nb-NO" sz="1100" dirty="0" err="1"/>
              <a:t>éi</a:t>
            </a:r>
            <a:r>
              <a:rPr lang="nb-NO" sz="1100" dirty="0"/>
              <a:t> </a:t>
            </a:r>
            <a:r>
              <a:rPr lang="nb-NO" sz="1100" dirty="0" err="1"/>
              <a:t>lysande</a:t>
            </a:r>
            <a:r>
              <a:rPr lang="nb-NO" sz="1100" dirty="0"/>
              <a:t> eller </a:t>
            </a:r>
            <a:r>
              <a:rPr lang="nb-NO" sz="1100" dirty="0" err="1"/>
              <a:t>blenkande</a:t>
            </a:r>
            <a:r>
              <a:rPr lang="nb-NO" sz="1100" dirty="0"/>
              <a:t> LED-pære.</a:t>
            </a:r>
          </a:p>
        </p:txBody>
      </p:sp>
      <p:sp>
        <p:nvSpPr>
          <p:cNvPr id="43" name="TekstSylinder 42">
            <a:extLst>
              <a:ext uri="{FF2B5EF4-FFF2-40B4-BE49-F238E27FC236}">
                <a16:creationId xmlns:a16="http://schemas.microsoft.com/office/drawing/2014/main" id="{876F909D-0C02-4878-99A6-B2349558C6FD}"/>
              </a:ext>
            </a:extLst>
          </p:cNvPr>
          <p:cNvSpPr txBox="1"/>
          <p:nvPr/>
        </p:nvSpPr>
        <p:spPr>
          <a:xfrm>
            <a:off x="3994611" y="3146747"/>
            <a:ext cx="2404705" cy="247760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dirty="0"/>
              <a:t>Kople opp </a:t>
            </a:r>
            <a:r>
              <a:rPr lang="nb-NO" sz="1100" dirty="0" err="1"/>
              <a:t>micro:bit</a:t>
            </a:r>
            <a:r>
              <a:rPr lang="nb-NO" sz="1100" dirty="0"/>
              <a:t> som vist på figuren.</a:t>
            </a:r>
          </a:p>
          <a:p>
            <a:endParaRPr lang="nb-NO" sz="400" dirty="0"/>
          </a:p>
          <a:p>
            <a:r>
              <a:rPr lang="nb-NO" sz="1100" dirty="0"/>
              <a:t>Det lange beinet til LED-pæra skal </a:t>
            </a:r>
            <a:r>
              <a:rPr lang="nb-NO" sz="1100" dirty="0" err="1"/>
              <a:t>koplast</a:t>
            </a:r>
            <a:r>
              <a:rPr lang="nb-NO" sz="1100" dirty="0"/>
              <a:t> til </a:t>
            </a:r>
            <a:r>
              <a:rPr lang="nb-NO" sz="1100" dirty="0" err="1"/>
              <a:t>ein</a:t>
            </a:r>
            <a:r>
              <a:rPr lang="nb-NO" sz="1100" dirty="0"/>
              <a:t> mostand og så til P0-utgangen. Dette blir den positive polen, og vi kan lage </a:t>
            </a:r>
            <a:r>
              <a:rPr lang="nb-NO" sz="1100" dirty="0" err="1"/>
              <a:t>eit</a:t>
            </a:r>
            <a:r>
              <a:rPr lang="nb-NO" sz="1100" dirty="0"/>
              <a:t> program som sender strøm gjennom pæra.</a:t>
            </a:r>
          </a:p>
          <a:p>
            <a:endParaRPr lang="nb-NO" sz="400" dirty="0"/>
          </a:p>
          <a:p>
            <a:r>
              <a:rPr lang="nb-NO" sz="1100" dirty="0"/>
              <a:t>Det korte beinet til pæra skal </a:t>
            </a:r>
            <a:r>
              <a:rPr lang="nb-NO" sz="1100" dirty="0" err="1"/>
              <a:t>koplast</a:t>
            </a:r>
            <a:r>
              <a:rPr lang="nb-NO" sz="1100" dirty="0"/>
              <a:t> til GND-utgangen. Det står for </a:t>
            </a:r>
            <a:r>
              <a:rPr lang="nb-NO" sz="1100" dirty="0" err="1"/>
              <a:t>ground</a:t>
            </a:r>
            <a:r>
              <a:rPr lang="nb-NO" sz="1100" dirty="0"/>
              <a:t> som tyder jord, og det blir den negative polen.</a:t>
            </a:r>
          </a:p>
          <a:p>
            <a:endParaRPr lang="nb-NO" sz="400" dirty="0"/>
          </a:p>
          <a:p>
            <a:r>
              <a:rPr lang="nb-NO" sz="1100" dirty="0"/>
              <a:t>Kva for </a:t>
            </a:r>
            <a:r>
              <a:rPr lang="nb-NO" sz="1100" dirty="0" err="1"/>
              <a:t>nokre</a:t>
            </a:r>
            <a:r>
              <a:rPr lang="nb-NO" sz="1100" dirty="0"/>
              <a:t> </a:t>
            </a:r>
            <a:r>
              <a:rPr lang="nb-NO" sz="1100" dirty="0" err="1"/>
              <a:t>endringar</a:t>
            </a:r>
            <a:r>
              <a:rPr lang="nb-NO" sz="1100" dirty="0"/>
              <a:t> må vi </a:t>
            </a:r>
            <a:r>
              <a:rPr lang="nb-NO" sz="1100" dirty="0" err="1"/>
              <a:t>gjere</a:t>
            </a:r>
            <a:r>
              <a:rPr lang="nb-NO" sz="1100" dirty="0"/>
              <a:t> for å få </a:t>
            </a:r>
            <a:r>
              <a:rPr lang="nb-NO" sz="1100" dirty="0" err="1"/>
              <a:t>fleire</a:t>
            </a:r>
            <a:r>
              <a:rPr lang="nb-NO" sz="1100" dirty="0"/>
              <a:t> LED-pærer til å lyse?</a:t>
            </a:r>
          </a:p>
        </p:txBody>
      </p:sp>
      <p:sp>
        <p:nvSpPr>
          <p:cNvPr id="13" name="TekstSylinder 12">
            <a:extLst>
              <a:ext uri="{FF2B5EF4-FFF2-40B4-BE49-F238E27FC236}">
                <a16:creationId xmlns:a16="http://schemas.microsoft.com/office/drawing/2014/main" id="{9F59BCA1-9242-427C-89A3-8669F4B71DE2}"/>
              </a:ext>
            </a:extLst>
          </p:cNvPr>
          <p:cNvSpPr txBox="1"/>
          <p:nvPr/>
        </p:nvSpPr>
        <p:spPr>
          <a:xfrm>
            <a:off x="2890380" y="6101952"/>
            <a:ext cx="220846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/>
              <a:t>Døme på program</a:t>
            </a:r>
          </a:p>
          <a:p>
            <a:endParaRPr lang="nb-NO" sz="400" dirty="0"/>
          </a:p>
          <a:p>
            <a:r>
              <a:rPr lang="nb-NO" sz="1100" dirty="0"/>
              <a:t>Dette programmet får LED-pæra til å lyse konstant. Kva må du </a:t>
            </a:r>
            <a:r>
              <a:rPr lang="nb-NO" sz="1100" dirty="0" err="1"/>
              <a:t>gjere</a:t>
            </a:r>
            <a:r>
              <a:rPr lang="nb-NO" sz="1100" dirty="0"/>
              <a:t> for å få henne til å </a:t>
            </a:r>
            <a:r>
              <a:rPr lang="nb-NO" sz="1100" dirty="0" err="1"/>
              <a:t>blenke</a:t>
            </a:r>
            <a:r>
              <a:rPr lang="nb-NO" sz="1100" dirty="0"/>
              <a:t>?</a:t>
            </a:r>
          </a:p>
        </p:txBody>
      </p:sp>
      <p:sp>
        <p:nvSpPr>
          <p:cNvPr id="49" name="TekstSylinder 48">
            <a:extLst>
              <a:ext uri="{FF2B5EF4-FFF2-40B4-BE49-F238E27FC236}">
                <a16:creationId xmlns:a16="http://schemas.microsoft.com/office/drawing/2014/main" id="{69397260-46C8-4BAE-B01A-050A09BF07CA}"/>
              </a:ext>
            </a:extLst>
          </p:cNvPr>
          <p:cNvSpPr txBox="1"/>
          <p:nvPr/>
        </p:nvSpPr>
        <p:spPr>
          <a:xfrm>
            <a:off x="2707547" y="7323453"/>
            <a:ext cx="3691769" cy="203132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b="1" dirty="0" err="1"/>
              <a:t>Oppgåve</a:t>
            </a:r>
            <a:endParaRPr lang="nb-NO" sz="1100" b="1" dirty="0"/>
          </a:p>
          <a:p>
            <a:endParaRPr lang="nb-NO" sz="400" dirty="0"/>
          </a:p>
          <a:p>
            <a:r>
              <a:rPr lang="nb-NO" sz="1100" dirty="0"/>
              <a:t>Berre planteceller </a:t>
            </a:r>
            <a:r>
              <a:rPr lang="nb-NO" sz="1100" dirty="0" err="1"/>
              <a:t>inneheld</a:t>
            </a:r>
            <a:r>
              <a:rPr lang="nb-NO" sz="1100" dirty="0"/>
              <a:t> kloroplaster som </a:t>
            </a:r>
            <a:r>
              <a:rPr lang="nb-NO" sz="1100" dirty="0" err="1"/>
              <a:t>gjer</a:t>
            </a:r>
            <a:r>
              <a:rPr lang="nb-NO" sz="1100" dirty="0"/>
              <a:t> at </a:t>
            </a:r>
            <a:r>
              <a:rPr lang="nb-NO" sz="1100" dirty="0" err="1"/>
              <a:t>dei</a:t>
            </a:r>
            <a:r>
              <a:rPr lang="nb-NO" sz="1100" dirty="0"/>
              <a:t> kan omforme energi </a:t>
            </a:r>
            <a:r>
              <a:rPr lang="nb-NO" sz="1100" dirty="0" err="1"/>
              <a:t>frå</a:t>
            </a:r>
            <a:r>
              <a:rPr lang="nb-NO" sz="1100" dirty="0"/>
              <a:t> sollyset til kjemisk energi i karbohydrat. Men alle celler kan omforme energien </a:t>
            </a:r>
            <a:r>
              <a:rPr lang="nb-NO" sz="1100" dirty="0" err="1"/>
              <a:t>frå</a:t>
            </a:r>
            <a:r>
              <a:rPr lang="nb-NO" sz="1100" dirty="0"/>
              <a:t> næringsstoff til den energien </a:t>
            </a:r>
            <a:r>
              <a:rPr lang="nb-NO" sz="1100" dirty="0" err="1"/>
              <a:t>dei</a:t>
            </a:r>
            <a:r>
              <a:rPr lang="nb-NO" sz="1100" dirty="0"/>
              <a:t> treng for å leve. Denne prosessen blir kalla </a:t>
            </a:r>
            <a:r>
              <a:rPr lang="nb-NO" sz="1100" dirty="0" err="1"/>
              <a:t>celleanding</a:t>
            </a:r>
            <a:r>
              <a:rPr lang="nb-NO" sz="1100" dirty="0"/>
              <a:t>.</a:t>
            </a:r>
          </a:p>
          <a:p>
            <a:endParaRPr lang="nb-NO" sz="400" dirty="0"/>
          </a:p>
          <a:p>
            <a:pPr marL="228600" indent="-228600">
              <a:buFont typeface="+mj-lt"/>
              <a:buAutoNum type="arabicPeriod"/>
            </a:pPr>
            <a:r>
              <a:rPr lang="nb-NO" sz="1100" dirty="0"/>
              <a:t>Finn ut kva for </a:t>
            </a:r>
            <a:r>
              <a:rPr lang="nb-NO" sz="1100" dirty="0" err="1"/>
              <a:t>nokre</a:t>
            </a:r>
            <a:r>
              <a:rPr lang="nb-NO" sz="1100" dirty="0"/>
              <a:t> stoff som er med i </a:t>
            </a:r>
            <a:r>
              <a:rPr lang="nb-NO" sz="1100" dirty="0" err="1"/>
              <a:t>reaksjonane</a:t>
            </a:r>
            <a:r>
              <a:rPr lang="nb-NO" sz="1100" dirty="0"/>
              <a:t> for fotosyntese og </a:t>
            </a:r>
            <a:r>
              <a:rPr lang="nb-NO" sz="1100" dirty="0" err="1"/>
              <a:t>celleanding</a:t>
            </a:r>
            <a:r>
              <a:rPr lang="nb-NO" sz="1100" dirty="0"/>
              <a:t>.</a:t>
            </a:r>
          </a:p>
          <a:p>
            <a:pPr marL="228600" indent="-228600">
              <a:buFont typeface="+mj-lt"/>
              <a:buAutoNum type="arabicPeriod"/>
            </a:pPr>
            <a:endParaRPr lang="nb-NO" sz="400" dirty="0"/>
          </a:p>
          <a:p>
            <a:pPr marL="228600" indent="-228600">
              <a:buFont typeface="+mj-lt"/>
              <a:buAutoNum type="arabicPeriod"/>
            </a:pPr>
            <a:r>
              <a:rPr lang="nb-NO" sz="1100" dirty="0"/>
              <a:t>Kva har </a:t>
            </a:r>
            <a:r>
              <a:rPr lang="nb-NO" sz="1100" dirty="0" err="1"/>
              <a:t>desse</a:t>
            </a:r>
            <a:r>
              <a:rPr lang="nb-NO" sz="1100" dirty="0"/>
              <a:t> stoffa med karbonkrinsløpet å </a:t>
            </a:r>
            <a:r>
              <a:rPr lang="nb-NO" sz="1100" dirty="0" err="1"/>
              <a:t>gjere</a:t>
            </a:r>
            <a:r>
              <a:rPr lang="nb-NO" sz="1100" dirty="0"/>
              <a:t>?</a:t>
            </a:r>
          </a:p>
          <a:p>
            <a:pPr marL="228600" indent="-228600">
              <a:buFont typeface="+mj-lt"/>
              <a:buAutoNum type="arabicPeriod"/>
            </a:pPr>
            <a:endParaRPr lang="nb-NO" sz="400" dirty="0"/>
          </a:p>
          <a:p>
            <a:pPr marL="228600" indent="-228600">
              <a:buFont typeface="+mj-lt"/>
              <a:buAutoNum type="arabicPeriod"/>
            </a:pPr>
            <a:r>
              <a:rPr lang="nb-NO" sz="1100" dirty="0"/>
              <a:t>Kan dette </a:t>
            </a:r>
            <a:r>
              <a:rPr lang="nb-NO" sz="1100" dirty="0" err="1"/>
              <a:t>påverke</a:t>
            </a:r>
            <a:r>
              <a:rPr lang="nb-NO" sz="1100" dirty="0"/>
              <a:t> drivhuseffekten på </a:t>
            </a:r>
            <a:r>
              <a:rPr lang="nb-NO" sz="1100" dirty="0" err="1"/>
              <a:t>nokon</a:t>
            </a:r>
            <a:r>
              <a:rPr lang="nb-NO" sz="1100" dirty="0"/>
              <a:t> måte?</a:t>
            </a:r>
            <a:endParaRPr lang="nb-NO" sz="400" dirty="0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2D3B9762-F534-4E34-B14C-2C0964A2D0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2</a:t>
            </a:fld>
            <a:endParaRPr lang="nb-NO" dirty="0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393B2446-A0A8-4620-8837-EFB352F9C2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582" y="3146747"/>
            <a:ext cx="1870458" cy="2536214"/>
          </a:xfrm>
          <a:prstGeom prst="rect">
            <a:avLst/>
          </a:prstGeom>
        </p:spPr>
      </p:pic>
      <p:sp>
        <p:nvSpPr>
          <p:cNvPr id="7" name="TekstSylinder 6">
            <a:extLst>
              <a:ext uri="{FF2B5EF4-FFF2-40B4-BE49-F238E27FC236}">
                <a16:creationId xmlns:a16="http://schemas.microsoft.com/office/drawing/2014/main" id="{FE2D22F9-62D0-4912-8894-4148D55EE714}"/>
              </a:ext>
            </a:extLst>
          </p:cNvPr>
          <p:cNvSpPr txBox="1"/>
          <p:nvPr/>
        </p:nvSpPr>
        <p:spPr>
          <a:xfrm>
            <a:off x="1684922" y="5209151"/>
            <a:ext cx="30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/>
              <a:t>+</a:t>
            </a:r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AC226C7F-45FE-4054-816D-1890FC469DE0}"/>
              </a:ext>
            </a:extLst>
          </p:cNvPr>
          <p:cNvSpPr txBox="1"/>
          <p:nvPr/>
        </p:nvSpPr>
        <p:spPr>
          <a:xfrm>
            <a:off x="1989722" y="5196451"/>
            <a:ext cx="30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/>
              <a:t>-</a:t>
            </a:r>
          </a:p>
        </p:txBody>
      </p:sp>
    </p:spTree>
    <p:extLst>
      <p:ext uri="{BB962C8B-B14F-4D97-AF65-F5344CB8AC3E}">
        <p14:creationId xmlns:p14="http://schemas.microsoft.com/office/powerpoint/2010/main" val="2063328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-t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NotebookType xmlns="285d13ab-30c6-49f8-8756-d82b97344fc4" xsi:nil="true"/>
    <Students xmlns="285d13ab-30c6-49f8-8756-d82b97344fc4">
      <UserInfo>
        <DisplayName/>
        <AccountId xsi:nil="true"/>
        <AccountType/>
      </UserInfo>
    </Students>
    <CultureName xmlns="285d13ab-30c6-49f8-8756-d82b97344fc4" xsi:nil="true"/>
    <Self_Registration_Enabled xmlns="285d13ab-30c6-49f8-8756-d82b97344fc4" xsi:nil="true"/>
    <FolderType xmlns="285d13ab-30c6-49f8-8756-d82b97344fc4" xsi:nil="true"/>
    <Student_Groups xmlns="285d13ab-30c6-49f8-8756-d82b97344fc4">
      <UserInfo>
        <DisplayName/>
        <AccountId xsi:nil="true"/>
        <AccountType/>
      </UserInfo>
    </Student_Groups>
    <Self_Registration_Enabled0 xmlns="285d13ab-30c6-49f8-8756-d82b97344fc4" xsi:nil="true"/>
    <Invited_Teachers xmlns="285d13ab-30c6-49f8-8756-d82b97344fc4" xsi:nil="true"/>
    <DefaultSectionNames xmlns="285d13ab-30c6-49f8-8756-d82b97344fc4" xsi:nil="true"/>
    <Is_Collaboration_Space_Locked xmlns="285d13ab-30c6-49f8-8756-d82b97344fc4" xsi:nil="true"/>
    <Templates xmlns="285d13ab-30c6-49f8-8756-d82b97344fc4" xsi:nil="true"/>
    <Has_Teacher_Only_SectionGroup xmlns="285d13ab-30c6-49f8-8756-d82b97344fc4" xsi:nil="true"/>
    <AppVersion xmlns="285d13ab-30c6-49f8-8756-d82b97344fc4" xsi:nil="true"/>
    <Invited_Students xmlns="285d13ab-30c6-49f8-8756-d82b97344fc4" xsi:nil="true"/>
    <Owner xmlns="285d13ab-30c6-49f8-8756-d82b97344fc4">
      <UserInfo>
        <DisplayName/>
        <AccountId xsi:nil="true"/>
        <AccountType/>
      </UserInfo>
    </Owner>
    <Teachers xmlns="285d13ab-30c6-49f8-8756-d82b97344fc4">
      <UserInfo>
        <DisplayName/>
        <AccountId xsi:nil="true"/>
        <AccountType/>
      </UserInfo>
    </Teachers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0B2B349DD0DF7E4E8089C5D8EAF3A394" ma:contentTypeVersion="27" ma:contentTypeDescription="Opprett et nytt dokument." ma:contentTypeScope="" ma:versionID="e645ad07474aa427203028c883b379c2">
  <xsd:schema xmlns:xsd="http://www.w3.org/2001/XMLSchema" xmlns:xs="http://www.w3.org/2001/XMLSchema" xmlns:p="http://schemas.microsoft.com/office/2006/metadata/properties" xmlns:ns3="285d13ab-30c6-49f8-8756-d82b97344fc4" xmlns:ns4="e7edbe82-fed3-4e3f-9446-c6542b3d00d2" targetNamespace="http://schemas.microsoft.com/office/2006/metadata/properties" ma:root="true" ma:fieldsID="72272ba45de3da5dc7018043b44d9d3d" ns3:_="" ns4:_="">
    <xsd:import namespace="285d13ab-30c6-49f8-8756-d82b97344fc4"/>
    <xsd:import namespace="e7edbe82-fed3-4e3f-9446-c6542b3d00d2"/>
    <xsd:element name="properties">
      <xsd:complexType>
        <xsd:sequence>
          <xsd:element name="documentManagement">
            <xsd:complexType>
              <xsd:all>
                <xsd:element ref="ns3:NotebookType" minOccurs="0"/>
                <xsd:element ref="ns3:FolderType" minOccurs="0"/>
                <xsd:element ref="ns3:Owner" minOccurs="0"/>
                <xsd:element ref="ns3:DefaultSectionNames" minOccurs="0"/>
                <xsd:element ref="ns3:AppVersion" minOccurs="0"/>
                <xsd:element ref="ns3:Teachers" minOccurs="0"/>
                <xsd:element ref="ns3:Students" minOccurs="0"/>
                <xsd:element ref="ns3:Student_Groups" minOccurs="0"/>
                <xsd:element ref="ns3:Invited_Teachers" minOccurs="0"/>
                <xsd:element ref="ns3:Invited_Students" minOccurs="0"/>
                <xsd:element ref="ns3:Self_Registration_Enabled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Templates" minOccurs="0"/>
                <xsd:element ref="ns3:CultureName" minOccurs="0"/>
                <xsd:element ref="ns3:Self_Registration_Enabled0" minOccurs="0"/>
                <xsd:element ref="ns3:Has_Teacher_Only_SectionGroup" minOccurs="0"/>
                <xsd:element ref="ns3:Is_Collaboration_Space_Locked" minOccurs="0"/>
                <xsd:element ref="ns3:MediaServiceLocation" minOccurs="0"/>
                <xsd:element ref="ns3:MediaServiceOCR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5d13ab-30c6-49f8-8756-d82b97344fc4" elementFormDefault="qualified">
    <xsd:import namespace="http://schemas.microsoft.com/office/2006/documentManagement/types"/>
    <xsd:import namespace="http://schemas.microsoft.com/office/infopath/2007/PartnerControls"/>
    <xsd:element name="NotebookType" ma:index="8" nillable="true" ma:displayName="Notebook Type" ma:internalName="NotebookType">
      <xsd:simpleType>
        <xsd:restriction base="dms:Text"/>
      </xsd:simpleType>
    </xsd:element>
    <xsd:element name="FolderType" ma:index="9" nillable="true" ma:displayName="Folder Type" ma:internalName="FolderType">
      <xsd:simpleType>
        <xsd:restriction base="dms:Text"/>
      </xsd:simpleType>
    </xsd:element>
    <xsd:element name="Owner" ma:index="10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efaultSectionNames" ma:index="11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AppVersion" ma:index="12" nillable="true" ma:displayName="App Version" ma:internalName="AppVersion">
      <xsd:simpleType>
        <xsd:restriction base="dms:Text"/>
      </xsd:simpleType>
    </xsd:element>
    <xsd:element name="Teachers" ma:index="13" nillable="true" ma:displayName="Teachers" ma:internalName="Teach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s" ma:index="14" nillable="true" ma:displayName="Students" ma:internalName="Student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_Groups" ma:index="15" nillable="true" ma:displayName="Student Groups" ma:internalName="Student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Invited_Teachers" ma:index="16" nillable="true" ma:displayName="Invited Teachers" ma:internalName="Invited_Teachers">
      <xsd:simpleType>
        <xsd:restriction base="dms:Note">
          <xsd:maxLength value="255"/>
        </xsd:restriction>
      </xsd:simpleType>
    </xsd:element>
    <xsd:element name="Invited_Students" ma:index="17" nillable="true" ma:displayName="Invited Students" ma:internalName="Invited_Students">
      <xsd:simpleType>
        <xsd:restriction base="dms:Note">
          <xsd:maxLength value="255"/>
        </xsd:restriction>
      </xsd:simpleType>
    </xsd:element>
    <xsd:element name="Self_Registration_Enabled" ma:index="18" nillable="true" ma:displayName="Self_Registration_Enabled" ma:internalName="Self_Registration_Enabled">
      <xsd:simpleType>
        <xsd:restriction base="dms:Boolean"/>
      </xsd:simpleType>
    </xsd:element>
    <xsd:element name="MediaServiceMetadata" ma:index="22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23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24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25" nillable="true" ma:displayName="MediaServiceAutoTags" ma:description="" ma:internalName="MediaServiceAutoTags" ma:readOnly="true">
      <xsd:simpleType>
        <xsd:restriction base="dms:Text"/>
      </xsd:simpleType>
    </xsd:element>
    <xsd:element name="Templates" ma:index="26" nillable="true" ma:displayName="Templates" ma:internalName="Templates">
      <xsd:simpleType>
        <xsd:restriction base="dms:Note">
          <xsd:maxLength value="255"/>
        </xsd:restriction>
      </xsd:simpleType>
    </xsd:element>
    <xsd:element name="CultureName" ma:index="27" nillable="true" ma:displayName="Culture Name" ma:internalName="CultureName">
      <xsd:simpleType>
        <xsd:restriction base="dms:Text"/>
      </xsd:simpleType>
    </xsd:element>
    <xsd:element name="Self_Registration_Enabled0" ma:index="28" nillable="true" ma:displayName="Self Registration Enabled" ma:internalName="Self_Registration_Enabled0">
      <xsd:simpleType>
        <xsd:restriction base="dms:Boolean"/>
      </xsd:simpleType>
    </xsd:element>
    <xsd:element name="Has_Teacher_Only_SectionGroup" ma:index="29" nillable="true" ma:displayName="Has Teacher Only SectionGroup" ma:internalName="Has_Teacher_Only_SectionGroup">
      <xsd:simpleType>
        <xsd:restriction base="dms:Boolean"/>
      </xsd:simpleType>
    </xsd:element>
    <xsd:element name="Is_Collaboration_Space_Locked" ma:index="30" nillable="true" ma:displayName="Is Collaboration Space Locked" ma:internalName="Is_Collaboration_Space_Locked">
      <xsd:simpleType>
        <xsd:restriction base="dms:Boolean"/>
      </xsd:simpleType>
    </xsd:element>
    <xsd:element name="MediaServiceLocation" ma:index="31" nillable="true" ma:displayName="MediaServiceLocation" ma:internalName="MediaServiceLocation" ma:readOnly="true">
      <xsd:simpleType>
        <xsd:restriction base="dms:Text"/>
      </xsd:simpleType>
    </xsd:element>
    <xsd:element name="MediaServiceOCR" ma:index="32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3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34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7edbe82-fed3-4e3f-9446-c6542b3d00d2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Delt med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Delingsdetaljer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1" nillable="true" ma:displayName="Hash for deling av tips" ma:description="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00BA4E2-F0CF-4983-9E81-623E710CD513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285d13ab-30c6-49f8-8756-d82b97344fc4"/>
    <ds:schemaRef ds:uri="http://purl.org/dc/terms/"/>
    <ds:schemaRef ds:uri="http://schemas.openxmlformats.org/package/2006/metadata/core-properties"/>
    <ds:schemaRef ds:uri="e7edbe82-fed3-4e3f-9446-c6542b3d00d2"/>
    <ds:schemaRef ds:uri="http://schemas.microsoft.com/office/2006/documentManagement/type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AC4B04C6-7D93-4D91-BDB7-5AA5A84EB35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5d13ab-30c6-49f8-8756-d82b97344fc4"/>
    <ds:schemaRef ds:uri="e7edbe82-fed3-4e3f-9446-c6542b3d00d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41F102E-35CA-4D54-AA7B-DE697C0D0CE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478807</TotalTime>
  <Words>725</Words>
  <Application>Microsoft Macintosh PowerPoint</Application>
  <PresentationFormat>A4 Paper (210x297 mm)</PresentationFormat>
  <Paragraphs>82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Office-tema</vt:lpstr>
      <vt:lpstr>Opplegg 2 - Celler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Førsteutkast til GAN Aschehoug-opplegg</dc:title>
  <dc:creator>Ellen Egeland Flø</dc:creator>
  <cp:lastModifiedBy>Simen Stafseng</cp:lastModifiedBy>
  <cp:revision>1501</cp:revision>
  <dcterms:created xsi:type="dcterms:W3CDTF">2018-11-04T16:46:19Z</dcterms:created>
  <dcterms:modified xsi:type="dcterms:W3CDTF">2021-11-10T10:45:44Z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0x0101000B2B349DD0DF7E4E8089C5D8EAF3A394</vt:lpwstr>
  </property>
</Properties>
</file>