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7"/>
  </p:notesMasterIdLst>
  <p:sldIdLst>
    <p:sldId id="291" r:id="rId5"/>
    <p:sldId id="272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Egeland Flø" initials="EEF" lastIdx="1" clrIdx="0">
    <p:extLst>
      <p:ext uri="{19B8F6BF-5375-455C-9EA6-DF929625EA0E}">
        <p15:presenceInfo xmlns:p15="http://schemas.microsoft.com/office/powerpoint/2012/main" userId="Ellen Egeland Flø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E0AE"/>
    <a:srgbClr val="74E392"/>
    <a:srgbClr val="008080"/>
    <a:srgbClr val="03AA74"/>
    <a:srgbClr val="5EAA80"/>
    <a:srgbClr val="ECF6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37" autoAdjust="0"/>
    <p:restoredTop sz="94660"/>
  </p:normalViewPr>
  <p:slideViewPr>
    <p:cSldViewPr snapToGrid="0">
      <p:cViewPr varScale="1">
        <p:scale>
          <a:sx n="89" d="100"/>
          <a:sy n="89" d="100"/>
        </p:scale>
        <p:origin x="34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20AAA-71AC-4A1D-B3A0-288BC45B5EF0}" type="datetimeFigureOut">
              <a:rPr lang="nb-NO" smtClean="0"/>
              <a:t>04.11.2021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8D05-0525-4061-82E5-5DFEF8E54F0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938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C603-7401-4A32-82F0-8813D1F68362}" type="datetime1">
              <a:rPr lang="nb-NO" smtClean="0"/>
              <a:t>04.11.2021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30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A7A6-8F18-4A2B-AB95-01174CA087CF}" type="datetime1">
              <a:rPr lang="nb-NO" smtClean="0"/>
              <a:t>04.11.2021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97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F4C0-F006-477E-9969-BD308BDBF7E7}" type="datetime1">
              <a:rPr lang="nb-NO" smtClean="0"/>
              <a:t>04.11.2021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71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738D-0748-4DF6-9385-02C30FADB6B1}" type="datetime1">
              <a:rPr lang="nb-NO" smtClean="0"/>
              <a:t>04.11.2021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94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DFB6-812E-4855-8CBD-F502418EB257}" type="datetime1">
              <a:rPr lang="nb-NO" smtClean="0"/>
              <a:t>04.11.2021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94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9ED0-2390-4A20-865F-D260A12F872E}" type="datetime1">
              <a:rPr lang="nb-NO" smtClean="0"/>
              <a:t>04.11.2021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84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C629-7052-4F6D-AB30-13A06FED4062}" type="datetime1">
              <a:rPr lang="nb-NO" smtClean="0"/>
              <a:t>04.11.2021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1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1E48-A005-48CA-BC11-8A1B79F79ED9}" type="datetime1">
              <a:rPr lang="nb-NO" smtClean="0"/>
              <a:t>04.11.2021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925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5CE-444A-462B-B545-D05FD5A80EA7}" type="datetime1">
              <a:rPr lang="nb-NO" smtClean="0"/>
              <a:t>04.11.2021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49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44717-8912-4BD0-901C-539D32409BB9}" type="datetime1">
              <a:rPr lang="nb-NO" smtClean="0"/>
              <a:t>04.11.2021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25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75A3-C966-421D-A058-9597AF80017B}" type="datetime1">
              <a:rPr lang="nb-NO" smtClean="0"/>
              <a:t>04.11.2021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27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29CD-4287-478E-BC9B-33B488E248AF}" type="datetime1">
              <a:rPr lang="nb-NO" smtClean="0"/>
              <a:t>04.11.2021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86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Bilde 28" descr="Et bilde som inneholder pensel, verktøy&#10;&#10;Automatisk generert beskrivelse">
            <a:extLst>
              <a:ext uri="{FF2B5EF4-FFF2-40B4-BE49-F238E27FC236}">
                <a16:creationId xmlns:a16="http://schemas.microsoft.com/office/drawing/2014/main" id="{17247857-CC7B-4174-922B-E6FEBC1231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53484">
            <a:off x="3920110" y="4587070"/>
            <a:ext cx="1305229" cy="1087256"/>
          </a:xfrm>
          <a:prstGeom prst="rect">
            <a:avLst/>
          </a:prstGeom>
        </p:spPr>
      </p:pic>
      <p:sp>
        <p:nvSpPr>
          <p:cNvPr id="24" name="TekstSylinder 23">
            <a:extLst>
              <a:ext uri="{FF2B5EF4-FFF2-40B4-BE49-F238E27FC236}">
                <a16:creationId xmlns:a16="http://schemas.microsoft.com/office/drawing/2014/main" id="{CB958435-AFF0-4934-A77E-655E73D73FCB}"/>
              </a:ext>
            </a:extLst>
          </p:cNvPr>
          <p:cNvSpPr txBox="1"/>
          <p:nvPr/>
        </p:nvSpPr>
        <p:spPr>
          <a:xfrm>
            <a:off x="2668948" y="3631491"/>
            <a:ext cx="3940591" cy="21852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Snakk om</a:t>
            </a:r>
          </a:p>
          <a:p>
            <a:endParaRPr lang="nb-NO" sz="400" dirty="0"/>
          </a:p>
          <a:p>
            <a:r>
              <a:rPr lang="nb-NO" sz="1100" dirty="0"/>
              <a:t>Kan dere finne ut noen forskjeller på dyreceller, planteceller og encellede organismer er? HINT: Cellevegg, kloroplaster, </a:t>
            </a:r>
            <a:r>
              <a:rPr lang="nb-NO" sz="1100" dirty="0" err="1"/>
              <a:t>lysosomer</a:t>
            </a:r>
            <a:r>
              <a:rPr lang="nb-NO" sz="1100" dirty="0"/>
              <a:t> og cellekjerne.</a:t>
            </a:r>
          </a:p>
          <a:p>
            <a:endParaRPr lang="nb-NO" sz="400" dirty="0"/>
          </a:p>
          <a:p>
            <a:r>
              <a:rPr lang="nb-NO" sz="1100" dirty="0"/>
              <a:t>Hva fører disse forskjellene til?</a:t>
            </a:r>
          </a:p>
          <a:p>
            <a:endParaRPr lang="nb-NO" sz="4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200" dirty="0"/>
          </a:p>
          <a:p>
            <a:endParaRPr lang="nb-NO" sz="1200" dirty="0"/>
          </a:p>
          <a:p>
            <a:endParaRPr lang="nb-NO" sz="1200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C04976E-EADC-47D9-814C-E2C0BB8A3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722" y="98568"/>
            <a:ext cx="3650904" cy="670503"/>
          </a:xfrm>
        </p:spPr>
        <p:txBody>
          <a:bodyPr>
            <a:normAutofit/>
          </a:bodyPr>
          <a:lstStyle/>
          <a:p>
            <a:r>
              <a:rPr lang="nb-NO" dirty="0"/>
              <a:t>Opplegg 2 - Celler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39EE6E8B-A803-437C-8A9C-0D20A89E7344}"/>
              </a:ext>
            </a:extLst>
          </p:cNvPr>
          <p:cNvSpPr txBox="1"/>
          <p:nvPr/>
        </p:nvSpPr>
        <p:spPr>
          <a:xfrm>
            <a:off x="384725" y="736123"/>
            <a:ext cx="373391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Alle levende organismer er bygget opp av en eller flere celler. De fleste cellene er så små at man trenger et mikroskop for å se dem, men menneskets eggceller går an å se med det blotte øye. Det finnes mange forskjellige typer celler, og i menneskekroppen er det omtrent 220 ulike typer. Det kan være alt fra muskelceller til nerveceller og kjønnsceller. I menneskekroppen har vi omtrent 37 billioner celler (37 000 000 000 000).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9073E8D3-91FF-4013-AD7A-633BFF6361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3362" y="7604618"/>
            <a:ext cx="1182316" cy="2160414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8387BFAC-CAFF-40A0-A535-BC2396AC68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2324" y="7585618"/>
            <a:ext cx="1843955" cy="2086654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67E0ABF8-F628-409B-9AC7-6355D7E5B150}"/>
              </a:ext>
            </a:extLst>
          </p:cNvPr>
          <p:cNvSpPr txBox="1"/>
          <p:nvPr/>
        </p:nvSpPr>
        <p:spPr>
          <a:xfrm>
            <a:off x="166255" y="7201206"/>
            <a:ext cx="2385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Denne klossen finner du slik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7EE2B2A7-C07E-435E-A8AF-E7771C35D467}"/>
              </a:ext>
            </a:extLst>
          </p:cNvPr>
          <p:cNvSpPr txBox="1"/>
          <p:nvPr/>
        </p:nvSpPr>
        <p:spPr>
          <a:xfrm>
            <a:off x="166254" y="7515798"/>
            <a:ext cx="149925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/>
              <a:t>Velg avansert i menyen, den er svart.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/>
              <a:t> Gå nedover i menyen til du finner tilkobling. Den er mørkerød</a:t>
            </a:r>
            <a:r>
              <a:rPr lang="nb-NO" sz="1200" dirty="0"/>
              <a:t>.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47653D44-D781-400B-A848-EC7F8C41F0FE}"/>
              </a:ext>
            </a:extLst>
          </p:cNvPr>
          <p:cNvSpPr/>
          <p:nvPr/>
        </p:nvSpPr>
        <p:spPr>
          <a:xfrm>
            <a:off x="2237825" y="7585618"/>
            <a:ext cx="931374" cy="260249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3" name="Rett pilkobling 12">
            <a:extLst>
              <a:ext uri="{FF2B5EF4-FFF2-40B4-BE49-F238E27FC236}">
                <a16:creationId xmlns:a16="http://schemas.microsoft.com/office/drawing/2014/main" id="{D23CA6F9-67EE-45BE-8B7B-C6C677B6D992}"/>
              </a:ext>
            </a:extLst>
          </p:cNvPr>
          <p:cNvCxnSpPr>
            <a:cxnSpLocks/>
          </p:cNvCxnSpPr>
          <p:nvPr/>
        </p:nvCxnSpPr>
        <p:spPr>
          <a:xfrm>
            <a:off x="1417625" y="7708426"/>
            <a:ext cx="656104" cy="0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tt pilkobling 13">
            <a:extLst>
              <a:ext uri="{FF2B5EF4-FFF2-40B4-BE49-F238E27FC236}">
                <a16:creationId xmlns:a16="http://schemas.microsoft.com/office/drawing/2014/main" id="{906C7CEC-B22D-4BAA-B0B7-E1588FEE9B2F}"/>
              </a:ext>
            </a:extLst>
          </p:cNvPr>
          <p:cNvCxnSpPr>
            <a:cxnSpLocks/>
          </p:cNvCxnSpPr>
          <p:nvPr/>
        </p:nvCxnSpPr>
        <p:spPr>
          <a:xfrm>
            <a:off x="1581721" y="9036484"/>
            <a:ext cx="492008" cy="0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ktangel 14">
            <a:extLst>
              <a:ext uri="{FF2B5EF4-FFF2-40B4-BE49-F238E27FC236}">
                <a16:creationId xmlns:a16="http://schemas.microsoft.com/office/drawing/2014/main" id="{A30790A3-2EC3-48C5-BBDA-33F6DEF706DF}"/>
              </a:ext>
            </a:extLst>
          </p:cNvPr>
          <p:cNvSpPr/>
          <p:nvPr/>
        </p:nvSpPr>
        <p:spPr>
          <a:xfrm>
            <a:off x="2237853" y="8873755"/>
            <a:ext cx="1104385" cy="24253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DFBAC1F4-B5DA-417D-93DA-745606D7C4CB}"/>
              </a:ext>
            </a:extLst>
          </p:cNvPr>
          <p:cNvSpPr txBox="1"/>
          <p:nvPr/>
        </p:nvSpPr>
        <p:spPr>
          <a:xfrm>
            <a:off x="5309746" y="7581887"/>
            <a:ext cx="154825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/>
              <a:t>Så finner du klossen du trenger nest øverst.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5BDEF233-553B-4DFC-8CF7-9F47AEBBC85A}"/>
              </a:ext>
            </a:extLst>
          </p:cNvPr>
          <p:cNvSpPr/>
          <p:nvPr/>
        </p:nvSpPr>
        <p:spPr>
          <a:xfrm>
            <a:off x="3459145" y="7999163"/>
            <a:ext cx="1308798" cy="21389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8" name="Rett pilkobling 17">
            <a:extLst>
              <a:ext uri="{FF2B5EF4-FFF2-40B4-BE49-F238E27FC236}">
                <a16:creationId xmlns:a16="http://schemas.microsoft.com/office/drawing/2014/main" id="{FCB82DEE-41DD-47E6-96CB-BBA9C59B75E6}"/>
              </a:ext>
            </a:extLst>
          </p:cNvPr>
          <p:cNvCxnSpPr>
            <a:cxnSpLocks/>
          </p:cNvCxnSpPr>
          <p:nvPr/>
        </p:nvCxnSpPr>
        <p:spPr>
          <a:xfrm flipH="1">
            <a:off x="4980214" y="8094870"/>
            <a:ext cx="442486" cy="0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2">
            <a:extLst>
              <a:ext uri="{FF2B5EF4-FFF2-40B4-BE49-F238E27FC236}">
                <a16:creationId xmlns:a16="http://schemas.microsoft.com/office/drawing/2014/main" id="{92D72259-7F39-4254-AC66-695168972B7A}"/>
              </a:ext>
            </a:extLst>
          </p:cNvPr>
          <p:cNvSpPr txBox="1">
            <a:spLocks/>
          </p:cNvSpPr>
          <p:nvPr/>
        </p:nvSpPr>
        <p:spPr>
          <a:xfrm>
            <a:off x="1657500" y="6046521"/>
            <a:ext cx="3526635" cy="10830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100" dirty="0"/>
              <a:t>Du kommer til å trenge denne klossen. Når verdien er 1, vil denne klossen gjøre at det sendes strøm gjennom LED-pæra slik at den lyser.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100" dirty="0"/>
              <a:t>Verdi 1: Strøm på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100" dirty="0"/>
              <a:t>Verdi 0: Strøm av </a:t>
            </a:r>
          </a:p>
        </p:txBody>
      </p:sp>
      <p:pic>
        <p:nvPicPr>
          <p:cNvPr id="20" name="Bilde 19">
            <a:extLst>
              <a:ext uri="{FF2B5EF4-FFF2-40B4-BE49-F238E27FC236}">
                <a16:creationId xmlns:a16="http://schemas.microsoft.com/office/drawing/2014/main" id="{285F7DC5-C701-47F9-A378-E2C8798BEF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50792" y="6589787"/>
            <a:ext cx="2233343" cy="436125"/>
          </a:xfrm>
          <a:prstGeom prst="rect">
            <a:avLst/>
          </a:prstGeom>
        </p:spPr>
      </p:pic>
      <p:sp>
        <p:nvSpPr>
          <p:cNvPr id="21" name="Rektangel 20">
            <a:extLst>
              <a:ext uri="{FF2B5EF4-FFF2-40B4-BE49-F238E27FC236}">
                <a16:creationId xmlns:a16="http://schemas.microsoft.com/office/drawing/2014/main" id="{81E5CDC6-1E24-4083-89C0-C79509D71BEB}"/>
              </a:ext>
            </a:extLst>
          </p:cNvPr>
          <p:cNvSpPr/>
          <p:nvPr/>
        </p:nvSpPr>
        <p:spPr>
          <a:xfrm>
            <a:off x="1657501" y="6030194"/>
            <a:ext cx="3601330" cy="109939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632E92F3-85CC-4D7B-BE48-D22C41D67F55}"/>
              </a:ext>
            </a:extLst>
          </p:cNvPr>
          <p:cNvSpPr txBox="1"/>
          <p:nvPr/>
        </p:nvSpPr>
        <p:spPr>
          <a:xfrm>
            <a:off x="384722" y="3422550"/>
            <a:ext cx="2166801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DNA</a:t>
            </a:r>
            <a:r>
              <a:rPr lang="nb-NO" sz="1100" dirty="0"/>
              <a:t> – er arvestoffet vårt og befinner seg inni cellekjernen. Det bestemmer hvilke proteiner kroppen vår produserer.</a:t>
            </a:r>
          </a:p>
          <a:p>
            <a:endParaRPr lang="nb-NO" sz="400" dirty="0"/>
          </a:p>
          <a:p>
            <a:r>
              <a:rPr lang="nb-NO" sz="1100" b="1" dirty="0"/>
              <a:t>Ribosom</a:t>
            </a:r>
            <a:r>
              <a:rPr lang="nb-NO" sz="1100" dirty="0"/>
              <a:t> – er viktig i prosessen der cellen lager proteiner.</a:t>
            </a:r>
          </a:p>
          <a:p>
            <a:endParaRPr lang="nb-NO" sz="400" dirty="0"/>
          </a:p>
          <a:p>
            <a:r>
              <a:rPr lang="nb-NO" sz="1100" b="1" dirty="0"/>
              <a:t>Mitokondrier</a:t>
            </a:r>
            <a:r>
              <a:rPr lang="nb-NO" sz="1100" dirty="0"/>
              <a:t> – cellens kraftverk, de omformer den kjemiske energien fra maten vi spiser til energi kroppen kan bruke (celleånding).</a:t>
            </a:r>
          </a:p>
          <a:p>
            <a:endParaRPr lang="nb-NO" sz="400" dirty="0"/>
          </a:p>
          <a:p>
            <a:r>
              <a:rPr lang="nb-NO" sz="1100" b="1" dirty="0" err="1"/>
              <a:t>Lysosomer</a:t>
            </a:r>
            <a:r>
              <a:rPr lang="nb-NO" sz="1100" dirty="0"/>
              <a:t> – cellens avfallsstasjon, de bryter ned avfallsstoffene i cellen.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8E85159A-30F5-4F2D-9FF8-91A3CD2A7C4A}"/>
              </a:ext>
            </a:extLst>
          </p:cNvPr>
          <p:cNvSpPr txBox="1"/>
          <p:nvPr/>
        </p:nvSpPr>
        <p:spPr>
          <a:xfrm>
            <a:off x="384724" y="3190277"/>
            <a:ext cx="60332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Cellekjerne</a:t>
            </a:r>
            <a:r>
              <a:rPr lang="nb-NO" sz="1100" dirty="0"/>
              <a:t> – cellens kommandosentral, den bestemmer hva som skjer i cellen.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6122F574-F412-4BFF-9A5E-5BE15C1AE421}"/>
              </a:ext>
            </a:extLst>
          </p:cNvPr>
          <p:cNvSpPr txBox="1"/>
          <p:nvPr/>
        </p:nvSpPr>
        <p:spPr>
          <a:xfrm>
            <a:off x="384722" y="2139703"/>
            <a:ext cx="25406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/>
              <a:t>Organeller (cellens organer)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DE676CC9-DB1E-4389-9A51-CB4B3666512B}"/>
              </a:ext>
            </a:extLst>
          </p:cNvPr>
          <p:cNvSpPr txBox="1"/>
          <p:nvPr/>
        </p:nvSpPr>
        <p:spPr>
          <a:xfrm>
            <a:off x="384723" y="2414926"/>
            <a:ext cx="62248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Cellemembran</a:t>
            </a:r>
            <a:r>
              <a:rPr lang="nb-NO" sz="1100" dirty="0"/>
              <a:t> – er en hinne rundt cellen. Den slipper inn næringsstoffer og slipper ut avfallsstoffer og andre produkter. </a:t>
            </a:r>
          </a:p>
          <a:p>
            <a:endParaRPr lang="nb-NO" sz="400" b="1" dirty="0"/>
          </a:p>
          <a:p>
            <a:r>
              <a:rPr lang="nb-NO" sz="1100" b="1" dirty="0"/>
              <a:t>Cytosol</a:t>
            </a:r>
            <a:r>
              <a:rPr lang="nb-NO" sz="1100" dirty="0"/>
              <a:t> – en tyktflytende væske som fyller innsiden av cellen. Den består i hovedsak av vann, mineraler og næringsstoffer.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EC8F3DDF-AFF1-4A57-BF90-9DF105ECA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1</a:t>
            </a:fld>
            <a:endParaRPr lang="nb-NO"/>
          </a:p>
        </p:txBody>
      </p:sp>
      <p:pic>
        <p:nvPicPr>
          <p:cNvPr id="22" name="Bilde 21">
            <a:extLst>
              <a:ext uri="{FF2B5EF4-FFF2-40B4-BE49-F238E27FC236}">
                <a16:creationId xmlns:a16="http://schemas.microsoft.com/office/drawing/2014/main" id="{8ED61FD9-CAAD-4CB2-B076-D81DAFC497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931" y="4462774"/>
            <a:ext cx="1529097" cy="1327256"/>
          </a:xfrm>
          <a:prstGeom prst="rect">
            <a:avLst/>
          </a:prstGeom>
        </p:spPr>
      </p:pic>
      <p:pic>
        <p:nvPicPr>
          <p:cNvPr id="31" name="Bilde 30" descr="Et bilde som inneholder mat, rett, dessert&#10;&#10;Automatisk generert beskrivelse">
            <a:extLst>
              <a:ext uri="{FF2B5EF4-FFF2-40B4-BE49-F238E27FC236}">
                <a16:creationId xmlns:a16="http://schemas.microsoft.com/office/drawing/2014/main" id="{83D3E5B9-E8B2-4166-A9FB-E31B1C7E00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146" y="4702019"/>
            <a:ext cx="1264480" cy="1032062"/>
          </a:xfrm>
          <a:prstGeom prst="rect">
            <a:avLst/>
          </a:prstGeom>
        </p:spPr>
      </p:pic>
      <p:pic>
        <p:nvPicPr>
          <p:cNvPr id="23" name="Bilde 22">
            <a:extLst>
              <a:ext uri="{FF2B5EF4-FFF2-40B4-BE49-F238E27FC236}">
                <a16:creationId xmlns:a16="http://schemas.microsoft.com/office/drawing/2014/main" id="{4891FA20-0923-42EB-A2C8-BA7D25CE66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732" y="22714"/>
            <a:ext cx="2351806" cy="2351806"/>
          </a:xfrm>
          <a:prstGeom prst="rect">
            <a:avLst/>
          </a:prstGeom>
        </p:spPr>
      </p:pic>
      <p:sp>
        <p:nvSpPr>
          <p:cNvPr id="28" name="Rektangel 27">
            <a:extLst>
              <a:ext uri="{FF2B5EF4-FFF2-40B4-BE49-F238E27FC236}">
                <a16:creationId xmlns:a16="http://schemas.microsoft.com/office/drawing/2014/main" id="{00B862B4-564E-48DD-97DF-856B37AA69D8}"/>
              </a:ext>
            </a:extLst>
          </p:cNvPr>
          <p:cNvSpPr/>
          <p:nvPr/>
        </p:nvSpPr>
        <p:spPr>
          <a:xfrm>
            <a:off x="4640239" y="278303"/>
            <a:ext cx="498564" cy="99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00" dirty="0" err="1">
                <a:solidFill>
                  <a:schemeClr val="tx1"/>
                </a:solidFill>
              </a:rPr>
              <a:t>Lysosom</a:t>
            </a:r>
            <a:endParaRPr lang="nb-NO" sz="600" dirty="0">
              <a:solidFill>
                <a:schemeClr val="tx1"/>
              </a:solidFill>
            </a:endParaRPr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0B96DA19-1D60-4942-9445-D4AF341B5697}"/>
              </a:ext>
            </a:extLst>
          </p:cNvPr>
          <p:cNvSpPr/>
          <p:nvPr/>
        </p:nvSpPr>
        <p:spPr>
          <a:xfrm>
            <a:off x="5053285" y="275573"/>
            <a:ext cx="538518" cy="99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00" dirty="0">
                <a:solidFill>
                  <a:schemeClr val="tx1"/>
                </a:solidFill>
              </a:rPr>
              <a:t>Cellekjerne</a:t>
            </a:r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30B79927-E828-47B0-9893-E5DAA2801011}"/>
              </a:ext>
            </a:extLst>
          </p:cNvPr>
          <p:cNvSpPr/>
          <p:nvPr/>
        </p:nvSpPr>
        <p:spPr>
          <a:xfrm>
            <a:off x="5495894" y="305170"/>
            <a:ext cx="697460" cy="181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00" dirty="0">
                <a:solidFill>
                  <a:schemeClr val="tx1"/>
                </a:solidFill>
              </a:rPr>
              <a:t>Kjernemembran</a:t>
            </a:r>
          </a:p>
        </p:txBody>
      </p:sp>
      <p:sp>
        <p:nvSpPr>
          <p:cNvPr id="35" name="Rektangel 34">
            <a:extLst>
              <a:ext uri="{FF2B5EF4-FFF2-40B4-BE49-F238E27FC236}">
                <a16:creationId xmlns:a16="http://schemas.microsoft.com/office/drawing/2014/main" id="{6870F982-86B8-4FD9-85CC-98D954F871B4}"/>
              </a:ext>
            </a:extLst>
          </p:cNvPr>
          <p:cNvSpPr/>
          <p:nvPr/>
        </p:nvSpPr>
        <p:spPr>
          <a:xfrm>
            <a:off x="5783392" y="482483"/>
            <a:ext cx="549051" cy="1174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600" dirty="0">
                <a:solidFill>
                  <a:schemeClr val="tx1"/>
                </a:solidFill>
              </a:rPr>
              <a:t>Kromosom</a:t>
            </a:r>
          </a:p>
        </p:txBody>
      </p:sp>
      <p:sp>
        <p:nvSpPr>
          <p:cNvPr id="36" name="Rektangel 35">
            <a:extLst>
              <a:ext uri="{FF2B5EF4-FFF2-40B4-BE49-F238E27FC236}">
                <a16:creationId xmlns:a16="http://schemas.microsoft.com/office/drawing/2014/main" id="{FB07F588-5D5E-47D9-9B31-F708F77D23B0}"/>
              </a:ext>
            </a:extLst>
          </p:cNvPr>
          <p:cNvSpPr/>
          <p:nvPr/>
        </p:nvSpPr>
        <p:spPr>
          <a:xfrm>
            <a:off x="6035773" y="662126"/>
            <a:ext cx="578437" cy="1174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600" dirty="0">
                <a:solidFill>
                  <a:schemeClr val="tx1"/>
                </a:solidFill>
              </a:rPr>
              <a:t>Mitokondrie</a:t>
            </a:r>
          </a:p>
        </p:txBody>
      </p:sp>
      <p:sp>
        <p:nvSpPr>
          <p:cNvPr id="37" name="Rektangel 36">
            <a:extLst>
              <a:ext uri="{FF2B5EF4-FFF2-40B4-BE49-F238E27FC236}">
                <a16:creationId xmlns:a16="http://schemas.microsoft.com/office/drawing/2014/main" id="{39479747-5FC5-4B09-8B32-D950FBA7DF20}"/>
              </a:ext>
            </a:extLst>
          </p:cNvPr>
          <p:cNvSpPr/>
          <p:nvPr/>
        </p:nvSpPr>
        <p:spPr>
          <a:xfrm>
            <a:off x="6240046" y="812545"/>
            <a:ext cx="575217" cy="1174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600" dirty="0">
                <a:solidFill>
                  <a:schemeClr val="tx1"/>
                </a:solidFill>
              </a:rPr>
              <a:t>Cytoplasma</a:t>
            </a:r>
          </a:p>
        </p:txBody>
      </p:sp>
      <p:sp>
        <p:nvSpPr>
          <p:cNvPr id="38" name="Rektangel 37">
            <a:extLst>
              <a:ext uri="{FF2B5EF4-FFF2-40B4-BE49-F238E27FC236}">
                <a16:creationId xmlns:a16="http://schemas.microsoft.com/office/drawing/2014/main" id="{AF74977C-7AB7-4911-A81D-27FDDE254C9D}"/>
              </a:ext>
            </a:extLst>
          </p:cNvPr>
          <p:cNvSpPr/>
          <p:nvPr/>
        </p:nvSpPr>
        <p:spPr>
          <a:xfrm>
            <a:off x="4367284" y="417921"/>
            <a:ext cx="589610" cy="99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00" dirty="0" err="1">
                <a:solidFill>
                  <a:schemeClr val="tx1"/>
                </a:solidFill>
              </a:rPr>
              <a:t>Peroksisom</a:t>
            </a:r>
            <a:endParaRPr lang="nb-NO" sz="600" dirty="0">
              <a:solidFill>
                <a:schemeClr val="tx1"/>
              </a:solidFill>
            </a:endParaRPr>
          </a:p>
        </p:txBody>
      </p:sp>
      <p:sp>
        <p:nvSpPr>
          <p:cNvPr id="39" name="Rektangel 38">
            <a:extLst>
              <a:ext uri="{FF2B5EF4-FFF2-40B4-BE49-F238E27FC236}">
                <a16:creationId xmlns:a16="http://schemas.microsoft.com/office/drawing/2014/main" id="{B92DEFB6-287B-41B8-AC65-3A620540048C}"/>
              </a:ext>
            </a:extLst>
          </p:cNvPr>
          <p:cNvSpPr/>
          <p:nvPr/>
        </p:nvSpPr>
        <p:spPr>
          <a:xfrm>
            <a:off x="4091598" y="1055575"/>
            <a:ext cx="434579" cy="1559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600" dirty="0">
                <a:solidFill>
                  <a:schemeClr val="tx1"/>
                </a:solidFill>
              </a:rPr>
              <a:t>Golgi-</a:t>
            </a:r>
          </a:p>
          <a:p>
            <a:r>
              <a:rPr lang="nb-NO" sz="600" dirty="0">
                <a:solidFill>
                  <a:schemeClr val="tx1"/>
                </a:solidFill>
              </a:rPr>
              <a:t>apparat</a:t>
            </a:r>
          </a:p>
        </p:txBody>
      </p:sp>
      <p:sp>
        <p:nvSpPr>
          <p:cNvPr id="40" name="Rektangel 39">
            <a:extLst>
              <a:ext uri="{FF2B5EF4-FFF2-40B4-BE49-F238E27FC236}">
                <a16:creationId xmlns:a16="http://schemas.microsoft.com/office/drawing/2014/main" id="{B275950C-505B-47FB-A9E2-CC40B200066B}"/>
              </a:ext>
            </a:extLst>
          </p:cNvPr>
          <p:cNvSpPr/>
          <p:nvPr/>
        </p:nvSpPr>
        <p:spPr>
          <a:xfrm>
            <a:off x="4312693" y="2067634"/>
            <a:ext cx="489058" cy="1559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600" dirty="0">
                <a:solidFill>
                  <a:schemeClr val="tx1"/>
                </a:solidFill>
              </a:rPr>
              <a:t>Celle-membran</a:t>
            </a:r>
          </a:p>
        </p:txBody>
      </p:sp>
      <p:sp>
        <p:nvSpPr>
          <p:cNvPr id="42" name="Rektangel 41">
            <a:extLst>
              <a:ext uri="{FF2B5EF4-FFF2-40B4-BE49-F238E27FC236}">
                <a16:creationId xmlns:a16="http://schemas.microsoft.com/office/drawing/2014/main" id="{9DF99616-1F7E-41FF-BDF4-7F1E871F948C}"/>
              </a:ext>
            </a:extLst>
          </p:cNvPr>
          <p:cNvSpPr/>
          <p:nvPr/>
        </p:nvSpPr>
        <p:spPr>
          <a:xfrm>
            <a:off x="5422700" y="2167864"/>
            <a:ext cx="535086" cy="1559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600" dirty="0">
                <a:solidFill>
                  <a:schemeClr val="tx1"/>
                </a:solidFill>
              </a:rPr>
              <a:t>Ribosomer</a:t>
            </a:r>
          </a:p>
        </p:txBody>
      </p:sp>
      <p:sp>
        <p:nvSpPr>
          <p:cNvPr id="43" name="Rektangel 42">
            <a:extLst>
              <a:ext uri="{FF2B5EF4-FFF2-40B4-BE49-F238E27FC236}">
                <a16:creationId xmlns:a16="http://schemas.microsoft.com/office/drawing/2014/main" id="{872FEE6E-A9B7-4E4B-855A-F70E032D7F8B}"/>
              </a:ext>
            </a:extLst>
          </p:cNvPr>
          <p:cNvSpPr/>
          <p:nvPr/>
        </p:nvSpPr>
        <p:spPr>
          <a:xfrm>
            <a:off x="4792726" y="2151747"/>
            <a:ext cx="89982" cy="99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b-NO" sz="400" dirty="0">
              <a:solidFill>
                <a:schemeClr val="tx1"/>
              </a:solidFill>
            </a:endParaRPr>
          </a:p>
        </p:txBody>
      </p:sp>
      <p:sp>
        <p:nvSpPr>
          <p:cNvPr id="44" name="Rektangel 43">
            <a:extLst>
              <a:ext uri="{FF2B5EF4-FFF2-40B4-BE49-F238E27FC236}">
                <a16:creationId xmlns:a16="http://schemas.microsoft.com/office/drawing/2014/main" id="{09B073A4-F0D4-4986-9818-0576A407F003}"/>
              </a:ext>
            </a:extLst>
          </p:cNvPr>
          <p:cNvSpPr/>
          <p:nvPr/>
        </p:nvSpPr>
        <p:spPr>
          <a:xfrm>
            <a:off x="4961925" y="50283"/>
            <a:ext cx="1072488" cy="198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00" dirty="0">
              <a:solidFill>
                <a:schemeClr val="tx1"/>
              </a:solidFill>
            </a:endParaRPr>
          </a:p>
        </p:txBody>
      </p:sp>
      <p:sp>
        <p:nvSpPr>
          <p:cNvPr id="41" name="Rektangel 40">
            <a:extLst>
              <a:ext uri="{FF2B5EF4-FFF2-40B4-BE49-F238E27FC236}">
                <a16:creationId xmlns:a16="http://schemas.microsoft.com/office/drawing/2014/main" id="{0B2999AF-BBAD-4505-B640-124AAFB23B99}"/>
              </a:ext>
            </a:extLst>
          </p:cNvPr>
          <p:cNvSpPr/>
          <p:nvPr/>
        </p:nvSpPr>
        <p:spPr>
          <a:xfrm>
            <a:off x="4762195" y="2182673"/>
            <a:ext cx="589610" cy="1559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600" dirty="0">
                <a:solidFill>
                  <a:schemeClr val="tx1"/>
                </a:solidFill>
              </a:rPr>
              <a:t>Endoplastisk </a:t>
            </a:r>
            <a:r>
              <a:rPr lang="nb-NO" sz="600" dirty="0" err="1">
                <a:solidFill>
                  <a:schemeClr val="tx1"/>
                </a:solidFill>
              </a:rPr>
              <a:t>retikulum</a:t>
            </a:r>
            <a:endParaRPr lang="nb-NO" sz="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014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Sylinder 9">
            <a:extLst>
              <a:ext uri="{FF2B5EF4-FFF2-40B4-BE49-F238E27FC236}">
                <a16:creationId xmlns:a16="http://schemas.microsoft.com/office/drawing/2014/main" id="{6C56B3D9-E0CA-4A8E-B248-F7A30A61030A}"/>
              </a:ext>
            </a:extLst>
          </p:cNvPr>
          <p:cNvSpPr txBox="1"/>
          <p:nvPr/>
        </p:nvSpPr>
        <p:spPr>
          <a:xfrm>
            <a:off x="561852" y="1525201"/>
            <a:ext cx="5534147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1:</a:t>
            </a:r>
            <a:r>
              <a:rPr lang="nb-NO" sz="1100" dirty="0"/>
              <a:t> Finn informasjon og inspirasjon til en cellemodell. Hvilke deler består den av? Hvordan ser disse delene ut?</a:t>
            </a:r>
          </a:p>
          <a:p>
            <a:endParaRPr lang="nb-NO" sz="400" dirty="0"/>
          </a:p>
          <a:p>
            <a:r>
              <a:rPr lang="nb-NO" sz="1100" b="1" dirty="0"/>
              <a:t>Fase 2:</a:t>
            </a:r>
            <a:r>
              <a:rPr lang="nb-NO" sz="1100" dirty="0"/>
              <a:t> Ha en idémyldring for deg selv. Hvordan vil du at din cellemodell skal se ut, og hvilke materialer skal du bruke? Tegn gjerne en skisse før du begynner å lage den. Cellemodellen skal også ha minst ett lys. Hvilke farger skal disse ha og hvor passer de best?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086D7DE9-75EE-4B6F-83DA-D4D87B37EAF8}"/>
              </a:ext>
            </a:extLst>
          </p:cNvPr>
          <p:cNvSpPr txBox="1"/>
          <p:nvPr/>
        </p:nvSpPr>
        <p:spPr>
          <a:xfrm>
            <a:off x="561852" y="7277349"/>
            <a:ext cx="2061426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4: </a:t>
            </a:r>
            <a:r>
              <a:rPr lang="nb-NO" sz="1100" dirty="0"/>
              <a:t>Test programmet ditt. </a:t>
            </a:r>
          </a:p>
          <a:p>
            <a:endParaRPr lang="nb-NO" sz="400" dirty="0"/>
          </a:p>
          <a:p>
            <a:r>
              <a:rPr lang="nb-NO" sz="1100" b="1" dirty="0"/>
              <a:t>Fase 5:</a:t>
            </a:r>
            <a:r>
              <a:rPr lang="nb-NO" sz="1100" dirty="0"/>
              <a:t> Virker det slik det skal?</a:t>
            </a:r>
          </a:p>
          <a:p>
            <a:endParaRPr lang="nb-NO" sz="400" dirty="0"/>
          </a:p>
          <a:p>
            <a:r>
              <a:rPr lang="nb-NO" sz="1100" b="1" dirty="0"/>
              <a:t>Fase 6:</a:t>
            </a:r>
            <a:r>
              <a:rPr lang="nb-NO" sz="1100" dirty="0"/>
              <a:t> Hopp gjerne tilbake til tidligere punkt og gjør forandringer for å få en best mulig cellemodell. Gjør gjerne endringer i </a:t>
            </a:r>
            <a:r>
              <a:rPr lang="nb-NO" sz="1100" dirty="0" err="1"/>
              <a:t>micro:bit-programmet</a:t>
            </a:r>
            <a:r>
              <a:rPr lang="nb-NO" sz="1100" dirty="0"/>
              <a:t> ditt.</a:t>
            </a:r>
          </a:p>
          <a:p>
            <a:endParaRPr lang="nb-NO" sz="400" dirty="0"/>
          </a:p>
          <a:p>
            <a:r>
              <a:rPr lang="nb-NO" sz="1100" b="1" dirty="0"/>
              <a:t>Fase 7: </a:t>
            </a:r>
            <a:r>
              <a:rPr lang="nb-NO" sz="1100" dirty="0"/>
              <a:t>Ta gjerne en filmsnutt av den ferdige cellemodellen for å vise hvordan den virker.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83DD98D4-AE26-41A1-B50B-6A0F9882F283}"/>
              </a:ext>
            </a:extLst>
          </p:cNvPr>
          <p:cNvSpPr txBox="1"/>
          <p:nvPr/>
        </p:nvSpPr>
        <p:spPr>
          <a:xfrm>
            <a:off x="561852" y="193663"/>
            <a:ext cx="43472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200" dirty="0"/>
              <a:t>Lag en modell av en celle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F1BD09D3-0478-407E-8FEB-2C656C2688D1}"/>
              </a:ext>
            </a:extLst>
          </p:cNvPr>
          <p:cNvSpPr txBox="1"/>
          <p:nvPr/>
        </p:nvSpPr>
        <p:spPr>
          <a:xfrm>
            <a:off x="561852" y="2501998"/>
            <a:ext cx="55341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3: </a:t>
            </a:r>
            <a:r>
              <a:rPr lang="nb-NO" sz="1100" dirty="0"/>
              <a:t>Tid for å lage cellemodellen og programmere </a:t>
            </a:r>
            <a:r>
              <a:rPr lang="nb-NO" sz="1100" dirty="0" err="1"/>
              <a:t>micro:biten</a:t>
            </a:r>
            <a:r>
              <a:rPr lang="nb-NO" sz="1100" dirty="0"/>
              <a:t>. Se under for oppkobling og programmering.</a:t>
            </a:r>
          </a:p>
        </p:txBody>
      </p:sp>
      <p:pic>
        <p:nvPicPr>
          <p:cNvPr id="37" name="Bilde 36">
            <a:extLst>
              <a:ext uri="{FF2B5EF4-FFF2-40B4-BE49-F238E27FC236}">
                <a16:creationId xmlns:a16="http://schemas.microsoft.com/office/drawing/2014/main" id="{19CC5838-D8C0-468B-BD2B-68526ADD66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298" y="6146965"/>
            <a:ext cx="2045249" cy="785984"/>
          </a:xfrm>
          <a:prstGeom prst="rect">
            <a:avLst/>
          </a:prstGeom>
        </p:spPr>
      </p:pic>
      <p:sp>
        <p:nvSpPr>
          <p:cNvPr id="38" name="Rektangel 37">
            <a:extLst>
              <a:ext uri="{FF2B5EF4-FFF2-40B4-BE49-F238E27FC236}">
                <a16:creationId xmlns:a16="http://schemas.microsoft.com/office/drawing/2014/main" id="{06F7A393-F957-48EB-9497-B5405CFCF263}"/>
              </a:ext>
            </a:extLst>
          </p:cNvPr>
          <p:cNvSpPr/>
          <p:nvPr/>
        </p:nvSpPr>
        <p:spPr>
          <a:xfrm>
            <a:off x="561853" y="5985893"/>
            <a:ext cx="4783131" cy="11303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843E904B-9770-4B72-9F04-ED5D4CCB088E}"/>
              </a:ext>
            </a:extLst>
          </p:cNvPr>
          <p:cNvSpPr txBox="1"/>
          <p:nvPr/>
        </p:nvSpPr>
        <p:spPr>
          <a:xfrm>
            <a:off x="662298" y="936376"/>
            <a:ext cx="4642709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Oppgave </a:t>
            </a:r>
          </a:p>
          <a:p>
            <a:r>
              <a:rPr lang="nb-NO" sz="1100" dirty="0"/>
              <a:t>Lag en modell av en celle som har minst én lysende eller blinkende LED-pære.</a:t>
            </a:r>
          </a:p>
        </p:txBody>
      </p:sp>
      <p:sp>
        <p:nvSpPr>
          <p:cNvPr id="43" name="TekstSylinder 42">
            <a:extLst>
              <a:ext uri="{FF2B5EF4-FFF2-40B4-BE49-F238E27FC236}">
                <a16:creationId xmlns:a16="http://schemas.microsoft.com/office/drawing/2014/main" id="{876F909D-0C02-4878-99A6-B2349558C6FD}"/>
              </a:ext>
            </a:extLst>
          </p:cNvPr>
          <p:cNvSpPr txBox="1"/>
          <p:nvPr/>
        </p:nvSpPr>
        <p:spPr>
          <a:xfrm>
            <a:off x="3994611" y="3146747"/>
            <a:ext cx="2404705" cy="24776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Koble opp </a:t>
            </a:r>
            <a:r>
              <a:rPr lang="nb-NO" sz="1100" dirty="0" err="1"/>
              <a:t>micro:bit</a:t>
            </a:r>
            <a:r>
              <a:rPr lang="nb-NO" sz="1100" dirty="0"/>
              <a:t> som vist på figuren.</a:t>
            </a:r>
          </a:p>
          <a:p>
            <a:endParaRPr lang="nb-NO" sz="400" dirty="0"/>
          </a:p>
          <a:p>
            <a:r>
              <a:rPr lang="nb-NO" sz="1100" dirty="0"/>
              <a:t>Det lange beinet til LED-pæra skal kobles til en mostand og så til P0-utgangen. Dette blir den positive polen, og vi kan lage et program som sender strøm gjennom pæra.</a:t>
            </a:r>
          </a:p>
          <a:p>
            <a:endParaRPr lang="nb-NO" sz="400" dirty="0"/>
          </a:p>
          <a:p>
            <a:r>
              <a:rPr lang="nb-NO" sz="1100" dirty="0"/>
              <a:t>Det korte beinet til pæra skal kobles til GND-utgangen. Det står for </a:t>
            </a:r>
            <a:r>
              <a:rPr lang="nb-NO" sz="1100" dirty="0" err="1"/>
              <a:t>ground</a:t>
            </a:r>
            <a:r>
              <a:rPr lang="nb-NO" sz="1100" dirty="0"/>
              <a:t> som betyr jord, og det blir den negative polen.</a:t>
            </a:r>
          </a:p>
          <a:p>
            <a:endParaRPr lang="nb-NO" sz="400" dirty="0"/>
          </a:p>
          <a:p>
            <a:r>
              <a:rPr lang="nb-NO" sz="1100" dirty="0"/>
              <a:t>Hvilke endringer må vi gjøre for å få flere LED-pærer til å lyse?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9F59BCA1-9242-427C-89A3-8669F4B71DE2}"/>
              </a:ext>
            </a:extLst>
          </p:cNvPr>
          <p:cNvSpPr txBox="1"/>
          <p:nvPr/>
        </p:nvSpPr>
        <p:spPr>
          <a:xfrm>
            <a:off x="2890380" y="6101952"/>
            <a:ext cx="22084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Eksempel på program</a:t>
            </a:r>
          </a:p>
          <a:p>
            <a:endParaRPr lang="nb-NO" sz="400" dirty="0"/>
          </a:p>
          <a:p>
            <a:r>
              <a:rPr lang="nb-NO" sz="1100" dirty="0"/>
              <a:t>Dette programmet får LED-pæra til å lyse konstant. Hva må du gjøre for å få den til å blinke?</a:t>
            </a:r>
          </a:p>
        </p:txBody>
      </p:sp>
      <p:sp>
        <p:nvSpPr>
          <p:cNvPr id="49" name="TekstSylinder 48">
            <a:extLst>
              <a:ext uri="{FF2B5EF4-FFF2-40B4-BE49-F238E27FC236}">
                <a16:creationId xmlns:a16="http://schemas.microsoft.com/office/drawing/2014/main" id="{69397260-46C8-4BAE-B01A-050A09BF07CA}"/>
              </a:ext>
            </a:extLst>
          </p:cNvPr>
          <p:cNvSpPr txBox="1"/>
          <p:nvPr/>
        </p:nvSpPr>
        <p:spPr>
          <a:xfrm>
            <a:off x="2707547" y="7323453"/>
            <a:ext cx="3691769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Oppgave</a:t>
            </a:r>
          </a:p>
          <a:p>
            <a:endParaRPr lang="nb-NO" sz="400" dirty="0"/>
          </a:p>
          <a:p>
            <a:r>
              <a:rPr lang="nb-NO" sz="1100" dirty="0"/>
              <a:t>Bare planteceller inneholder kloroplaster som gjør at de kan omforme energi fra sollyset til kjemisk energi i karbohydrater. Mens alle celler kan omforme energien fra næringsstoffer til den energien de trenger for å leve. Denne prosessen kalles celleånding.</a:t>
            </a:r>
          </a:p>
          <a:p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Finn ut hvilke stoffer som inngår i reaksjonene for fotosyntese og celleånding.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Hva har disse stoffene med karbonkretsløpet å gjøre?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Kan dette påvirke drivhuseffekten på noen måte?</a:t>
            </a:r>
            <a:endParaRPr lang="nb-NO" sz="400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2D3B9762-F534-4E34-B14C-2C0964A2D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2</a:t>
            </a:fld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393B2446-A0A8-4620-8837-EFB352F9C2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582" y="3146747"/>
            <a:ext cx="1870458" cy="2536214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FE2D22F9-62D0-4912-8894-4148D55EE714}"/>
              </a:ext>
            </a:extLst>
          </p:cNvPr>
          <p:cNvSpPr txBox="1"/>
          <p:nvPr/>
        </p:nvSpPr>
        <p:spPr>
          <a:xfrm>
            <a:off x="1684922" y="5209151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+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C226C7F-45FE-4054-816D-1890FC469DE0}"/>
              </a:ext>
            </a:extLst>
          </p:cNvPr>
          <p:cNvSpPr txBox="1"/>
          <p:nvPr/>
        </p:nvSpPr>
        <p:spPr>
          <a:xfrm>
            <a:off x="1989722" y="5196451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06332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2B349DD0DF7E4E8089C5D8EAF3A394" ma:contentTypeVersion="27" ma:contentTypeDescription="Opprett et nytt dokument." ma:contentTypeScope="" ma:versionID="e645ad07474aa427203028c883b379c2">
  <xsd:schema xmlns:xsd="http://www.w3.org/2001/XMLSchema" xmlns:xs="http://www.w3.org/2001/XMLSchema" xmlns:p="http://schemas.microsoft.com/office/2006/metadata/properties" xmlns:ns3="285d13ab-30c6-49f8-8756-d82b97344fc4" xmlns:ns4="e7edbe82-fed3-4e3f-9446-c6542b3d00d2" targetNamespace="http://schemas.microsoft.com/office/2006/metadata/properties" ma:root="true" ma:fieldsID="72272ba45de3da5dc7018043b44d9d3d" ns3:_="" ns4:_="">
    <xsd:import namespace="285d13ab-30c6-49f8-8756-d82b97344fc4"/>
    <xsd:import namespace="e7edbe82-fed3-4e3f-9446-c6542b3d00d2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Templates" minOccurs="0"/>
                <xsd:element ref="ns3:CultureName" minOccurs="0"/>
                <xsd:element ref="ns3:Self_Registration_Enabled0" minOccurs="0"/>
                <xsd:element ref="ns3:Has_Teacher_Only_SectionGroup" minOccurs="0"/>
                <xsd:element ref="ns3:Is_Collaboration_Space_Locked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5d13ab-30c6-49f8-8756-d82b97344fc4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2" nillable="true" ma:displayName="App Version" ma:internalName="AppVersion">
      <xsd:simpleType>
        <xsd:restriction base="dms:Text"/>
      </xsd:simpleType>
    </xsd:element>
    <xsd:element name="Teachers" ma:index="1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8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5" nillable="true" ma:displayName="MediaServiceAutoTags" ma:description="" ma:internalName="MediaServiceAutoTags" ma:readOnly="true">
      <xsd:simpleType>
        <xsd:restriction base="dms:Text"/>
      </xsd:simpleType>
    </xsd:element>
    <xsd:element name="Templates" ma:index="26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7" nillable="true" ma:displayName="Culture Name" ma:internalName="CultureName">
      <xsd:simpleType>
        <xsd:restriction base="dms:Text"/>
      </xsd:simpleType>
    </xsd:element>
    <xsd:element name="Self_Registration_Enabled0" ma:index="28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2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0" nillable="true" ma:displayName="Is Collaboration Space Locked" ma:internalName="Is_Collaboration_Space_Locked">
      <xsd:simpleType>
        <xsd:restriction base="dms:Boolean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MediaServiceOCR" ma:index="3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edbe82-fed3-4e3f-9446-c6542b3d00d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285d13ab-30c6-49f8-8756-d82b97344fc4" xsi:nil="true"/>
    <Students xmlns="285d13ab-30c6-49f8-8756-d82b97344fc4">
      <UserInfo>
        <DisplayName/>
        <AccountId xsi:nil="true"/>
        <AccountType/>
      </UserInfo>
    </Students>
    <CultureName xmlns="285d13ab-30c6-49f8-8756-d82b97344fc4" xsi:nil="true"/>
    <Self_Registration_Enabled xmlns="285d13ab-30c6-49f8-8756-d82b97344fc4" xsi:nil="true"/>
    <FolderType xmlns="285d13ab-30c6-49f8-8756-d82b97344fc4" xsi:nil="true"/>
    <Student_Groups xmlns="285d13ab-30c6-49f8-8756-d82b97344fc4">
      <UserInfo>
        <DisplayName/>
        <AccountId xsi:nil="true"/>
        <AccountType/>
      </UserInfo>
    </Student_Groups>
    <Self_Registration_Enabled0 xmlns="285d13ab-30c6-49f8-8756-d82b97344fc4" xsi:nil="true"/>
    <Invited_Teachers xmlns="285d13ab-30c6-49f8-8756-d82b97344fc4" xsi:nil="true"/>
    <DefaultSectionNames xmlns="285d13ab-30c6-49f8-8756-d82b97344fc4" xsi:nil="true"/>
    <Is_Collaboration_Space_Locked xmlns="285d13ab-30c6-49f8-8756-d82b97344fc4" xsi:nil="true"/>
    <Templates xmlns="285d13ab-30c6-49f8-8756-d82b97344fc4" xsi:nil="true"/>
    <Has_Teacher_Only_SectionGroup xmlns="285d13ab-30c6-49f8-8756-d82b97344fc4" xsi:nil="true"/>
    <AppVersion xmlns="285d13ab-30c6-49f8-8756-d82b97344fc4" xsi:nil="true"/>
    <Invited_Students xmlns="285d13ab-30c6-49f8-8756-d82b97344fc4" xsi:nil="true"/>
    <Owner xmlns="285d13ab-30c6-49f8-8756-d82b97344fc4">
      <UserInfo>
        <DisplayName/>
        <AccountId xsi:nil="true"/>
        <AccountType/>
      </UserInfo>
    </Owner>
    <Teachers xmlns="285d13ab-30c6-49f8-8756-d82b97344fc4">
      <UserInfo>
        <DisplayName/>
        <AccountId xsi:nil="true"/>
        <AccountType/>
      </UserInfo>
    </Teach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C4B04C6-7D93-4D91-BDB7-5AA5A84EB3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5d13ab-30c6-49f8-8756-d82b97344fc4"/>
    <ds:schemaRef ds:uri="e7edbe82-fed3-4e3f-9446-c6542b3d0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00BA4E2-F0CF-4983-9E81-623E710CD51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85d13ab-30c6-49f8-8756-d82b97344fc4"/>
    <ds:schemaRef ds:uri="http://purl.org/dc/terms/"/>
    <ds:schemaRef ds:uri="http://schemas.openxmlformats.org/package/2006/metadata/core-properties"/>
    <ds:schemaRef ds:uri="e7edbe82-fed3-4e3f-9446-c6542b3d00d2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41F102E-35CA-4D54-AA7B-DE697C0D0CE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478303</TotalTime>
  <Words>700</Words>
  <Application>Microsoft Macintosh PowerPoint</Application>
  <PresentationFormat>A4 Paper (210x297 mm)</PresentationFormat>
  <Paragraphs>82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Opplegg 2 - Celler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Førsteutkast til GAN Aschehoug-opplegg</dc:title>
  <dc:creator>Ellen Egeland Flø</dc:creator>
  <cp:lastModifiedBy>Simen Stafseng</cp:lastModifiedBy>
  <cp:revision>1491</cp:revision>
  <dcterms:created xsi:type="dcterms:W3CDTF">2018-11-04T16:46:19Z</dcterms:created>
  <dcterms:modified xsi:type="dcterms:W3CDTF">2021-11-04T15:48:41Z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0x0101000B2B349DD0DF7E4E8089C5D8EAF3A394</vt:lpwstr>
  </property>
  <property fmtid="{D5CDD505-2E9C-101B-9397-08002B2CF9AE}" pid="3" name="MSIP_Label_531f9ef8-9444-4aee-b673-282240bf708b_Enabled">
    <vt:lpwstr>true</vt:lpwstr>
  </property>
  <property fmtid="{D5CDD505-2E9C-101B-9397-08002B2CF9AE}" pid="4" name="MSIP_Label_531f9ef8-9444-4aee-b673-282240bf708b_SetDate">
    <vt:lpwstr>2021-08-29T09:36:42Z</vt:lpwstr>
  </property>
  <property fmtid="{D5CDD505-2E9C-101B-9397-08002B2CF9AE}" pid="5" name="MSIP_Label_531f9ef8-9444-4aee-b673-282240bf708b_Method">
    <vt:lpwstr>Privileged</vt:lpwstr>
  </property>
  <property fmtid="{D5CDD505-2E9C-101B-9397-08002B2CF9AE}" pid="6" name="MSIP_Label_531f9ef8-9444-4aee-b673-282240bf708b_Name">
    <vt:lpwstr>Åpen - PROD</vt:lpwstr>
  </property>
  <property fmtid="{D5CDD505-2E9C-101B-9397-08002B2CF9AE}" pid="7" name="MSIP_Label_531f9ef8-9444-4aee-b673-282240bf708b_SiteId">
    <vt:lpwstr>3d50ddd4-00a1-4ab7-9788-decf14a8728f</vt:lpwstr>
  </property>
  <property fmtid="{D5CDD505-2E9C-101B-9397-08002B2CF9AE}" pid="8" name="MSIP_Label_531f9ef8-9444-4aee-b673-282240bf708b_ActionId">
    <vt:lpwstr>546d2356-725b-4d10-9700-e4467011995d</vt:lpwstr>
  </property>
  <property fmtid="{D5CDD505-2E9C-101B-9397-08002B2CF9AE}" pid="9" name="MSIP_Label_531f9ef8-9444-4aee-b673-282240bf708b_ContentBits">
    <vt:lpwstr>0</vt:lpwstr>
  </property>
</Properties>
</file>