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287" r:id="rId5"/>
    <p:sldId id="270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04.11.2021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04.11.2021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04.11.2021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04.11.2021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04.11.2021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04.11.2021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4B71A342-0A30-473D-807A-D93A2F6DD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185" y="5886516"/>
            <a:ext cx="2512612" cy="1076834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66E73A4F-1C20-4751-BE98-EE20FD975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797" y="2415786"/>
            <a:ext cx="1553387" cy="155295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4F78FE3-9FEB-42C2-896D-71DC5C9F8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247" y="176882"/>
            <a:ext cx="5460023" cy="1140337"/>
          </a:xfrm>
        </p:spPr>
        <p:txBody>
          <a:bodyPr>
            <a:normAutofit fontScale="90000"/>
          </a:bodyPr>
          <a:lstStyle/>
          <a:p>
            <a:r>
              <a:rPr lang="nb-NO" dirty="0"/>
              <a:t>Opplegg 1 - Innovasjonsmetoden</a:t>
            </a:r>
            <a:br>
              <a:rPr lang="nb-NO" dirty="0"/>
            </a:br>
            <a:r>
              <a:rPr lang="nb-NO" sz="1661" dirty="0"/>
              <a:t>- Hvordan løse en oppgave?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E236668C-B4C6-4DB4-94CA-0AAB45B3E9D8}"/>
              </a:ext>
            </a:extLst>
          </p:cNvPr>
          <p:cNvSpPr txBox="1">
            <a:spLocks/>
          </p:cNvSpPr>
          <p:nvPr/>
        </p:nvSpPr>
        <p:spPr>
          <a:xfrm>
            <a:off x="456247" y="1511227"/>
            <a:ext cx="3714998" cy="755401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84406" tIns="42203" rIns="84406" bIns="42203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6528" indent="-316528" defTabSz="633055">
              <a:spcBef>
                <a:spcPts val="692"/>
              </a:spcBef>
              <a:buFont typeface="+mj-lt"/>
              <a:buAutoNum type="arabicPeriod"/>
              <a:defRPr/>
            </a:pPr>
            <a:r>
              <a:rPr lang="nb-NO" sz="1200" b="1" dirty="0">
                <a:solidFill>
                  <a:prstClr val="black"/>
                </a:solidFill>
                <a:latin typeface="Calibri" panose="020F0502020204030204"/>
              </a:rPr>
              <a:t>Undersøke og finne informasjon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Let etter informasjon om temaet.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Bruk ulike kilder.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Finn ut av hva vanskelige begreper betyr.</a:t>
            </a:r>
          </a:p>
          <a:p>
            <a:pPr lvl="1">
              <a:defRPr/>
            </a:pPr>
            <a:endParaRPr lang="nb-NO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316528" indent="-316528" defTabSz="633055">
              <a:spcBef>
                <a:spcPts val="692"/>
              </a:spcBef>
              <a:buFont typeface="+mj-lt"/>
              <a:buAutoNum type="arabicPeriod"/>
              <a:defRPr/>
            </a:pPr>
            <a:r>
              <a:rPr lang="nb-NO" sz="1200" b="1" dirty="0">
                <a:solidFill>
                  <a:prstClr val="black"/>
                </a:solidFill>
                <a:latin typeface="Calibri" panose="020F0502020204030204"/>
              </a:rPr>
              <a:t>Planlegge og idémyldre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Bruk den informasjonen du fant for å prøve å finne løsninger.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Finn flest mulig løsninger og velg ut den løsningen du tror er best.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Planlegg gjennomføringen.</a:t>
            </a:r>
          </a:p>
          <a:p>
            <a:pPr lvl="1">
              <a:defRPr/>
            </a:pPr>
            <a:endParaRPr lang="nb-NO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316528" indent="-316528" defTabSz="633055">
              <a:spcBef>
                <a:spcPts val="692"/>
              </a:spcBef>
              <a:buFont typeface="+mj-lt"/>
              <a:buAutoNum type="arabicPeriod"/>
              <a:defRPr/>
            </a:pPr>
            <a:r>
              <a:rPr lang="nb-NO" sz="1200" b="1" dirty="0">
                <a:solidFill>
                  <a:prstClr val="black"/>
                </a:solidFill>
                <a:latin typeface="Calibri" panose="020F0502020204030204"/>
              </a:rPr>
              <a:t>Utføre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Tegn, bygg eller lag modellen.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Lag første versjon av dataprogrammet (dersom det er en del av oppgaven).</a:t>
            </a:r>
          </a:p>
          <a:p>
            <a:pPr lvl="1">
              <a:defRPr/>
            </a:pPr>
            <a:endParaRPr lang="nb-NO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316528" indent="-316528" defTabSz="633055">
              <a:spcBef>
                <a:spcPts val="692"/>
              </a:spcBef>
              <a:buFont typeface="+mj-lt"/>
              <a:buAutoNum type="arabicPeriod"/>
              <a:defRPr/>
            </a:pPr>
            <a:r>
              <a:rPr lang="nb-NO" sz="1200" b="1" dirty="0">
                <a:solidFill>
                  <a:prstClr val="black"/>
                </a:solidFill>
                <a:latin typeface="Calibri" panose="020F0502020204030204"/>
              </a:rPr>
              <a:t>Teste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Prøv ut det du lagde i punkt 3.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Gjør eventuelle målinger.</a:t>
            </a:r>
          </a:p>
          <a:p>
            <a:pPr lvl="1">
              <a:defRPr/>
            </a:pPr>
            <a:endParaRPr lang="nb-NO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316528" indent="-316528" defTabSz="633055">
              <a:spcBef>
                <a:spcPts val="692"/>
              </a:spcBef>
              <a:buFont typeface="+mj-lt"/>
              <a:buAutoNum type="arabicPeriod"/>
              <a:defRPr/>
            </a:pPr>
            <a:r>
              <a:rPr lang="nb-NO" sz="1200" b="1" dirty="0">
                <a:solidFill>
                  <a:prstClr val="black"/>
                </a:solidFill>
                <a:latin typeface="Calibri" panose="020F0502020204030204"/>
              </a:rPr>
              <a:t>Evaluere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Virker det du lagde slik som du hadde tenkt?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Hva kan du gjøre for at det skal virke bedre?</a:t>
            </a:r>
          </a:p>
          <a:p>
            <a:pPr lvl="1">
              <a:defRPr/>
            </a:pPr>
            <a:endParaRPr lang="nb-NO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316528" indent="-316528" defTabSz="633055">
              <a:spcBef>
                <a:spcPts val="692"/>
              </a:spcBef>
              <a:buFont typeface="+mj-lt"/>
              <a:buAutoNum type="arabicPeriod"/>
              <a:defRPr/>
            </a:pPr>
            <a:r>
              <a:rPr lang="nb-NO" sz="1200" b="1" dirty="0">
                <a:solidFill>
                  <a:prstClr val="black"/>
                </a:solidFill>
                <a:latin typeface="Calibri" panose="020F0502020204030204"/>
              </a:rPr>
              <a:t>Forbedre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Gjør det du fant ut under punkt 6 at vil få det du lagde til å virke bedre.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Gå gjerne tilbake til punkt 1 – 6 flere ganger.</a:t>
            </a:r>
          </a:p>
          <a:p>
            <a:pPr lvl="1">
              <a:defRPr/>
            </a:pPr>
            <a:endParaRPr lang="nb-NO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316528" indent="-316528" defTabSz="633055">
              <a:spcBef>
                <a:spcPts val="692"/>
              </a:spcBef>
              <a:buFont typeface="+mj-lt"/>
              <a:buAutoNum type="arabicPeriod"/>
              <a:defRPr/>
            </a:pPr>
            <a:r>
              <a:rPr lang="nb-NO" sz="1200" b="1" dirty="0">
                <a:solidFill>
                  <a:prstClr val="black"/>
                </a:solidFill>
                <a:latin typeface="Calibri" panose="020F0502020204030204"/>
              </a:rPr>
              <a:t>Dokumentere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Gjør en ny test av det du har laget, virker det nå?</a:t>
            </a:r>
          </a:p>
          <a:p>
            <a:pPr lvl="1"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Ta et bilde eller skriv en liten tekst om det du har laget og hvordan det virker.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04EB2E6-C9FA-4011-BEF5-58CEC2CB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pic>
        <p:nvPicPr>
          <p:cNvPr id="6" name="Bilde 5" descr="Et bilde som inneholder tekst, tavle&#10;&#10;Automatisk generert beskrivelse">
            <a:extLst>
              <a:ext uri="{FF2B5EF4-FFF2-40B4-BE49-F238E27FC236}">
                <a16:creationId xmlns:a16="http://schemas.microsoft.com/office/drawing/2014/main" id="{6D28086F-B6B3-49F7-BBB7-7CE6D1FEC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373" y="1535416"/>
            <a:ext cx="1346239" cy="942367"/>
          </a:xfrm>
          <a:prstGeom prst="rect">
            <a:avLst/>
          </a:prstGeom>
        </p:spPr>
      </p:pic>
      <p:pic>
        <p:nvPicPr>
          <p:cNvPr id="10" name="Bilde 9" descr="Et bilde som inneholder bygningsmateriale, murstein&#10;&#10;Automatisk generert beskrivelse">
            <a:extLst>
              <a:ext uri="{FF2B5EF4-FFF2-40B4-BE49-F238E27FC236}">
                <a16:creationId xmlns:a16="http://schemas.microsoft.com/office/drawing/2014/main" id="{D0392755-8589-4DBD-B6A7-189A094428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373" y="3996451"/>
            <a:ext cx="1346239" cy="950883"/>
          </a:xfrm>
          <a:prstGeom prst="rect">
            <a:avLst/>
          </a:prstGeom>
        </p:spPr>
      </p:pic>
      <p:pic>
        <p:nvPicPr>
          <p:cNvPr id="12" name="Bilde 11" descr="Et bilde som inneholder tekst&#10;&#10;Automatisk generert beskrivelse">
            <a:extLst>
              <a:ext uri="{FF2B5EF4-FFF2-40B4-BE49-F238E27FC236}">
                <a16:creationId xmlns:a16="http://schemas.microsoft.com/office/drawing/2014/main" id="{12A85210-AE08-4005-9490-B13C27CA47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943" y="5059225"/>
            <a:ext cx="1345155" cy="896771"/>
          </a:xfrm>
          <a:prstGeom prst="rect">
            <a:avLst/>
          </a:prstGeom>
        </p:spPr>
      </p:pic>
      <p:pic>
        <p:nvPicPr>
          <p:cNvPr id="16" name="Bilde 15" descr="Et bilde som inneholder vegg, lampe&#10;&#10;Automatisk generert beskrivelse">
            <a:extLst>
              <a:ext uri="{FF2B5EF4-FFF2-40B4-BE49-F238E27FC236}">
                <a16:creationId xmlns:a16="http://schemas.microsoft.com/office/drawing/2014/main" id="{F1F64C43-8AA8-4D71-A6C0-11F8906B76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114" y="7056750"/>
            <a:ext cx="1420616" cy="947078"/>
          </a:xfrm>
          <a:prstGeom prst="rect">
            <a:avLst/>
          </a:prstGeom>
        </p:spPr>
      </p:pic>
      <p:pic>
        <p:nvPicPr>
          <p:cNvPr id="18" name="Bilde 17" descr="Et bilde som inneholder tekst, målestokk&#10;&#10;Automatisk generert beskrivelse">
            <a:extLst>
              <a:ext uri="{FF2B5EF4-FFF2-40B4-BE49-F238E27FC236}">
                <a16:creationId xmlns:a16="http://schemas.microsoft.com/office/drawing/2014/main" id="{FCB90266-B43E-46FF-8C2C-C7C06BD798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952" y="8109557"/>
            <a:ext cx="1973079" cy="94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55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bøtte, servise&#10;&#10;Automatisk generert beskrivelse">
            <a:extLst>
              <a:ext uri="{FF2B5EF4-FFF2-40B4-BE49-F238E27FC236}">
                <a16:creationId xmlns:a16="http://schemas.microsoft.com/office/drawing/2014/main" id="{1009F1D0-DED1-4E2A-98A5-E3E1B6F08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771" y="6037066"/>
            <a:ext cx="3048000" cy="2286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AF2D634-0EC8-4916-9CDF-EAD3A3621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58661"/>
            <a:ext cx="5915025" cy="814466"/>
          </a:xfrm>
        </p:spPr>
        <p:txBody>
          <a:bodyPr>
            <a:normAutofit/>
          </a:bodyPr>
          <a:lstStyle/>
          <a:p>
            <a:pPr algn="ctr"/>
            <a:r>
              <a:rPr lang="nb-NO" dirty="0"/>
              <a:t>Demonstrer for ditt standpunkt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ECA7AE-4F09-4A1D-83BB-617AE30DE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7" y="4053544"/>
            <a:ext cx="5915025" cy="9625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200" dirty="0"/>
              <a:t>Bruk innovasjonsmetoden for å lage et produkt som kan benyttes for å fremme ditt syn på en viktig sak – det kan være en tegning, plakat eller noe helt annet.</a:t>
            </a:r>
          </a:p>
          <a:p>
            <a:pPr marL="0" indent="0">
              <a:buNone/>
            </a:pPr>
            <a:endParaRPr lang="nb-NO" sz="400" dirty="0"/>
          </a:p>
          <a:p>
            <a:pPr marL="0" indent="0">
              <a:buNone/>
            </a:pPr>
            <a:r>
              <a:rPr lang="nb-NO" sz="1200" b="1" dirty="0"/>
              <a:t>Fase 1: Undersøke og finne informasjon</a:t>
            </a:r>
          </a:p>
          <a:p>
            <a:pPr marL="0" indent="0">
              <a:buNone/>
            </a:pPr>
            <a:endParaRPr lang="nb-NO" sz="1200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D50173BF-8E47-482A-8B81-D80A46A9332E}"/>
              </a:ext>
            </a:extLst>
          </p:cNvPr>
          <p:cNvSpPr/>
          <p:nvPr/>
        </p:nvSpPr>
        <p:spPr>
          <a:xfrm>
            <a:off x="266536" y="5051219"/>
            <a:ext cx="1451905" cy="8749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Hvilken sak støtter du?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0F42B60E-4AD9-49BD-84DA-1E20903C1E6B}"/>
              </a:ext>
            </a:extLst>
          </p:cNvPr>
          <p:cNvSpPr/>
          <p:nvPr/>
        </p:nvSpPr>
        <p:spPr>
          <a:xfrm>
            <a:off x="2498095" y="5051220"/>
            <a:ext cx="1451905" cy="8749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Hvor kan du finne ut mer om den?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231B0FB-4E2F-4581-AF53-18308CF9197D}"/>
              </a:ext>
            </a:extLst>
          </p:cNvPr>
          <p:cNvSpPr/>
          <p:nvPr/>
        </p:nvSpPr>
        <p:spPr>
          <a:xfrm>
            <a:off x="4729656" y="5051218"/>
            <a:ext cx="1813034" cy="8749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Hvilket produkter kan brukes for å vise ditt standpunkt?</a:t>
            </a:r>
          </a:p>
        </p:txBody>
      </p:sp>
      <p:sp>
        <p:nvSpPr>
          <p:cNvPr id="16" name="Pil: høyre 15">
            <a:extLst>
              <a:ext uri="{FF2B5EF4-FFF2-40B4-BE49-F238E27FC236}">
                <a16:creationId xmlns:a16="http://schemas.microsoft.com/office/drawing/2014/main" id="{E2F6124B-F606-4137-BD9F-54276379519F}"/>
              </a:ext>
            </a:extLst>
          </p:cNvPr>
          <p:cNvSpPr/>
          <p:nvPr/>
        </p:nvSpPr>
        <p:spPr>
          <a:xfrm>
            <a:off x="1860332" y="5314633"/>
            <a:ext cx="504496" cy="3468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200"/>
          </a:p>
        </p:txBody>
      </p:sp>
      <p:sp>
        <p:nvSpPr>
          <p:cNvPr id="17" name="Pil: høyre 16">
            <a:extLst>
              <a:ext uri="{FF2B5EF4-FFF2-40B4-BE49-F238E27FC236}">
                <a16:creationId xmlns:a16="http://schemas.microsoft.com/office/drawing/2014/main" id="{A5972C57-C8D8-452A-A57F-4031A00CC997}"/>
              </a:ext>
            </a:extLst>
          </p:cNvPr>
          <p:cNvSpPr/>
          <p:nvPr/>
        </p:nvSpPr>
        <p:spPr>
          <a:xfrm>
            <a:off x="4113585" y="5309377"/>
            <a:ext cx="504496" cy="3468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200"/>
          </a:p>
        </p:txBody>
      </p: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9F2D2E19-6E58-44CF-8A11-C2A81B2298FB}"/>
              </a:ext>
            </a:extLst>
          </p:cNvPr>
          <p:cNvSpPr txBox="1">
            <a:spLocks/>
          </p:cNvSpPr>
          <p:nvPr/>
        </p:nvSpPr>
        <p:spPr>
          <a:xfrm>
            <a:off x="471483" y="6284190"/>
            <a:ext cx="3107288" cy="139418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200" b="1" dirty="0"/>
              <a:t>Fase 2: Idémyldre og planlegge</a:t>
            </a:r>
          </a:p>
          <a:p>
            <a:pPr marL="0" indent="0">
              <a:buNone/>
            </a:pPr>
            <a:r>
              <a:rPr lang="nb-NO" sz="1200" dirty="0"/>
              <a:t>Hva er det som gjør at du støtter saken du valgte?</a:t>
            </a:r>
          </a:p>
          <a:p>
            <a:pPr marL="0" indent="0">
              <a:buNone/>
            </a:pPr>
            <a:r>
              <a:rPr lang="nb-NO" sz="1200" dirty="0"/>
              <a:t>Hvordan kan du lage et produkt som overbeviser andre?</a:t>
            </a:r>
          </a:p>
          <a:p>
            <a:pPr marL="0" indent="0">
              <a:buNone/>
            </a:pPr>
            <a:r>
              <a:rPr lang="nb-NO" sz="1200" dirty="0"/>
              <a:t>Hvilke virkemidler kan du bruke for å få fram standpunktet ditt?</a:t>
            </a:r>
          </a:p>
        </p:txBody>
      </p:sp>
      <p:sp>
        <p:nvSpPr>
          <p:cNvPr id="20" name="Plassholder for innhold 2">
            <a:extLst>
              <a:ext uri="{FF2B5EF4-FFF2-40B4-BE49-F238E27FC236}">
                <a16:creationId xmlns:a16="http://schemas.microsoft.com/office/drawing/2014/main" id="{35894CCA-1646-4CDD-95CC-4367879F427E}"/>
              </a:ext>
            </a:extLst>
          </p:cNvPr>
          <p:cNvSpPr txBox="1">
            <a:spLocks/>
          </p:cNvSpPr>
          <p:nvPr/>
        </p:nvSpPr>
        <p:spPr>
          <a:xfrm>
            <a:off x="471483" y="7952846"/>
            <a:ext cx="5915025" cy="1720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200" b="1" dirty="0"/>
              <a:t>Fase 3: </a:t>
            </a:r>
            <a:r>
              <a:rPr lang="nb-NO" sz="1200" dirty="0"/>
              <a:t>Lag en skisse av produktet.</a:t>
            </a:r>
          </a:p>
          <a:p>
            <a:pPr marL="0" indent="0">
              <a:buNone/>
            </a:pPr>
            <a:r>
              <a:rPr lang="nb-NO" sz="1200" b="1" dirty="0"/>
              <a:t>Fase 4: </a:t>
            </a:r>
            <a:r>
              <a:rPr lang="nb-NO" sz="1200" dirty="0"/>
              <a:t>Spør andre om de ser hvilken sak du demonstrerer for.</a:t>
            </a:r>
          </a:p>
          <a:p>
            <a:pPr marL="0" indent="0">
              <a:buNone/>
            </a:pPr>
            <a:r>
              <a:rPr lang="nb-NO" sz="1200" b="1" dirty="0"/>
              <a:t>Fase 5: </a:t>
            </a:r>
            <a:r>
              <a:rPr lang="nb-NO" sz="1200" dirty="0"/>
              <a:t>Kan du forbedre produktet på noen måte?</a:t>
            </a:r>
          </a:p>
          <a:p>
            <a:pPr marL="0" indent="0">
              <a:buNone/>
            </a:pPr>
            <a:r>
              <a:rPr lang="nb-NO" sz="1200" b="1" dirty="0"/>
              <a:t>Fase 6:</a:t>
            </a:r>
            <a:r>
              <a:rPr lang="nb-NO" sz="1200" dirty="0"/>
              <a:t> Lag produktet.</a:t>
            </a:r>
          </a:p>
          <a:p>
            <a:pPr marL="0" indent="0">
              <a:buNone/>
            </a:pPr>
            <a:r>
              <a:rPr lang="nb-NO" sz="1200" b="1" dirty="0"/>
              <a:t>Fase 7: </a:t>
            </a:r>
            <a:r>
              <a:rPr lang="nb-NO" sz="1200" dirty="0"/>
              <a:t>Skriv en forklaring på hvorfor du valgte å demonstrere for akkurat den saken ved hjelp av det produktet du gjorde.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2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44F0137-482A-41BC-9E5B-90445AF53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6" name="Bilde 5" descr="Et bilde som inneholder tekst, skilt, bås, bygning&#10;&#10;Automatisk generert beskrivelse">
            <a:extLst>
              <a:ext uri="{FF2B5EF4-FFF2-40B4-BE49-F238E27FC236}">
                <a16:creationId xmlns:a16="http://schemas.microsoft.com/office/drawing/2014/main" id="{5B3A451D-09D3-41D0-A23F-A8A683A3A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0" y="810007"/>
            <a:ext cx="4627039" cy="308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64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478312</TotalTime>
  <Words>360</Words>
  <Application>Microsoft Macintosh PowerPoint</Application>
  <PresentationFormat>A4 Paper (210x297 mm)</PresentationFormat>
  <Paragraphs>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1 - Innovasjonsmetoden - Hvordan løse en oppgave?</vt:lpstr>
      <vt:lpstr>Demonstrer for ditt standpunkt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1491</cp:revision>
  <dcterms:created xsi:type="dcterms:W3CDTF">2018-11-04T16:46:19Z</dcterms:created>
  <dcterms:modified xsi:type="dcterms:W3CDTF">2021-11-04T15:47:20Z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  <property fmtid="{D5CDD505-2E9C-101B-9397-08002B2CF9AE}" pid="3" name="MSIP_Label_531f9ef8-9444-4aee-b673-282240bf708b_Enabled">
    <vt:lpwstr>true</vt:lpwstr>
  </property>
  <property fmtid="{D5CDD505-2E9C-101B-9397-08002B2CF9AE}" pid="4" name="MSIP_Label_531f9ef8-9444-4aee-b673-282240bf708b_SetDate">
    <vt:lpwstr>2021-08-29T09:36:42Z</vt:lpwstr>
  </property>
  <property fmtid="{D5CDD505-2E9C-101B-9397-08002B2CF9AE}" pid="5" name="MSIP_Label_531f9ef8-9444-4aee-b673-282240bf708b_Method">
    <vt:lpwstr>Privileged</vt:lpwstr>
  </property>
  <property fmtid="{D5CDD505-2E9C-101B-9397-08002B2CF9AE}" pid="6" name="MSIP_Label_531f9ef8-9444-4aee-b673-282240bf708b_Name">
    <vt:lpwstr>Åpen - PROD</vt:lpwstr>
  </property>
  <property fmtid="{D5CDD505-2E9C-101B-9397-08002B2CF9AE}" pid="7" name="MSIP_Label_531f9ef8-9444-4aee-b673-282240bf708b_SiteId">
    <vt:lpwstr>3d50ddd4-00a1-4ab7-9788-decf14a8728f</vt:lpwstr>
  </property>
  <property fmtid="{D5CDD505-2E9C-101B-9397-08002B2CF9AE}" pid="8" name="MSIP_Label_531f9ef8-9444-4aee-b673-282240bf708b_ActionId">
    <vt:lpwstr>546d2356-725b-4d10-9700-e4467011995d</vt:lpwstr>
  </property>
  <property fmtid="{D5CDD505-2E9C-101B-9397-08002B2CF9AE}" pid="9" name="MSIP_Label_531f9ef8-9444-4aee-b673-282240bf708b_ContentBits">
    <vt:lpwstr>0</vt:lpwstr>
  </property>
</Properties>
</file>