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24"/>
  </p:notesMasterIdLst>
  <p:sldIdLst>
    <p:sldId id="257" r:id="rId5"/>
    <p:sldId id="594" r:id="rId6"/>
    <p:sldId id="283" r:id="rId7"/>
    <p:sldId id="284" r:id="rId8"/>
    <p:sldId id="363" r:id="rId9"/>
    <p:sldId id="364" r:id="rId10"/>
    <p:sldId id="280" r:id="rId11"/>
    <p:sldId id="279" r:id="rId12"/>
    <p:sldId id="259" r:id="rId13"/>
    <p:sldId id="360" r:id="rId14"/>
    <p:sldId id="441" r:id="rId15"/>
    <p:sldId id="258" r:id="rId16"/>
    <p:sldId id="300" r:id="rId17"/>
    <p:sldId id="487" r:id="rId18"/>
    <p:sldId id="438" r:id="rId19"/>
    <p:sldId id="333" r:id="rId20"/>
    <p:sldId id="285" r:id="rId21"/>
    <p:sldId id="286" r:id="rId22"/>
    <p:sldId id="331" r:id="rId2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len Egeland Flø" initials="EEF" lastIdx="1" clrIdx="0">
    <p:extLst>
      <p:ext uri="{19B8F6BF-5375-455C-9EA6-DF929625EA0E}">
        <p15:presenceInfo xmlns:p15="http://schemas.microsoft.com/office/powerpoint/2012/main" userId="Ellen Egeland Flø"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1E0AE"/>
    <a:srgbClr val="74E392"/>
    <a:srgbClr val="008080"/>
    <a:srgbClr val="03AA74"/>
    <a:srgbClr val="5EAA80"/>
    <a:srgbClr val="ECF6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37" autoAdjust="0"/>
    <p:restoredTop sz="94660"/>
  </p:normalViewPr>
  <p:slideViewPr>
    <p:cSldViewPr snapToGrid="0">
      <p:cViewPr varScale="1">
        <p:scale>
          <a:sx n="89" d="100"/>
          <a:sy n="89" d="100"/>
        </p:scale>
        <p:origin x="3456" y="168"/>
      </p:cViewPr>
      <p:guideLst/>
    </p:cSldViewPr>
  </p:slideViewPr>
  <p:notesTextViewPr>
    <p:cViewPr>
      <p:scale>
        <a:sx n="1" d="1"/>
        <a:sy n="1" d="1"/>
      </p:scale>
      <p:origin x="0" y="0"/>
    </p:cViewPr>
  </p:notesTextViewPr>
  <p:sorterViewPr>
    <p:cViewPr>
      <p:scale>
        <a:sx n="100" d="100"/>
        <a:sy n="100" d="100"/>
      </p:scale>
      <p:origin x="0" y="-86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A20AAA-71AC-4A1D-B3A0-288BC45B5EF0}" type="datetimeFigureOut">
              <a:rPr lang="nb-NO" smtClean="0"/>
              <a:t>10.11.2021</a:t>
            </a:fld>
            <a:endParaRPr lang="nb-NO"/>
          </a:p>
        </p:txBody>
      </p:sp>
      <p:sp>
        <p:nvSpPr>
          <p:cNvPr id="4" name="Plassholder for lysbilde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068D05-0525-4061-82E5-5DFEF8E54F05}" type="slidenum">
              <a:rPr lang="nb-NO" smtClean="0"/>
              <a:t>‹#›</a:t>
            </a:fld>
            <a:endParaRPr lang="nb-NO"/>
          </a:p>
        </p:txBody>
      </p:sp>
    </p:spTree>
    <p:extLst>
      <p:ext uri="{BB962C8B-B14F-4D97-AF65-F5344CB8AC3E}">
        <p14:creationId xmlns:p14="http://schemas.microsoft.com/office/powerpoint/2010/main" val="3232938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b-NO"/>
              <a:t>Klikk for å redigere tittelstil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2B7FC603-7401-4A32-82F0-8813D1F68362}"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4021308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57BBA7A6-8F18-4A2B-AB95-01174CA087CF}"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32973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b-NO"/>
              <a:t>Klikk for å redigere tittelstil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4CC9F4C0-F006-477E-9969-BD308BDBF7E7}"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039713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D3EB738D-0748-4DF6-9385-02C30FADB6B1}"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2229946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b-NO"/>
              <a:t>Klikk for å redigere tittelstil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4" name="Content Placeholder 3"/>
          <p:cNvSpPr>
            <a:spLocks noGrp="1"/>
          </p:cNvSpPr>
          <p:nvPr>
            <p:ph sz="half" idx="2"/>
          </p:nvPr>
        </p:nvSpPr>
        <p:spPr>
          <a:xfrm>
            <a:off x="472381" y="3618442"/>
            <a:ext cx="2901255"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6" name="Content Placeholder 5"/>
          <p:cNvSpPr>
            <a:spLocks noGrp="1"/>
          </p:cNvSpPr>
          <p:nvPr>
            <p:ph sz="quarter" idx="4"/>
          </p:nvPr>
        </p:nvSpPr>
        <p:spPr>
          <a:xfrm>
            <a:off x="3471863" y="3618442"/>
            <a:ext cx="2915543"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7600DFB6-812E-4855-8CBD-F502418EB257}" type="datetime1">
              <a:rPr lang="nb-NO" smtClean="0"/>
              <a:t>10.11.2021</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5947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642D9ED0-2390-4A20-865F-D260A12F872E}" type="datetime1">
              <a:rPr lang="nb-NO" smtClean="0"/>
              <a:t>10.11.2021</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07844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AC629-7052-4F6D-AB30-13A06FED4062}" type="datetime1">
              <a:rPr lang="nb-NO" smtClean="0"/>
              <a:t>10.11.2021</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856413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442F1E48-A005-48CA-BC11-8A1B79F79ED9}"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9258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54F355CE-444A-462B-B545-D05FD5A80EA7}"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84496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97244717-8912-4BD0-901C-539D32409BB9}"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94256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6BAB75A3-C966-421D-A058-9597AF80017B}"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586274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4D829CD-4287-478E-BC9B-33B488E248AF}" type="datetime1">
              <a:rPr lang="nb-NO" smtClean="0"/>
              <a:t>10.11.2021</a:t>
            </a:fld>
            <a:endParaRPr lang="nb-NO"/>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BCDA449-1FD9-4B7A-9E85-B244E6DC9C56}" type="slidenum">
              <a:rPr lang="nb-NO" smtClean="0"/>
              <a:t>‹#›</a:t>
            </a:fld>
            <a:endParaRPr lang="nb-NO"/>
          </a:p>
        </p:txBody>
      </p:sp>
    </p:spTree>
    <p:extLst>
      <p:ext uri="{BB962C8B-B14F-4D97-AF65-F5344CB8AC3E}">
        <p14:creationId xmlns:p14="http://schemas.microsoft.com/office/powerpoint/2010/main" val="19338693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hyperlink" Target="https://scratch.mit.edu/" TargetMode="External"/><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makecode.microbit.org/#editor"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38.jpg"/><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image" Target="../media/image44.jpg"/><Relationship Id="rId2" Type="http://schemas.openxmlformats.org/officeDocument/2006/relationships/image" Target="../media/image39.jpeg"/><Relationship Id="rId1" Type="http://schemas.openxmlformats.org/officeDocument/2006/relationships/slideLayout" Target="../slideLayouts/slideLayout2.xml"/><Relationship Id="rId6" Type="http://schemas.openxmlformats.org/officeDocument/2006/relationships/image" Target="../media/image43.jpg"/><Relationship Id="rId5" Type="http://schemas.openxmlformats.org/officeDocument/2006/relationships/image" Target="../media/image42.jpeg"/><Relationship Id="rId4" Type="http://schemas.openxmlformats.org/officeDocument/2006/relationships/image" Target="../media/image41.jpeg"/></Relationships>
</file>

<file path=ppt/slides/_rels/slide14.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20.png"/><Relationship Id="rId7" Type="http://schemas.openxmlformats.org/officeDocument/2006/relationships/image" Target="../media/image49.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jpeg"/><Relationship Id="rId4" Type="http://schemas.openxmlformats.org/officeDocument/2006/relationships/image" Target="../media/image46.png"/><Relationship Id="rId9" Type="http://schemas.openxmlformats.org/officeDocument/2006/relationships/image" Target="../media/image51.png"/></Relationships>
</file>

<file path=ppt/slides/_rels/slide15.xml.rels><?xml version="1.0" encoding="UTF-8" standalone="yes"?>
<Relationships xmlns="http://schemas.openxmlformats.org/package/2006/relationships"><Relationship Id="rId8" Type="http://schemas.openxmlformats.org/officeDocument/2006/relationships/image" Target="../media/image58.jpg"/><Relationship Id="rId3" Type="http://schemas.openxmlformats.org/officeDocument/2006/relationships/image" Target="../media/image53.png"/><Relationship Id="rId7" Type="http://schemas.openxmlformats.org/officeDocument/2006/relationships/image" Target="../media/image57.jpg"/><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10" Type="http://schemas.openxmlformats.org/officeDocument/2006/relationships/image" Target="../media/image60.jpg"/><Relationship Id="rId4" Type="http://schemas.openxmlformats.org/officeDocument/2006/relationships/image" Target="../media/image54.png"/><Relationship Id="rId9" Type="http://schemas.openxmlformats.org/officeDocument/2006/relationships/image" Target="../media/image59.jpg"/></Relationships>
</file>

<file path=ppt/slides/_rels/slide1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17.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66.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image" Target="../media/image68.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image" Target="../media/image7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843838B-A031-4723-9AD4-98948BAE9BEF}"/>
              </a:ext>
            </a:extLst>
          </p:cNvPr>
          <p:cNvSpPr>
            <a:spLocks noGrp="1"/>
          </p:cNvSpPr>
          <p:nvPr>
            <p:ph type="ctrTitle"/>
          </p:nvPr>
        </p:nvSpPr>
        <p:spPr>
          <a:xfrm>
            <a:off x="514350" y="1621191"/>
            <a:ext cx="5829300" cy="1300603"/>
          </a:xfrm>
        </p:spPr>
        <p:txBody>
          <a:bodyPr/>
          <a:lstStyle/>
          <a:p>
            <a:r>
              <a:rPr lang="nb-NO" dirty="0"/>
              <a:t>Kobling B</a:t>
            </a:r>
          </a:p>
        </p:txBody>
      </p:sp>
      <p:sp>
        <p:nvSpPr>
          <p:cNvPr id="3" name="Undertittel 2">
            <a:extLst>
              <a:ext uri="{FF2B5EF4-FFF2-40B4-BE49-F238E27FC236}">
                <a16:creationId xmlns:a16="http://schemas.microsoft.com/office/drawing/2014/main" id="{EB6FBD77-69CC-4B73-BDCC-E3A080B6BFF3}"/>
              </a:ext>
            </a:extLst>
          </p:cNvPr>
          <p:cNvSpPr>
            <a:spLocks noGrp="1"/>
          </p:cNvSpPr>
          <p:nvPr>
            <p:ph type="subTitle" idx="1"/>
          </p:nvPr>
        </p:nvSpPr>
        <p:spPr>
          <a:xfrm>
            <a:off x="857250" y="4239490"/>
            <a:ext cx="5143500" cy="2521527"/>
          </a:xfrm>
        </p:spPr>
        <p:txBody>
          <a:bodyPr/>
          <a:lstStyle/>
          <a:p>
            <a:r>
              <a:rPr lang="nb-NO" dirty="0"/>
              <a:t>Programmering og skaperverksted for 8. - 10. klasse</a:t>
            </a:r>
          </a:p>
          <a:p>
            <a:endParaRPr lang="nb-NO" dirty="0"/>
          </a:p>
          <a:p>
            <a:r>
              <a:rPr lang="nb-NO" dirty="0"/>
              <a:t>Kapittel 1 – Introduksjon til programmering</a:t>
            </a:r>
          </a:p>
        </p:txBody>
      </p:sp>
    </p:spTree>
    <p:extLst>
      <p:ext uri="{BB962C8B-B14F-4D97-AF65-F5344CB8AC3E}">
        <p14:creationId xmlns:p14="http://schemas.microsoft.com/office/powerpoint/2010/main" val="30080692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4C5AF66-B5F2-4619-AFD9-6A1F04F8772D}"/>
              </a:ext>
            </a:extLst>
          </p:cNvPr>
          <p:cNvSpPr>
            <a:spLocks noGrp="1"/>
          </p:cNvSpPr>
          <p:nvPr>
            <p:ph type="title"/>
          </p:nvPr>
        </p:nvSpPr>
        <p:spPr>
          <a:xfrm>
            <a:off x="804041" y="587006"/>
            <a:ext cx="5345170" cy="619908"/>
          </a:xfrm>
        </p:spPr>
        <p:txBody>
          <a:bodyPr/>
          <a:lstStyle/>
          <a:p>
            <a:r>
              <a:rPr lang="nb-NO" dirty="0"/>
              <a:t>Innhold</a:t>
            </a:r>
          </a:p>
        </p:txBody>
      </p:sp>
      <p:sp>
        <p:nvSpPr>
          <p:cNvPr id="4" name="Plassholder for lysbildenummer 3">
            <a:extLst>
              <a:ext uri="{FF2B5EF4-FFF2-40B4-BE49-F238E27FC236}">
                <a16:creationId xmlns:a16="http://schemas.microsoft.com/office/drawing/2014/main" id="{C5CD3F50-D85B-4219-BA41-291BB6BFCE23}"/>
              </a:ext>
            </a:extLst>
          </p:cNvPr>
          <p:cNvSpPr>
            <a:spLocks noGrp="1"/>
          </p:cNvSpPr>
          <p:nvPr>
            <p:ph type="sldNum" sz="quarter" idx="12"/>
          </p:nvPr>
        </p:nvSpPr>
        <p:spPr/>
        <p:txBody>
          <a:bodyPr/>
          <a:lstStyle/>
          <a:p>
            <a:fld id="{3C1515DD-B8E4-4B7B-A8F2-176E23339DAD}" type="slidenum">
              <a:rPr lang="nb-NO" smtClean="0"/>
              <a:t>2</a:t>
            </a:fld>
            <a:endParaRPr lang="nb-NO"/>
          </a:p>
        </p:txBody>
      </p:sp>
      <p:sp>
        <p:nvSpPr>
          <p:cNvPr id="5" name="TekstSylinder 4">
            <a:extLst>
              <a:ext uri="{FF2B5EF4-FFF2-40B4-BE49-F238E27FC236}">
                <a16:creationId xmlns:a16="http://schemas.microsoft.com/office/drawing/2014/main" id="{11F696DB-B571-4AC1-B08D-D8F836346486}"/>
              </a:ext>
            </a:extLst>
          </p:cNvPr>
          <p:cNvSpPr txBox="1"/>
          <p:nvPr/>
        </p:nvSpPr>
        <p:spPr>
          <a:xfrm>
            <a:off x="804041" y="1576806"/>
            <a:ext cx="5113679" cy="1954381"/>
          </a:xfrm>
          <a:prstGeom prst="rect">
            <a:avLst/>
          </a:prstGeom>
          <a:noFill/>
        </p:spPr>
        <p:txBody>
          <a:bodyPr wrap="square" rtlCol="0">
            <a:spAutoFit/>
          </a:bodyPr>
          <a:lstStyle/>
          <a:p>
            <a:pPr marL="0" indent="0">
              <a:buNone/>
            </a:pPr>
            <a:r>
              <a:rPr lang="nb-NO" sz="1100" b="1" dirty="0"/>
              <a:t>Kapittel 1</a:t>
            </a:r>
          </a:p>
          <a:p>
            <a:pPr marL="0" indent="0">
              <a:buNone/>
            </a:pPr>
            <a:endParaRPr lang="nb-NO" sz="1100" b="1" dirty="0"/>
          </a:p>
          <a:p>
            <a:pPr marL="171450" indent="-171450">
              <a:buFont typeface="Arial" panose="020B0604020202020204" pitchFamily="34" charset="0"/>
              <a:buChar char="•"/>
            </a:pPr>
            <a:r>
              <a:rPr lang="nb-NO" sz="1100" dirty="0"/>
              <a:t>Analog introduksjon til programmering………………………………………………………3</a:t>
            </a:r>
          </a:p>
          <a:p>
            <a:pPr marL="171450" indent="-171450">
              <a:buFont typeface="Arial" panose="020B0604020202020204" pitchFamily="34" charset="0"/>
              <a:buChar char="•"/>
            </a:pPr>
            <a:r>
              <a:rPr lang="nb-NO" sz="1100" dirty="0"/>
              <a:t>Introduksjon til viktige begreper…………………………………………………………………5</a:t>
            </a:r>
          </a:p>
          <a:p>
            <a:pPr marL="171450" indent="-171450">
              <a:buFont typeface="Arial" panose="020B0604020202020204" pitchFamily="34" charset="0"/>
              <a:buChar char="•"/>
            </a:pPr>
            <a:r>
              <a:rPr lang="nb-NO" sz="1100" dirty="0"/>
              <a:t>Introduksjon til </a:t>
            </a:r>
            <a:r>
              <a:rPr lang="nb-NO" sz="1100" dirty="0" err="1"/>
              <a:t>Scratch</a:t>
            </a:r>
            <a:r>
              <a:rPr lang="nb-NO" sz="1100" dirty="0"/>
              <a:t>……………………………………………………………………………….7</a:t>
            </a:r>
          </a:p>
          <a:p>
            <a:pPr marL="171450" indent="-171450">
              <a:buFont typeface="Arial" panose="020B0604020202020204" pitchFamily="34" charset="0"/>
              <a:buChar char="•"/>
            </a:pPr>
            <a:r>
              <a:rPr lang="nb-NO" sz="1100" dirty="0"/>
              <a:t>Introduksjon til </a:t>
            </a:r>
            <a:r>
              <a:rPr lang="nb-NO" sz="1100" dirty="0" err="1"/>
              <a:t>micro:bit</a:t>
            </a:r>
            <a:r>
              <a:rPr lang="nb-NO" sz="1100" dirty="0"/>
              <a:t>…………………………………………………………………………….9</a:t>
            </a:r>
          </a:p>
          <a:p>
            <a:pPr marL="171450" indent="-171450">
              <a:buFont typeface="Arial" panose="020B0604020202020204" pitchFamily="34" charset="0"/>
              <a:buChar char="•"/>
            </a:pPr>
            <a:r>
              <a:rPr lang="nb-NO" sz="1100" dirty="0"/>
              <a:t>Introduksjon til </a:t>
            </a:r>
            <a:r>
              <a:rPr lang="nb-NO" sz="1100" dirty="0" err="1"/>
              <a:t>MakeCode</a:t>
            </a:r>
            <a:r>
              <a:rPr lang="nb-NO" sz="1100" dirty="0"/>
              <a:t>………………………………………………………………………..11</a:t>
            </a:r>
          </a:p>
          <a:p>
            <a:pPr marL="171450" indent="-171450">
              <a:buFont typeface="Arial" panose="020B0604020202020204" pitchFamily="34" charset="0"/>
              <a:buChar char="•"/>
            </a:pPr>
            <a:r>
              <a:rPr lang="nb-NO" sz="1100" dirty="0"/>
              <a:t>Sensorer……………………………………………………………………………………………………13</a:t>
            </a:r>
          </a:p>
          <a:p>
            <a:pPr marL="171450" indent="-171450">
              <a:buFont typeface="Arial" panose="020B0604020202020204" pitchFamily="34" charset="0"/>
              <a:buChar char="•"/>
            </a:pPr>
            <a:r>
              <a:rPr lang="nb-NO" sz="1100" dirty="0"/>
              <a:t>Feilsøking………………………………………………………………………………………………….14</a:t>
            </a:r>
          </a:p>
          <a:p>
            <a:pPr marL="171450" indent="-171450">
              <a:buFont typeface="Arial" panose="020B0604020202020204" pitchFamily="34" charset="0"/>
              <a:buChar char="•"/>
            </a:pPr>
            <a:r>
              <a:rPr lang="nb-NO" sz="1100" dirty="0"/>
              <a:t>Hvordan virker en servo……………………………………………………………………………15</a:t>
            </a:r>
          </a:p>
          <a:p>
            <a:pPr marL="171450" indent="-171450">
              <a:buFont typeface="Arial" panose="020B0604020202020204" pitchFamily="34" charset="0"/>
              <a:buChar char="•"/>
            </a:pPr>
            <a:r>
              <a:rPr lang="nb-NO" sz="1100" dirty="0"/>
              <a:t>Miniutfordringer……………………………………………………………………………………….17</a:t>
            </a:r>
          </a:p>
        </p:txBody>
      </p:sp>
    </p:spTree>
    <p:extLst>
      <p:ext uri="{BB962C8B-B14F-4D97-AF65-F5344CB8AC3E}">
        <p14:creationId xmlns:p14="http://schemas.microsoft.com/office/powerpoint/2010/main" val="42164067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26475A-99FC-462F-A31C-99C957AEBCF7}"/>
              </a:ext>
            </a:extLst>
          </p:cNvPr>
          <p:cNvSpPr>
            <a:spLocks noGrp="1"/>
          </p:cNvSpPr>
          <p:nvPr>
            <p:ph type="title"/>
          </p:nvPr>
        </p:nvSpPr>
        <p:spPr>
          <a:xfrm>
            <a:off x="471487" y="236021"/>
            <a:ext cx="5915025" cy="748229"/>
          </a:xfrm>
        </p:spPr>
        <p:txBody>
          <a:bodyPr>
            <a:normAutofit/>
          </a:bodyPr>
          <a:lstStyle/>
          <a:p>
            <a:r>
              <a:rPr lang="nb-NO" sz="2800" dirty="0"/>
              <a:t>Analog introduksjon til programmering</a:t>
            </a:r>
          </a:p>
        </p:txBody>
      </p:sp>
      <p:sp>
        <p:nvSpPr>
          <p:cNvPr id="3" name="Plassholder for innhold 2">
            <a:extLst>
              <a:ext uri="{FF2B5EF4-FFF2-40B4-BE49-F238E27FC236}">
                <a16:creationId xmlns:a16="http://schemas.microsoft.com/office/drawing/2014/main" id="{6AF53C61-A915-44A1-94BC-412725551F66}"/>
              </a:ext>
            </a:extLst>
          </p:cNvPr>
          <p:cNvSpPr>
            <a:spLocks noGrp="1"/>
          </p:cNvSpPr>
          <p:nvPr>
            <p:ph idx="1"/>
          </p:nvPr>
        </p:nvSpPr>
        <p:spPr>
          <a:xfrm>
            <a:off x="2851148" y="1267574"/>
            <a:ext cx="3765551" cy="3685426"/>
          </a:xfrm>
          <a:ln>
            <a:solidFill>
              <a:schemeClr val="tx1"/>
            </a:solidFill>
          </a:ln>
        </p:spPr>
        <p:txBody>
          <a:bodyPr>
            <a:normAutofit lnSpcReduction="10000"/>
          </a:bodyPr>
          <a:lstStyle/>
          <a:p>
            <a:pPr marL="0" indent="0">
              <a:buNone/>
            </a:pPr>
            <a:r>
              <a:rPr lang="nb-NO" sz="1200" b="1" dirty="0"/>
              <a:t>Oppgave 1</a:t>
            </a:r>
            <a:endParaRPr lang="nb-NO" sz="1200" dirty="0"/>
          </a:p>
          <a:p>
            <a:pPr marL="0" indent="0">
              <a:buNone/>
            </a:pPr>
            <a:r>
              <a:rPr lang="nb-NO" sz="1200" dirty="0"/>
              <a:t>Dere skal jobbe i par.</a:t>
            </a:r>
          </a:p>
          <a:p>
            <a:pPr marL="0" indent="0">
              <a:buNone/>
            </a:pPr>
            <a:endParaRPr lang="nb-NO" sz="1200" dirty="0"/>
          </a:p>
          <a:p>
            <a:pPr marL="0" indent="0">
              <a:buNone/>
            </a:pPr>
            <a:r>
              <a:rPr lang="nb-NO" sz="1200" dirty="0"/>
              <a:t>Begge bygger en liten figur av de utdelte legoklossene. Ta vare på figuren din helt til slutten, men ikke vis den til noen andre.</a:t>
            </a:r>
          </a:p>
          <a:p>
            <a:pPr marL="0" indent="0">
              <a:buNone/>
            </a:pPr>
            <a:endParaRPr lang="nb-NO" sz="1200" dirty="0"/>
          </a:p>
          <a:p>
            <a:pPr marL="0" indent="0">
              <a:buNone/>
            </a:pPr>
            <a:r>
              <a:rPr lang="nb-NO" sz="1200" dirty="0"/>
              <a:t>Lag en oppskrift slik at den andre du jobber med klarer å bygge en helt lik figur. Du får ikke forklare ekstra underveis, alt må stå skrevet ned.</a:t>
            </a:r>
          </a:p>
          <a:p>
            <a:pPr marL="0" indent="0">
              <a:buNone/>
            </a:pPr>
            <a:endParaRPr lang="nb-NO" sz="1200" dirty="0"/>
          </a:p>
          <a:p>
            <a:pPr marL="0" indent="0">
              <a:buNone/>
            </a:pPr>
            <a:r>
              <a:rPr lang="nb-NO" sz="1200" dirty="0"/>
              <a:t>Så bytter dere oppskrift og bygger hverandres figurer.</a:t>
            </a:r>
          </a:p>
          <a:p>
            <a:r>
              <a:rPr lang="nb-NO" sz="1200" dirty="0"/>
              <a:t>Ble de like?</a:t>
            </a:r>
          </a:p>
          <a:p>
            <a:r>
              <a:rPr lang="nb-NO" sz="1200" dirty="0"/>
              <a:t>Hva måtte du endre i oppskriften for at figurene skulle bli helt like?</a:t>
            </a:r>
          </a:p>
          <a:p>
            <a:r>
              <a:rPr lang="nb-NO" sz="1200" dirty="0"/>
              <a:t>Kunne du laget oppskriften kortere eller enklere?</a:t>
            </a:r>
          </a:p>
        </p:txBody>
      </p:sp>
      <p:sp>
        <p:nvSpPr>
          <p:cNvPr id="7" name="Plassholder for innhold 2">
            <a:extLst>
              <a:ext uri="{FF2B5EF4-FFF2-40B4-BE49-F238E27FC236}">
                <a16:creationId xmlns:a16="http://schemas.microsoft.com/office/drawing/2014/main" id="{C0222DBA-C5BF-4CAA-8604-587849623992}"/>
              </a:ext>
            </a:extLst>
          </p:cNvPr>
          <p:cNvSpPr txBox="1">
            <a:spLocks/>
          </p:cNvSpPr>
          <p:nvPr/>
        </p:nvSpPr>
        <p:spPr>
          <a:xfrm>
            <a:off x="2851147" y="5388316"/>
            <a:ext cx="3765551" cy="2501419"/>
          </a:xfrm>
          <a:prstGeom prst="rect">
            <a:avLst/>
          </a:prstGeom>
          <a:ln>
            <a:solidFill>
              <a:schemeClr val="tx1"/>
            </a:solidFill>
          </a:ln>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nb-NO" sz="1200" b="1" dirty="0"/>
              <a:t>Oppgave 2</a:t>
            </a:r>
          </a:p>
          <a:p>
            <a:pPr marL="0" indent="0">
              <a:buFont typeface="Arial" panose="020B0604020202020204" pitchFamily="34" charset="0"/>
              <a:buNone/>
            </a:pPr>
            <a:r>
              <a:rPr lang="nb-NO" sz="1200" dirty="0"/>
              <a:t>Dere skal jobbe i par.</a:t>
            </a:r>
          </a:p>
          <a:p>
            <a:pPr marL="0" indent="0">
              <a:buFont typeface="Arial" panose="020B0604020202020204" pitchFamily="34" charset="0"/>
              <a:buNone/>
            </a:pPr>
            <a:r>
              <a:rPr lang="nb-NO" sz="1200" dirty="0"/>
              <a:t>Begge lager en oppskrift på hvordan den andre må gå for å komme seg ut døra. Det er ikke lov å forklare underveis.</a:t>
            </a:r>
          </a:p>
          <a:p>
            <a:pPr marL="0" indent="0">
              <a:buFont typeface="Arial" panose="020B0604020202020204" pitchFamily="34" charset="0"/>
              <a:buNone/>
            </a:pPr>
            <a:r>
              <a:rPr lang="nb-NO" sz="1200" dirty="0"/>
              <a:t>Så bytter dere oppskrift, og en om gangen prøver ut den andres oppskrift og ser hvor du havner.</a:t>
            </a:r>
          </a:p>
          <a:p>
            <a:pPr marL="0" indent="0">
              <a:buFont typeface="Arial" panose="020B0604020202020204" pitchFamily="34" charset="0"/>
              <a:buNone/>
            </a:pPr>
            <a:r>
              <a:rPr lang="nb-NO" sz="1200" dirty="0"/>
              <a:t>_______________________________________________</a:t>
            </a:r>
          </a:p>
          <a:p>
            <a:pPr marL="0" indent="0">
              <a:buFont typeface="Arial" panose="020B0604020202020204" pitchFamily="34" charset="0"/>
              <a:buNone/>
            </a:pPr>
            <a:r>
              <a:rPr lang="nb-NO" sz="1200" dirty="0"/>
              <a:t>Etterpå justerer dere begge oppskriftene, men da kan dere bare bruke kodeklossene på neste side.</a:t>
            </a:r>
          </a:p>
          <a:p>
            <a:pPr marL="0" indent="0">
              <a:buFont typeface="Arial" panose="020B0604020202020204" pitchFamily="34" charset="0"/>
              <a:buNone/>
            </a:pPr>
            <a:r>
              <a:rPr lang="nb-NO" sz="1200" dirty="0"/>
              <a:t>Hvor få klosser er mulig å bruke for å få til oppgaven?</a:t>
            </a:r>
          </a:p>
        </p:txBody>
      </p:sp>
      <p:sp>
        <p:nvSpPr>
          <p:cNvPr id="6" name="TekstSylinder 5">
            <a:extLst>
              <a:ext uri="{FF2B5EF4-FFF2-40B4-BE49-F238E27FC236}">
                <a16:creationId xmlns:a16="http://schemas.microsoft.com/office/drawing/2014/main" id="{D20DB02F-EF56-48EE-8D2A-1DB2C23EC5C7}"/>
              </a:ext>
            </a:extLst>
          </p:cNvPr>
          <p:cNvSpPr txBox="1"/>
          <p:nvPr/>
        </p:nvSpPr>
        <p:spPr>
          <a:xfrm>
            <a:off x="1454748" y="8531158"/>
            <a:ext cx="4024828" cy="892552"/>
          </a:xfrm>
          <a:prstGeom prst="rect">
            <a:avLst/>
          </a:prstGeom>
          <a:noFill/>
          <a:ln>
            <a:solidFill>
              <a:schemeClr val="tx1"/>
            </a:solidFill>
          </a:ln>
        </p:spPr>
        <p:txBody>
          <a:bodyPr wrap="square" rtlCol="0">
            <a:spAutoFit/>
          </a:bodyPr>
          <a:lstStyle/>
          <a:p>
            <a:r>
              <a:rPr lang="nb-NO" sz="1200" b="1" dirty="0"/>
              <a:t>Feilsøking og forbedring</a:t>
            </a:r>
          </a:p>
          <a:p>
            <a:endParaRPr lang="nb-NO" sz="400" b="1" dirty="0"/>
          </a:p>
          <a:p>
            <a:pPr marL="228600" indent="-228600">
              <a:buFont typeface="+mj-lt"/>
              <a:buAutoNum type="arabicPeriod"/>
            </a:pPr>
            <a:r>
              <a:rPr lang="nb-NO" sz="1200" dirty="0"/>
              <a:t>Skjedde det som skulle skje? / Fikk du til oppgaven?</a:t>
            </a:r>
          </a:p>
          <a:p>
            <a:pPr marL="228600" indent="-228600">
              <a:buFont typeface="+mj-lt"/>
              <a:buAutoNum type="arabicPeriod"/>
            </a:pPr>
            <a:r>
              <a:rPr lang="nb-NO" sz="1200" dirty="0"/>
              <a:t>Hva måtte du endre på i oppskriften for å få til oppgaven?</a:t>
            </a:r>
          </a:p>
          <a:p>
            <a:pPr marL="228600" indent="-228600">
              <a:buFont typeface="+mj-lt"/>
              <a:buAutoNum type="arabicPeriod"/>
            </a:pPr>
            <a:r>
              <a:rPr lang="nb-NO" sz="1200" dirty="0"/>
              <a:t>Kunne du laget oppskriften kortere eller enklere?</a:t>
            </a:r>
          </a:p>
        </p:txBody>
      </p:sp>
      <p:sp>
        <p:nvSpPr>
          <p:cNvPr id="5" name="Plassholder for lysbildenummer 4">
            <a:extLst>
              <a:ext uri="{FF2B5EF4-FFF2-40B4-BE49-F238E27FC236}">
                <a16:creationId xmlns:a16="http://schemas.microsoft.com/office/drawing/2014/main" id="{6E283516-6318-4095-818F-C9855D943596}"/>
              </a:ext>
            </a:extLst>
          </p:cNvPr>
          <p:cNvSpPr>
            <a:spLocks noGrp="1"/>
          </p:cNvSpPr>
          <p:nvPr>
            <p:ph type="sldNum" sz="quarter" idx="12"/>
          </p:nvPr>
        </p:nvSpPr>
        <p:spPr/>
        <p:txBody>
          <a:bodyPr/>
          <a:lstStyle/>
          <a:p>
            <a:fld id="{8BCDA449-1FD9-4B7A-9E85-B244E6DC9C56}" type="slidenum">
              <a:rPr lang="nb-NO" smtClean="0"/>
              <a:t>3</a:t>
            </a:fld>
            <a:endParaRPr lang="nb-NO"/>
          </a:p>
        </p:txBody>
      </p:sp>
      <p:pic>
        <p:nvPicPr>
          <p:cNvPr id="10" name="Bilde 9">
            <a:extLst>
              <a:ext uri="{FF2B5EF4-FFF2-40B4-BE49-F238E27FC236}">
                <a16:creationId xmlns:a16="http://schemas.microsoft.com/office/drawing/2014/main" id="{210185AC-9B34-4FE0-A2CA-0FF3360AE9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0" y="2189405"/>
            <a:ext cx="2630703" cy="1287153"/>
          </a:xfrm>
          <a:prstGeom prst="rect">
            <a:avLst/>
          </a:prstGeom>
        </p:spPr>
      </p:pic>
      <p:pic>
        <p:nvPicPr>
          <p:cNvPr id="12" name="Bilde 11" descr="Et bilde som inneholder gulv, innendørs, rød&#10;&#10;Automatisk generert beskrivelse">
            <a:extLst>
              <a:ext uri="{FF2B5EF4-FFF2-40B4-BE49-F238E27FC236}">
                <a16:creationId xmlns:a16="http://schemas.microsoft.com/office/drawing/2014/main" id="{5E2277B2-7C1E-4816-BC43-3B7CA239B5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650" y="5548847"/>
            <a:ext cx="1839938" cy="2340888"/>
          </a:xfrm>
          <a:prstGeom prst="rect">
            <a:avLst/>
          </a:prstGeom>
        </p:spPr>
      </p:pic>
    </p:spTree>
    <p:extLst>
      <p:ext uri="{BB962C8B-B14F-4D97-AF65-F5344CB8AC3E}">
        <p14:creationId xmlns:p14="http://schemas.microsoft.com/office/powerpoint/2010/main" val="41762835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F4087A3-AB19-46DB-A89E-566C019D7476}"/>
              </a:ext>
            </a:extLst>
          </p:cNvPr>
          <p:cNvSpPr>
            <a:spLocks noGrp="1"/>
          </p:cNvSpPr>
          <p:nvPr>
            <p:ph type="title"/>
          </p:nvPr>
        </p:nvSpPr>
        <p:spPr>
          <a:xfrm>
            <a:off x="458041" y="321507"/>
            <a:ext cx="6002394" cy="695220"/>
          </a:xfrm>
        </p:spPr>
        <p:txBody>
          <a:bodyPr>
            <a:normAutofit fontScale="90000"/>
          </a:bodyPr>
          <a:lstStyle/>
          <a:p>
            <a:r>
              <a:rPr lang="nb-NO" dirty="0"/>
              <a:t>Kodeklosser til analog programmering</a:t>
            </a:r>
          </a:p>
        </p:txBody>
      </p:sp>
      <p:sp>
        <p:nvSpPr>
          <p:cNvPr id="4" name="TekstSylinder 3">
            <a:extLst>
              <a:ext uri="{FF2B5EF4-FFF2-40B4-BE49-F238E27FC236}">
                <a16:creationId xmlns:a16="http://schemas.microsoft.com/office/drawing/2014/main" id="{0548C558-1B0C-4B07-A518-B8667D7ED9BE}"/>
              </a:ext>
            </a:extLst>
          </p:cNvPr>
          <p:cNvSpPr txBox="1"/>
          <p:nvPr/>
        </p:nvSpPr>
        <p:spPr>
          <a:xfrm>
            <a:off x="587828" y="1471816"/>
            <a:ext cx="2151529" cy="276999"/>
          </a:xfrm>
          <a:prstGeom prst="rect">
            <a:avLst/>
          </a:prstGeom>
          <a:gradFill>
            <a:gsLst>
              <a:gs pos="100000">
                <a:srgbClr val="92D050"/>
              </a:gs>
              <a:gs pos="0">
                <a:srgbClr val="5EAA80">
                  <a:lumMod val="27000"/>
                  <a:lumOff val="73000"/>
                </a:srgbClr>
              </a:gs>
            </a:gsLst>
            <a:lin ang="5400000" scaled="1"/>
          </a:gradFill>
          <a:ln>
            <a:solidFill>
              <a:schemeClr val="tx1"/>
            </a:solidFill>
          </a:ln>
        </p:spPr>
        <p:txBody>
          <a:bodyPr wrap="square" rtlCol="0">
            <a:spAutoFit/>
          </a:bodyPr>
          <a:lstStyle/>
          <a:p>
            <a:r>
              <a:rPr lang="nb-NO" sz="1200" b="1" dirty="0"/>
              <a:t>Gå ett steg</a:t>
            </a:r>
          </a:p>
        </p:txBody>
      </p:sp>
      <p:sp>
        <p:nvSpPr>
          <p:cNvPr id="5" name="TekstSylinder 4">
            <a:extLst>
              <a:ext uri="{FF2B5EF4-FFF2-40B4-BE49-F238E27FC236}">
                <a16:creationId xmlns:a16="http://schemas.microsoft.com/office/drawing/2014/main" id="{DDE3E97F-5CD4-4EA5-9C60-9316E9148C54}"/>
              </a:ext>
            </a:extLst>
          </p:cNvPr>
          <p:cNvSpPr txBox="1"/>
          <p:nvPr/>
        </p:nvSpPr>
        <p:spPr>
          <a:xfrm>
            <a:off x="589749" y="1932425"/>
            <a:ext cx="2151529" cy="276999"/>
          </a:xfrm>
          <a:prstGeom prst="rect">
            <a:avLst/>
          </a:prstGeom>
          <a:gradFill>
            <a:gsLst>
              <a:gs pos="100000">
                <a:srgbClr val="92D050"/>
              </a:gs>
              <a:gs pos="0">
                <a:srgbClr val="5EAA80">
                  <a:lumMod val="27000"/>
                  <a:lumOff val="73000"/>
                </a:srgbClr>
              </a:gs>
            </a:gsLst>
            <a:lin ang="5400000" scaled="1"/>
          </a:gradFill>
          <a:ln>
            <a:solidFill>
              <a:schemeClr val="tx1"/>
            </a:solidFill>
          </a:ln>
        </p:spPr>
        <p:txBody>
          <a:bodyPr wrap="square" rtlCol="0">
            <a:spAutoFit/>
          </a:bodyPr>
          <a:lstStyle/>
          <a:p>
            <a:r>
              <a:rPr lang="nb-NO" sz="1200" b="1" dirty="0"/>
              <a:t>Gå to steg</a:t>
            </a:r>
          </a:p>
        </p:txBody>
      </p:sp>
      <p:sp>
        <p:nvSpPr>
          <p:cNvPr id="6" name="TekstSylinder 5">
            <a:extLst>
              <a:ext uri="{FF2B5EF4-FFF2-40B4-BE49-F238E27FC236}">
                <a16:creationId xmlns:a16="http://schemas.microsoft.com/office/drawing/2014/main" id="{440BF199-8FF6-47DE-AF30-282370C0F762}"/>
              </a:ext>
            </a:extLst>
          </p:cNvPr>
          <p:cNvSpPr txBox="1"/>
          <p:nvPr/>
        </p:nvSpPr>
        <p:spPr>
          <a:xfrm>
            <a:off x="587826" y="6032204"/>
            <a:ext cx="2151529" cy="276999"/>
          </a:xfrm>
          <a:prstGeom prst="rect">
            <a:avLst/>
          </a:prstGeom>
          <a:gradFill>
            <a:gsLst>
              <a:gs pos="100000">
                <a:srgbClr val="92D050"/>
              </a:gs>
              <a:gs pos="0">
                <a:srgbClr val="5EAA80">
                  <a:lumMod val="27000"/>
                  <a:lumOff val="73000"/>
                </a:srgbClr>
              </a:gs>
            </a:gsLst>
            <a:lin ang="5400000" scaled="1"/>
          </a:gradFill>
          <a:ln>
            <a:solidFill>
              <a:schemeClr val="tx1"/>
            </a:solidFill>
          </a:ln>
        </p:spPr>
        <p:txBody>
          <a:bodyPr wrap="square" rtlCol="0">
            <a:spAutoFit/>
          </a:bodyPr>
          <a:lstStyle/>
          <a:p>
            <a:r>
              <a:rPr lang="nb-NO" sz="1200" b="1" dirty="0"/>
              <a:t>Gjenta 5 ganger</a:t>
            </a:r>
          </a:p>
        </p:txBody>
      </p:sp>
      <p:sp>
        <p:nvSpPr>
          <p:cNvPr id="7" name="TekstSylinder 6">
            <a:extLst>
              <a:ext uri="{FF2B5EF4-FFF2-40B4-BE49-F238E27FC236}">
                <a16:creationId xmlns:a16="http://schemas.microsoft.com/office/drawing/2014/main" id="{C447F510-5038-4F36-B86E-F191929440C3}"/>
              </a:ext>
            </a:extLst>
          </p:cNvPr>
          <p:cNvSpPr txBox="1"/>
          <p:nvPr/>
        </p:nvSpPr>
        <p:spPr>
          <a:xfrm>
            <a:off x="595511" y="2393034"/>
            <a:ext cx="2151529" cy="276999"/>
          </a:xfrm>
          <a:prstGeom prst="rect">
            <a:avLst/>
          </a:prstGeom>
          <a:gradFill>
            <a:gsLst>
              <a:gs pos="100000">
                <a:srgbClr val="92D050"/>
              </a:gs>
              <a:gs pos="0">
                <a:srgbClr val="5EAA80">
                  <a:lumMod val="27000"/>
                  <a:lumOff val="73000"/>
                </a:srgbClr>
              </a:gs>
            </a:gsLst>
            <a:lin ang="5400000" scaled="1"/>
          </a:gradFill>
          <a:ln>
            <a:solidFill>
              <a:schemeClr val="tx1"/>
            </a:solidFill>
          </a:ln>
        </p:spPr>
        <p:txBody>
          <a:bodyPr wrap="square" rtlCol="0">
            <a:spAutoFit/>
          </a:bodyPr>
          <a:lstStyle/>
          <a:p>
            <a:r>
              <a:rPr lang="nb-NO" sz="1200" b="1" dirty="0"/>
              <a:t>Gå tre steg</a:t>
            </a:r>
          </a:p>
        </p:txBody>
      </p:sp>
      <p:sp>
        <p:nvSpPr>
          <p:cNvPr id="12" name="TekstSylinder 11">
            <a:extLst>
              <a:ext uri="{FF2B5EF4-FFF2-40B4-BE49-F238E27FC236}">
                <a16:creationId xmlns:a16="http://schemas.microsoft.com/office/drawing/2014/main" id="{96D46D20-94E4-46B7-97D1-746225549C60}"/>
              </a:ext>
            </a:extLst>
          </p:cNvPr>
          <p:cNvSpPr txBox="1"/>
          <p:nvPr/>
        </p:nvSpPr>
        <p:spPr>
          <a:xfrm>
            <a:off x="580142" y="3755660"/>
            <a:ext cx="2151529" cy="276999"/>
          </a:xfrm>
          <a:prstGeom prst="rect">
            <a:avLst/>
          </a:prstGeom>
          <a:gradFill>
            <a:gsLst>
              <a:gs pos="100000">
                <a:srgbClr val="92D050"/>
              </a:gs>
              <a:gs pos="0">
                <a:srgbClr val="5EAA80">
                  <a:lumMod val="27000"/>
                  <a:lumOff val="73000"/>
                </a:srgbClr>
              </a:gs>
            </a:gsLst>
            <a:lin ang="5400000" scaled="1"/>
          </a:gradFill>
          <a:ln>
            <a:solidFill>
              <a:schemeClr val="tx1"/>
            </a:solidFill>
          </a:ln>
        </p:spPr>
        <p:txBody>
          <a:bodyPr wrap="square" rtlCol="0">
            <a:spAutoFit/>
          </a:bodyPr>
          <a:lstStyle/>
          <a:p>
            <a:r>
              <a:rPr lang="nb-NO" sz="1200" b="1" dirty="0"/>
              <a:t>Sving 90</a:t>
            </a:r>
            <a:r>
              <a:rPr lang="nb-NO" sz="1200" b="1" dirty="0">
                <a:sym typeface="Symbol" panose="05050102010706020507" pitchFamily="18" charset="2"/>
              </a:rPr>
              <a:t></a:t>
            </a:r>
            <a:r>
              <a:rPr lang="nb-NO" sz="1200" b="1" dirty="0"/>
              <a:t> mot venstre</a:t>
            </a:r>
          </a:p>
        </p:txBody>
      </p:sp>
      <p:sp>
        <p:nvSpPr>
          <p:cNvPr id="13" name="TekstSylinder 12">
            <a:extLst>
              <a:ext uri="{FF2B5EF4-FFF2-40B4-BE49-F238E27FC236}">
                <a16:creationId xmlns:a16="http://schemas.microsoft.com/office/drawing/2014/main" id="{415E7B12-39A7-4825-BD21-6FBCBCBBE4D5}"/>
              </a:ext>
            </a:extLst>
          </p:cNvPr>
          <p:cNvSpPr txBox="1"/>
          <p:nvPr/>
        </p:nvSpPr>
        <p:spPr>
          <a:xfrm>
            <a:off x="572458" y="3299573"/>
            <a:ext cx="2151529" cy="276999"/>
          </a:xfrm>
          <a:prstGeom prst="rect">
            <a:avLst/>
          </a:prstGeom>
          <a:gradFill>
            <a:gsLst>
              <a:gs pos="100000">
                <a:srgbClr val="92D050"/>
              </a:gs>
              <a:gs pos="0">
                <a:srgbClr val="5EAA80">
                  <a:lumMod val="27000"/>
                  <a:lumOff val="73000"/>
                </a:srgbClr>
              </a:gs>
            </a:gsLst>
            <a:lin ang="5400000" scaled="1"/>
          </a:gradFill>
          <a:ln>
            <a:solidFill>
              <a:schemeClr val="tx1"/>
            </a:solidFill>
          </a:ln>
        </p:spPr>
        <p:txBody>
          <a:bodyPr wrap="square" rtlCol="0">
            <a:spAutoFit/>
          </a:bodyPr>
          <a:lstStyle/>
          <a:p>
            <a:r>
              <a:rPr lang="nb-NO" sz="1200" b="1" dirty="0"/>
              <a:t>Sving 90</a:t>
            </a:r>
            <a:r>
              <a:rPr lang="nb-NO" sz="1200" b="1" dirty="0">
                <a:sym typeface="Symbol" panose="05050102010706020507" pitchFamily="18" charset="2"/>
              </a:rPr>
              <a:t></a:t>
            </a:r>
            <a:r>
              <a:rPr lang="nb-NO" sz="1200" b="1" dirty="0"/>
              <a:t> mot høyre</a:t>
            </a:r>
          </a:p>
        </p:txBody>
      </p:sp>
      <p:sp>
        <p:nvSpPr>
          <p:cNvPr id="14" name="TekstSylinder 13">
            <a:extLst>
              <a:ext uri="{FF2B5EF4-FFF2-40B4-BE49-F238E27FC236}">
                <a16:creationId xmlns:a16="http://schemas.microsoft.com/office/drawing/2014/main" id="{B1473636-F152-4D71-9F11-1F11E04C5BBA}"/>
              </a:ext>
            </a:extLst>
          </p:cNvPr>
          <p:cNvSpPr txBox="1"/>
          <p:nvPr/>
        </p:nvSpPr>
        <p:spPr>
          <a:xfrm>
            <a:off x="595511" y="8010475"/>
            <a:ext cx="2151529" cy="276999"/>
          </a:xfrm>
          <a:prstGeom prst="rect">
            <a:avLst/>
          </a:prstGeom>
          <a:gradFill>
            <a:gsLst>
              <a:gs pos="100000">
                <a:srgbClr val="92D050"/>
              </a:gs>
              <a:gs pos="0">
                <a:srgbClr val="5EAA80">
                  <a:lumMod val="27000"/>
                  <a:lumOff val="73000"/>
                </a:srgbClr>
              </a:gs>
            </a:gsLst>
            <a:lin ang="5400000" scaled="1"/>
          </a:gradFill>
          <a:ln>
            <a:solidFill>
              <a:schemeClr val="tx1"/>
            </a:solidFill>
          </a:ln>
        </p:spPr>
        <p:txBody>
          <a:bodyPr wrap="square" rtlCol="0">
            <a:spAutoFit/>
          </a:bodyPr>
          <a:lstStyle/>
          <a:p>
            <a:r>
              <a:rPr lang="nb-NO" sz="1200" b="1" dirty="0"/>
              <a:t>Hvis du krasjer, så</a:t>
            </a:r>
          </a:p>
        </p:txBody>
      </p:sp>
      <p:sp>
        <p:nvSpPr>
          <p:cNvPr id="15" name="TekstSylinder 14">
            <a:extLst>
              <a:ext uri="{FF2B5EF4-FFF2-40B4-BE49-F238E27FC236}">
                <a16:creationId xmlns:a16="http://schemas.microsoft.com/office/drawing/2014/main" id="{8E7953EE-88A0-4495-B098-3B79CBED8A49}"/>
              </a:ext>
            </a:extLst>
          </p:cNvPr>
          <p:cNvSpPr txBox="1"/>
          <p:nvPr/>
        </p:nvSpPr>
        <p:spPr>
          <a:xfrm>
            <a:off x="587825" y="4186066"/>
            <a:ext cx="2151529" cy="276999"/>
          </a:xfrm>
          <a:prstGeom prst="rect">
            <a:avLst/>
          </a:prstGeom>
          <a:gradFill>
            <a:gsLst>
              <a:gs pos="100000">
                <a:srgbClr val="92D050"/>
              </a:gs>
              <a:gs pos="0">
                <a:srgbClr val="5EAA80">
                  <a:lumMod val="27000"/>
                  <a:lumOff val="73000"/>
                </a:srgbClr>
              </a:gs>
            </a:gsLst>
            <a:lin ang="5400000" scaled="1"/>
          </a:gradFill>
          <a:ln>
            <a:solidFill>
              <a:schemeClr val="tx1"/>
            </a:solidFill>
          </a:ln>
        </p:spPr>
        <p:txBody>
          <a:bodyPr wrap="square" rtlCol="0">
            <a:spAutoFit/>
          </a:bodyPr>
          <a:lstStyle/>
          <a:p>
            <a:r>
              <a:rPr lang="nb-NO" sz="1200" b="1" dirty="0"/>
              <a:t>Snu 180</a:t>
            </a:r>
            <a:r>
              <a:rPr lang="nb-NO" sz="1200" b="1" dirty="0">
                <a:sym typeface="Symbol" panose="05050102010706020507" pitchFamily="18" charset="2"/>
              </a:rPr>
              <a:t></a:t>
            </a:r>
            <a:endParaRPr lang="nb-NO" sz="1200" b="1" dirty="0"/>
          </a:p>
        </p:txBody>
      </p:sp>
      <p:sp>
        <p:nvSpPr>
          <p:cNvPr id="17" name="TekstSylinder 16">
            <a:extLst>
              <a:ext uri="{FF2B5EF4-FFF2-40B4-BE49-F238E27FC236}">
                <a16:creationId xmlns:a16="http://schemas.microsoft.com/office/drawing/2014/main" id="{3423AE08-230F-48D6-BEE0-F444596EDF83}"/>
              </a:ext>
            </a:extLst>
          </p:cNvPr>
          <p:cNvSpPr txBox="1"/>
          <p:nvPr/>
        </p:nvSpPr>
        <p:spPr>
          <a:xfrm>
            <a:off x="595511" y="5198122"/>
            <a:ext cx="2151529" cy="276999"/>
          </a:xfrm>
          <a:prstGeom prst="rect">
            <a:avLst/>
          </a:prstGeom>
          <a:gradFill>
            <a:gsLst>
              <a:gs pos="100000">
                <a:srgbClr val="92D050"/>
              </a:gs>
              <a:gs pos="0">
                <a:srgbClr val="5EAA80">
                  <a:lumMod val="27000"/>
                  <a:lumOff val="73000"/>
                </a:srgbClr>
              </a:gs>
            </a:gsLst>
            <a:lin ang="5400000" scaled="1"/>
          </a:gradFill>
          <a:ln>
            <a:solidFill>
              <a:schemeClr val="tx1"/>
            </a:solidFill>
          </a:ln>
        </p:spPr>
        <p:txBody>
          <a:bodyPr wrap="square" rtlCol="0">
            <a:spAutoFit/>
          </a:bodyPr>
          <a:lstStyle/>
          <a:p>
            <a:r>
              <a:rPr lang="nb-NO" sz="1200" b="1" dirty="0"/>
              <a:t>Stopp</a:t>
            </a:r>
          </a:p>
        </p:txBody>
      </p:sp>
      <p:sp>
        <p:nvSpPr>
          <p:cNvPr id="18" name="TekstSylinder 17">
            <a:extLst>
              <a:ext uri="{FF2B5EF4-FFF2-40B4-BE49-F238E27FC236}">
                <a16:creationId xmlns:a16="http://schemas.microsoft.com/office/drawing/2014/main" id="{50B91157-ADF1-48D4-B8BE-25790750771D}"/>
              </a:ext>
            </a:extLst>
          </p:cNvPr>
          <p:cNvSpPr txBox="1"/>
          <p:nvPr/>
        </p:nvSpPr>
        <p:spPr>
          <a:xfrm>
            <a:off x="3526972" y="1385530"/>
            <a:ext cx="2710541" cy="461665"/>
          </a:xfrm>
          <a:prstGeom prst="rect">
            <a:avLst/>
          </a:prstGeom>
          <a:noFill/>
        </p:spPr>
        <p:txBody>
          <a:bodyPr wrap="square" rtlCol="0">
            <a:spAutoFit/>
          </a:bodyPr>
          <a:lstStyle/>
          <a:p>
            <a:r>
              <a:rPr lang="nb-NO" sz="1200" dirty="0"/>
              <a:t>Disse klossene sier hvor mange steg du skal gå bortover.</a:t>
            </a:r>
          </a:p>
        </p:txBody>
      </p:sp>
      <p:sp>
        <p:nvSpPr>
          <p:cNvPr id="19" name="TekstSylinder 18">
            <a:extLst>
              <a:ext uri="{FF2B5EF4-FFF2-40B4-BE49-F238E27FC236}">
                <a16:creationId xmlns:a16="http://schemas.microsoft.com/office/drawing/2014/main" id="{314B96D0-63FA-47C1-84F8-AD1038B00DA9}"/>
              </a:ext>
            </a:extLst>
          </p:cNvPr>
          <p:cNvSpPr txBox="1"/>
          <p:nvPr/>
        </p:nvSpPr>
        <p:spPr>
          <a:xfrm>
            <a:off x="3526970" y="3207239"/>
            <a:ext cx="2710543" cy="461665"/>
          </a:xfrm>
          <a:prstGeom prst="rect">
            <a:avLst/>
          </a:prstGeom>
          <a:noFill/>
        </p:spPr>
        <p:txBody>
          <a:bodyPr wrap="square" rtlCol="0">
            <a:spAutoFit/>
          </a:bodyPr>
          <a:lstStyle/>
          <a:p>
            <a:r>
              <a:rPr lang="nb-NO" sz="1200" dirty="0"/>
              <a:t>Disse klossene sier hvor mange grader du skal snu.</a:t>
            </a:r>
          </a:p>
        </p:txBody>
      </p:sp>
      <p:sp>
        <p:nvSpPr>
          <p:cNvPr id="20" name="TekstSylinder 19">
            <a:extLst>
              <a:ext uri="{FF2B5EF4-FFF2-40B4-BE49-F238E27FC236}">
                <a16:creationId xmlns:a16="http://schemas.microsoft.com/office/drawing/2014/main" id="{50B27260-358C-4033-AC45-D58328799681}"/>
              </a:ext>
            </a:extLst>
          </p:cNvPr>
          <p:cNvSpPr txBox="1"/>
          <p:nvPr/>
        </p:nvSpPr>
        <p:spPr>
          <a:xfrm>
            <a:off x="3526970" y="5105788"/>
            <a:ext cx="2710543" cy="461665"/>
          </a:xfrm>
          <a:prstGeom prst="rect">
            <a:avLst/>
          </a:prstGeom>
          <a:noFill/>
        </p:spPr>
        <p:txBody>
          <a:bodyPr wrap="square" rtlCol="0">
            <a:spAutoFit/>
          </a:bodyPr>
          <a:lstStyle/>
          <a:p>
            <a:r>
              <a:rPr lang="nb-NO" sz="1200" dirty="0"/>
              <a:t>Denne klossen sier at du skal stoppe opp og stå i ro.</a:t>
            </a:r>
          </a:p>
        </p:txBody>
      </p:sp>
      <p:sp>
        <p:nvSpPr>
          <p:cNvPr id="21" name="TekstSylinder 20">
            <a:extLst>
              <a:ext uri="{FF2B5EF4-FFF2-40B4-BE49-F238E27FC236}">
                <a16:creationId xmlns:a16="http://schemas.microsoft.com/office/drawing/2014/main" id="{2042783C-A05E-47F7-91F9-171EBC3CFC74}"/>
              </a:ext>
            </a:extLst>
          </p:cNvPr>
          <p:cNvSpPr txBox="1"/>
          <p:nvPr/>
        </p:nvSpPr>
        <p:spPr>
          <a:xfrm>
            <a:off x="3429000" y="7918204"/>
            <a:ext cx="2710543" cy="1569660"/>
          </a:xfrm>
          <a:prstGeom prst="rect">
            <a:avLst/>
          </a:prstGeom>
          <a:noFill/>
        </p:spPr>
        <p:txBody>
          <a:bodyPr wrap="square" rtlCol="0">
            <a:spAutoFit/>
          </a:bodyPr>
          <a:lstStyle/>
          <a:p>
            <a:r>
              <a:rPr lang="nb-NO" sz="1200" dirty="0"/>
              <a:t>Dette er hvis-klosser. De inneholder en betingelse, altså HVIS noe skjer, SÅ skal du gjøre noe.</a:t>
            </a:r>
          </a:p>
          <a:p>
            <a:endParaRPr lang="nb-NO" sz="1200" dirty="0"/>
          </a:p>
          <a:p>
            <a:r>
              <a:rPr lang="nb-NO" sz="1200" dirty="0"/>
              <a:t>Dermed må du alltid koble den sammen en annen kloss som sier akkurat hva du skal gjøre i tilfelle at du krasjer, sovner eller snubler.</a:t>
            </a:r>
          </a:p>
        </p:txBody>
      </p:sp>
      <p:sp>
        <p:nvSpPr>
          <p:cNvPr id="23" name="TekstSylinder 22">
            <a:extLst>
              <a:ext uri="{FF2B5EF4-FFF2-40B4-BE49-F238E27FC236}">
                <a16:creationId xmlns:a16="http://schemas.microsoft.com/office/drawing/2014/main" id="{077C3690-746B-4548-BA83-A7257AA8E125}"/>
              </a:ext>
            </a:extLst>
          </p:cNvPr>
          <p:cNvSpPr txBox="1"/>
          <p:nvPr/>
        </p:nvSpPr>
        <p:spPr>
          <a:xfrm>
            <a:off x="587824" y="6493869"/>
            <a:ext cx="2151529" cy="276999"/>
          </a:xfrm>
          <a:prstGeom prst="rect">
            <a:avLst/>
          </a:prstGeom>
          <a:gradFill>
            <a:gsLst>
              <a:gs pos="100000">
                <a:srgbClr val="92D050"/>
              </a:gs>
              <a:gs pos="0">
                <a:srgbClr val="5EAA80">
                  <a:lumMod val="27000"/>
                  <a:lumOff val="73000"/>
                </a:srgbClr>
              </a:gs>
            </a:gsLst>
            <a:lin ang="5400000" scaled="1"/>
          </a:gradFill>
          <a:ln>
            <a:solidFill>
              <a:schemeClr val="tx1"/>
            </a:solidFill>
          </a:ln>
        </p:spPr>
        <p:txBody>
          <a:bodyPr wrap="square" rtlCol="0">
            <a:spAutoFit/>
          </a:bodyPr>
          <a:lstStyle/>
          <a:p>
            <a:r>
              <a:rPr lang="nb-NO" sz="1200" b="1" dirty="0"/>
              <a:t>Gjenta 10 ganger</a:t>
            </a:r>
          </a:p>
        </p:txBody>
      </p:sp>
      <p:sp>
        <p:nvSpPr>
          <p:cNvPr id="24" name="TekstSylinder 23">
            <a:extLst>
              <a:ext uri="{FF2B5EF4-FFF2-40B4-BE49-F238E27FC236}">
                <a16:creationId xmlns:a16="http://schemas.microsoft.com/office/drawing/2014/main" id="{EFA944E1-44F7-4ABB-9EA2-60BF7AACC4B3}"/>
              </a:ext>
            </a:extLst>
          </p:cNvPr>
          <p:cNvSpPr txBox="1"/>
          <p:nvPr/>
        </p:nvSpPr>
        <p:spPr>
          <a:xfrm>
            <a:off x="587824" y="6968934"/>
            <a:ext cx="2151529" cy="276999"/>
          </a:xfrm>
          <a:prstGeom prst="rect">
            <a:avLst/>
          </a:prstGeom>
          <a:gradFill>
            <a:gsLst>
              <a:gs pos="100000">
                <a:srgbClr val="92D050"/>
              </a:gs>
              <a:gs pos="0">
                <a:srgbClr val="5EAA80">
                  <a:lumMod val="27000"/>
                  <a:lumOff val="73000"/>
                </a:srgbClr>
              </a:gs>
            </a:gsLst>
            <a:lin ang="5400000" scaled="1"/>
          </a:gradFill>
          <a:ln>
            <a:solidFill>
              <a:schemeClr val="tx1"/>
            </a:solidFill>
          </a:ln>
        </p:spPr>
        <p:txBody>
          <a:bodyPr wrap="square" rtlCol="0">
            <a:spAutoFit/>
          </a:bodyPr>
          <a:lstStyle/>
          <a:p>
            <a:r>
              <a:rPr lang="nb-NO" sz="1200" b="1" dirty="0"/>
              <a:t>Gjenta 20 ganger</a:t>
            </a:r>
          </a:p>
        </p:txBody>
      </p:sp>
      <p:sp>
        <p:nvSpPr>
          <p:cNvPr id="25" name="TekstSylinder 24">
            <a:extLst>
              <a:ext uri="{FF2B5EF4-FFF2-40B4-BE49-F238E27FC236}">
                <a16:creationId xmlns:a16="http://schemas.microsoft.com/office/drawing/2014/main" id="{187E1623-406F-444C-855E-C0F685AB7CC2}"/>
              </a:ext>
            </a:extLst>
          </p:cNvPr>
          <p:cNvSpPr txBox="1"/>
          <p:nvPr/>
        </p:nvSpPr>
        <p:spPr>
          <a:xfrm>
            <a:off x="595510" y="8491525"/>
            <a:ext cx="2151529" cy="276999"/>
          </a:xfrm>
          <a:prstGeom prst="rect">
            <a:avLst/>
          </a:prstGeom>
          <a:gradFill>
            <a:gsLst>
              <a:gs pos="100000">
                <a:srgbClr val="92D050"/>
              </a:gs>
              <a:gs pos="0">
                <a:srgbClr val="5EAA80">
                  <a:lumMod val="27000"/>
                  <a:lumOff val="73000"/>
                </a:srgbClr>
              </a:gs>
            </a:gsLst>
            <a:lin ang="5400000" scaled="1"/>
          </a:gradFill>
          <a:ln>
            <a:solidFill>
              <a:schemeClr val="tx1"/>
            </a:solidFill>
          </a:ln>
        </p:spPr>
        <p:txBody>
          <a:bodyPr wrap="square" rtlCol="0">
            <a:spAutoFit/>
          </a:bodyPr>
          <a:lstStyle/>
          <a:p>
            <a:r>
              <a:rPr lang="nb-NO" sz="1200" b="1" dirty="0"/>
              <a:t>Hvis du sovner, så</a:t>
            </a:r>
          </a:p>
        </p:txBody>
      </p:sp>
      <p:sp>
        <p:nvSpPr>
          <p:cNvPr id="26" name="TekstSylinder 25">
            <a:extLst>
              <a:ext uri="{FF2B5EF4-FFF2-40B4-BE49-F238E27FC236}">
                <a16:creationId xmlns:a16="http://schemas.microsoft.com/office/drawing/2014/main" id="{153FFF6F-A1A8-418A-9305-E4D747D48638}"/>
              </a:ext>
            </a:extLst>
          </p:cNvPr>
          <p:cNvSpPr txBox="1"/>
          <p:nvPr/>
        </p:nvSpPr>
        <p:spPr>
          <a:xfrm>
            <a:off x="580141" y="8972575"/>
            <a:ext cx="2151529" cy="276999"/>
          </a:xfrm>
          <a:prstGeom prst="rect">
            <a:avLst/>
          </a:prstGeom>
          <a:gradFill>
            <a:gsLst>
              <a:gs pos="100000">
                <a:srgbClr val="92D050"/>
              </a:gs>
              <a:gs pos="0">
                <a:srgbClr val="5EAA80">
                  <a:lumMod val="27000"/>
                  <a:lumOff val="73000"/>
                </a:srgbClr>
              </a:gs>
            </a:gsLst>
            <a:lin ang="5400000" scaled="1"/>
          </a:gradFill>
          <a:ln>
            <a:solidFill>
              <a:schemeClr val="tx1"/>
            </a:solidFill>
          </a:ln>
        </p:spPr>
        <p:txBody>
          <a:bodyPr wrap="square" rtlCol="0">
            <a:spAutoFit/>
          </a:bodyPr>
          <a:lstStyle/>
          <a:p>
            <a:r>
              <a:rPr lang="nb-NO" sz="1200" b="1" dirty="0"/>
              <a:t>Hvis du snubler, så</a:t>
            </a:r>
          </a:p>
        </p:txBody>
      </p:sp>
      <p:sp>
        <p:nvSpPr>
          <p:cNvPr id="27" name="TekstSylinder 26">
            <a:extLst>
              <a:ext uri="{FF2B5EF4-FFF2-40B4-BE49-F238E27FC236}">
                <a16:creationId xmlns:a16="http://schemas.microsoft.com/office/drawing/2014/main" id="{CC4B088B-8599-4E5B-A272-D1D27E79178C}"/>
              </a:ext>
            </a:extLst>
          </p:cNvPr>
          <p:cNvSpPr txBox="1"/>
          <p:nvPr/>
        </p:nvSpPr>
        <p:spPr>
          <a:xfrm>
            <a:off x="3428999" y="5936256"/>
            <a:ext cx="2710543" cy="1384995"/>
          </a:xfrm>
          <a:prstGeom prst="rect">
            <a:avLst/>
          </a:prstGeom>
          <a:noFill/>
        </p:spPr>
        <p:txBody>
          <a:bodyPr wrap="square" rtlCol="0">
            <a:spAutoFit/>
          </a:bodyPr>
          <a:lstStyle/>
          <a:p>
            <a:r>
              <a:rPr lang="nb-NO" sz="1200" dirty="0"/>
              <a:t>Dette er løkker. De sier hvor mange ganger du skal gjenta noe. Hvor mange ganger du skal gå rundt gjennom løkka.</a:t>
            </a:r>
          </a:p>
          <a:p>
            <a:endParaRPr lang="nb-NO" sz="1200" dirty="0"/>
          </a:p>
          <a:p>
            <a:r>
              <a:rPr lang="nb-NO" sz="1200" dirty="0"/>
              <a:t>Dermed må du alltid koble den sammen en annen kloss som sier akkurat hva du skal gjenta i løkka di.</a:t>
            </a:r>
          </a:p>
        </p:txBody>
      </p:sp>
      <p:sp>
        <p:nvSpPr>
          <p:cNvPr id="3" name="Plassholder for lysbildenummer 2">
            <a:extLst>
              <a:ext uri="{FF2B5EF4-FFF2-40B4-BE49-F238E27FC236}">
                <a16:creationId xmlns:a16="http://schemas.microsoft.com/office/drawing/2014/main" id="{AF0676F5-0902-4511-AF93-D443A94672EA}"/>
              </a:ext>
            </a:extLst>
          </p:cNvPr>
          <p:cNvSpPr>
            <a:spLocks noGrp="1"/>
          </p:cNvSpPr>
          <p:nvPr>
            <p:ph type="sldNum" sz="quarter" idx="12"/>
          </p:nvPr>
        </p:nvSpPr>
        <p:spPr/>
        <p:txBody>
          <a:bodyPr/>
          <a:lstStyle/>
          <a:p>
            <a:fld id="{8BCDA449-1FD9-4B7A-9E85-B244E6DC9C56}" type="slidenum">
              <a:rPr lang="nb-NO" smtClean="0"/>
              <a:t>4</a:t>
            </a:fld>
            <a:endParaRPr lang="nb-NO"/>
          </a:p>
        </p:txBody>
      </p:sp>
    </p:spTree>
    <p:extLst>
      <p:ext uri="{BB962C8B-B14F-4D97-AF65-F5344CB8AC3E}">
        <p14:creationId xmlns:p14="http://schemas.microsoft.com/office/powerpoint/2010/main" val="1560049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204C358-CEF9-4E9A-B7C5-CB17569FF2B2}"/>
              </a:ext>
            </a:extLst>
          </p:cNvPr>
          <p:cNvSpPr>
            <a:spLocks noGrp="1"/>
          </p:cNvSpPr>
          <p:nvPr>
            <p:ph type="title"/>
          </p:nvPr>
        </p:nvSpPr>
        <p:spPr>
          <a:xfrm>
            <a:off x="471488" y="225401"/>
            <a:ext cx="5915025" cy="814834"/>
          </a:xfrm>
        </p:spPr>
        <p:txBody>
          <a:bodyPr>
            <a:normAutofit fontScale="90000"/>
          </a:bodyPr>
          <a:lstStyle/>
          <a:p>
            <a:r>
              <a:rPr lang="nb-NO" dirty="0"/>
              <a:t>Introduksjon til viktige begreper</a:t>
            </a:r>
            <a:br>
              <a:rPr lang="nb-NO" dirty="0"/>
            </a:br>
            <a:r>
              <a:rPr lang="nb-NO" sz="2000" dirty="0"/>
              <a:t>- vilkår, hvis-klosser og løkker</a:t>
            </a:r>
          </a:p>
        </p:txBody>
      </p:sp>
      <p:sp>
        <p:nvSpPr>
          <p:cNvPr id="3" name="Plassholder for innhold 2">
            <a:extLst>
              <a:ext uri="{FF2B5EF4-FFF2-40B4-BE49-F238E27FC236}">
                <a16:creationId xmlns:a16="http://schemas.microsoft.com/office/drawing/2014/main" id="{CFE48D6D-1DA3-48C4-8D18-8B71FD093DB8}"/>
              </a:ext>
            </a:extLst>
          </p:cNvPr>
          <p:cNvSpPr>
            <a:spLocks noGrp="1"/>
          </p:cNvSpPr>
          <p:nvPr>
            <p:ph idx="1"/>
          </p:nvPr>
        </p:nvSpPr>
        <p:spPr>
          <a:xfrm>
            <a:off x="394291" y="5290089"/>
            <a:ext cx="6069417" cy="2348109"/>
          </a:xfrm>
        </p:spPr>
        <p:txBody>
          <a:bodyPr>
            <a:normAutofit/>
          </a:bodyPr>
          <a:lstStyle/>
          <a:p>
            <a:pPr marL="0" indent="0">
              <a:buNone/>
            </a:pPr>
            <a:r>
              <a:rPr lang="nb-NO" sz="1200" b="1" dirty="0"/>
              <a:t>Løkker</a:t>
            </a:r>
          </a:p>
          <a:p>
            <a:r>
              <a:rPr lang="nb-NO" sz="1200" dirty="0"/>
              <a:t>Hva: Løkker gjør at en del av koden i et program blir gjentatt flere ganger. Det finnes flere typer løkker. Noen gjentar det du skal gjøre et bestemt antall ganger, mens andre løkker fortsetter evig. Den tredje typen gjentar frem til et vilkår ikke lenger er sant.</a:t>
            </a:r>
          </a:p>
          <a:p>
            <a:endParaRPr lang="nb-NO" sz="1200" dirty="0"/>
          </a:p>
          <a:p>
            <a:endParaRPr lang="nb-NO" sz="800" dirty="0"/>
          </a:p>
          <a:p>
            <a:endParaRPr lang="nb-NO" sz="800" dirty="0"/>
          </a:p>
          <a:p>
            <a:pPr marL="0" indent="0">
              <a:buNone/>
            </a:pPr>
            <a:endParaRPr lang="nb-NO" sz="1200" dirty="0"/>
          </a:p>
          <a:p>
            <a:r>
              <a:rPr lang="nb-NO" sz="1200" dirty="0"/>
              <a:t>Hvorfor: Programmet blir lettere å få oversikt over, og det blir færre klosser enn om man ikke bruker løkker. </a:t>
            </a:r>
          </a:p>
        </p:txBody>
      </p:sp>
      <p:sp>
        <p:nvSpPr>
          <p:cNvPr id="4" name="TekstSylinder 3">
            <a:extLst>
              <a:ext uri="{FF2B5EF4-FFF2-40B4-BE49-F238E27FC236}">
                <a16:creationId xmlns:a16="http://schemas.microsoft.com/office/drawing/2014/main" id="{E4CC46CB-5257-464A-B874-95A96FFDBD53}"/>
              </a:ext>
            </a:extLst>
          </p:cNvPr>
          <p:cNvSpPr txBox="1"/>
          <p:nvPr/>
        </p:nvSpPr>
        <p:spPr>
          <a:xfrm>
            <a:off x="650782" y="7638198"/>
            <a:ext cx="2002633" cy="1815882"/>
          </a:xfrm>
          <a:prstGeom prst="rect">
            <a:avLst/>
          </a:prstGeom>
          <a:noFill/>
          <a:ln>
            <a:solidFill>
              <a:schemeClr val="tx1"/>
            </a:solidFill>
          </a:ln>
        </p:spPr>
        <p:txBody>
          <a:bodyPr wrap="square" rtlCol="0">
            <a:spAutoFit/>
          </a:bodyPr>
          <a:lstStyle/>
          <a:p>
            <a:r>
              <a:rPr lang="nb-NO" sz="1200" b="1" dirty="0"/>
              <a:t>Oppgaver</a:t>
            </a:r>
          </a:p>
          <a:p>
            <a:endParaRPr lang="nb-NO" sz="400" dirty="0"/>
          </a:p>
          <a:p>
            <a:pPr marL="228600" indent="-228600">
              <a:buFont typeface="+mj-lt"/>
              <a:buAutoNum type="arabicPeriod"/>
            </a:pPr>
            <a:r>
              <a:rPr lang="nb-NO" sz="1200" dirty="0"/>
              <a:t>Lag to vilkår som er sanne og to som er usanne.</a:t>
            </a:r>
          </a:p>
          <a:p>
            <a:pPr marL="228600" indent="-228600">
              <a:buFont typeface="+mj-lt"/>
              <a:buAutoNum type="arabicPeriod"/>
            </a:pPr>
            <a:r>
              <a:rPr lang="nb-NO" sz="1200" dirty="0"/>
              <a:t>Er det alltid enkelt å vite om et vilkår er sant eller usant?</a:t>
            </a:r>
          </a:p>
          <a:p>
            <a:pPr marL="228600" indent="-228600">
              <a:buFont typeface="+mj-lt"/>
              <a:buAutoNum type="arabicPeriod"/>
            </a:pPr>
            <a:r>
              <a:rPr lang="nb-NO" sz="1200" dirty="0"/>
              <a:t>Hvilke type vilkår kan en datamaskin forstå?</a:t>
            </a:r>
          </a:p>
        </p:txBody>
      </p:sp>
      <p:sp>
        <p:nvSpPr>
          <p:cNvPr id="5" name="TekstSylinder 4">
            <a:extLst>
              <a:ext uri="{FF2B5EF4-FFF2-40B4-BE49-F238E27FC236}">
                <a16:creationId xmlns:a16="http://schemas.microsoft.com/office/drawing/2014/main" id="{7DEE5F49-FD6B-4B1F-B8A0-4C95AB8BC669}"/>
              </a:ext>
            </a:extLst>
          </p:cNvPr>
          <p:cNvSpPr txBox="1"/>
          <p:nvPr/>
        </p:nvSpPr>
        <p:spPr>
          <a:xfrm>
            <a:off x="3364219" y="7628018"/>
            <a:ext cx="2738704" cy="707886"/>
          </a:xfrm>
          <a:prstGeom prst="rect">
            <a:avLst/>
          </a:prstGeom>
          <a:noFill/>
          <a:ln>
            <a:solidFill>
              <a:schemeClr val="tx1"/>
            </a:solidFill>
          </a:ln>
        </p:spPr>
        <p:txBody>
          <a:bodyPr wrap="square" rtlCol="0">
            <a:spAutoFit/>
          </a:bodyPr>
          <a:lstStyle/>
          <a:p>
            <a:r>
              <a:rPr lang="nb-NO" sz="1200" b="1" dirty="0"/>
              <a:t>Grubleoppgave</a:t>
            </a:r>
          </a:p>
          <a:p>
            <a:endParaRPr lang="nb-NO" sz="400" b="1" dirty="0"/>
          </a:p>
          <a:p>
            <a:r>
              <a:rPr lang="nb-NO" sz="1200" dirty="0"/>
              <a:t>Hva tror du skjer i programmet under?</a:t>
            </a:r>
          </a:p>
          <a:p>
            <a:r>
              <a:rPr lang="nb-NO" sz="1200" dirty="0"/>
              <a:t>Vil det samme skje hver gang?</a:t>
            </a:r>
          </a:p>
        </p:txBody>
      </p:sp>
      <p:sp>
        <p:nvSpPr>
          <p:cNvPr id="6" name="Plassholder for innhold 2">
            <a:extLst>
              <a:ext uri="{FF2B5EF4-FFF2-40B4-BE49-F238E27FC236}">
                <a16:creationId xmlns:a16="http://schemas.microsoft.com/office/drawing/2014/main" id="{E818E266-B46F-4A98-A837-7ADB0F821798}"/>
              </a:ext>
            </a:extLst>
          </p:cNvPr>
          <p:cNvSpPr txBox="1">
            <a:spLocks/>
          </p:cNvSpPr>
          <p:nvPr/>
        </p:nvSpPr>
        <p:spPr>
          <a:xfrm>
            <a:off x="394292" y="3252814"/>
            <a:ext cx="5915025" cy="1082794"/>
          </a:xfrm>
          <a:prstGeom prst="rect">
            <a:avLst/>
          </a:prstGeom>
        </p:spPr>
        <p:txBody>
          <a:bodyPr vert="horz" lIns="91440" tIns="45720" rIns="91440" bIns="45720" rtlCol="0">
            <a:normAutofit lnSpcReduction="1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nb-NO" sz="1200" b="1" dirty="0"/>
              <a:t>Hvis-blokker</a:t>
            </a:r>
          </a:p>
          <a:p>
            <a:r>
              <a:rPr lang="nb-NO" sz="1200" dirty="0"/>
              <a:t>Hva: En hvis-kloss inneholder en betingelse. Når betingelsen er sann, så vil det som står inni hvis-klossen skje. </a:t>
            </a:r>
          </a:p>
          <a:p>
            <a:r>
              <a:rPr lang="nb-NO" sz="1200" dirty="0"/>
              <a:t>Hvorfor: En hvis-kloss gjør at et program kan gjøre flere forskjellige ting avhengig av om betingelsen er sann eller usann.</a:t>
            </a:r>
          </a:p>
        </p:txBody>
      </p:sp>
      <p:pic>
        <p:nvPicPr>
          <p:cNvPr id="7" name="Bilde 6">
            <a:extLst>
              <a:ext uri="{FF2B5EF4-FFF2-40B4-BE49-F238E27FC236}">
                <a16:creationId xmlns:a16="http://schemas.microsoft.com/office/drawing/2014/main" id="{67F0DAD7-31DE-4A0A-9C6B-01698777200D}"/>
              </a:ext>
            </a:extLst>
          </p:cNvPr>
          <p:cNvPicPr>
            <a:picLocks noChangeAspect="1"/>
          </p:cNvPicPr>
          <p:nvPr/>
        </p:nvPicPr>
        <p:blipFill>
          <a:blip r:embed="rId2"/>
          <a:stretch>
            <a:fillRect/>
          </a:stretch>
        </p:blipFill>
        <p:spPr>
          <a:xfrm>
            <a:off x="1493043" y="6224080"/>
            <a:ext cx="3572435" cy="812481"/>
          </a:xfrm>
          <a:prstGeom prst="rect">
            <a:avLst/>
          </a:prstGeom>
        </p:spPr>
      </p:pic>
      <p:sp>
        <p:nvSpPr>
          <p:cNvPr id="8" name="TekstSylinder 7">
            <a:extLst>
              <a:ext uri="{FF2B5EF4-FFF2-40B4-BE49-F238E27FC236}">
                <a16:creationId xmlns:a16="http://schemas.microsoft.com/office/drawing/2014/main" id="{DE47B077-D473-4427-8440-639FD6F50BC9}"/>
              </a:ext>
            </a:extLst>
          </p:cNvPr>
          <p:cNvSpPr txBox="1"/>
          <p:nvPr/>
        </p:nvSpPr>
        <p:spPr>
          <a:xfrm>
            <a:off x="471487" y="1138518"/>
            <a:ext cx="5615548" cy="1938992"/>
          </a:xfrm>
          <a:prstGeom prst="rect">
            <a:avLst/>
          </a:prstGeom>
          <a:noFill/>
          <a:ln>
            <a:solidFill>
              <a:schemeClr val="tx1"/>
            </a:solidFill>
          </a:ln>
        </p:spPr>
        <p:txBody>
          <a:bodyPr wrap="square" rtlCol="0">
            <a:spAutoFit/>
          </a:bodyPr>
          <a:lstStyle/>
          <a:p>
            <a:r>
              <a:rPr lang="nb-NO" sz="1200" b="1" dirty="0"/>
              <a:t>Vilkår</a:t>
            </a:r>
            <a:endParaRPr lang="nb-NO" sz="1200" dirty="0"/>
          </a:p>
          <a:p>
            <a:r>
              <a:rPr lang="nb-NO" sz="1200" dirty="0"/>
              <a:t>Et vilkår er en påstand som kan være sann eller usann. Vi sammenligner ofte to tall og ser hvilket som er størst, eller om de er like store. </a:t>
            </a:r>
          </a:p>
          <a:p>
            <a:endParaRPr lang="nb-NO" sz="1200" dirty="0"/>
          </a:p>
          <a:p>
            <a:r>
              <a:rPr lang="nb-NO" sz="1200" dirty="0"/>
              <a:t>Eksempler på vilkår: </a:t>
            </a:r>
          </a:p>
          <a:p>
            <a:pPr marL="171450" indent="-171450">
              <a:buFont typeface="Arial" panose="020B0604020202020204" pitchFamily="34" charset="0"/>
              <a:buChar char="•"/>
            </a:pPr>
            <a:r>
              <a:rPr lang="nb-NO" sz="1200" dirty="0"/>
              <a:t>Mamma er høyere enn pappa.</a:t>
            </a:r>
          </a:p>
          <a:p>
            <a:pPr marL="171450" indent="-171450">
              <a:buFont typeface="Arial" panose="020B0604020202020204" pitchFamily="34" charset="0"/>
              <a:buChar char="•"/>
            </a:pPr>
            <a:r>
              <a:rPr lang="nb-NO" sz="1200" dirty="0"/>
              <a:t>Det er høyere temperatur om sommeren enn om vinteren.</a:t>
            </a:r>
          </a:p>
          <a:p>
            <a:pPr marL="171450" indent="-171450">
              <a:buFont typeface="Arial" panose="020B0604020202020204" pitchFamily="34" charset="0"/>
              <a:buChar char="•"/>
            </a:pPr>
            <a:r>
              <a:rPr lang="nb-NO" sz="1200" dirty="0"/>
              <a:t>Læreren har lik skostørrelse som jeg har.</a:t>
            </a:r>
          </a:p>
          <a:p>
            <a:endParaRPr lang="nb-NO" sz="1200" dirty="0"/>
          </a:p>
          <a:p>
            <a:r>
              <a:rPr lang="nb-NO" sz="1200" dirty="0"/>
              <a:t>I </a:t>
            </a:r>
            <a:r>
              <a:rPr lang="nb-NO" sz="1200" dirty="0" err="1"/>
              <a:t>Scratch</a:t>
            </a:r>
            <a:r>
              <a:rPr lang="nb-NO" sz="1200" dirty="0"/>
              <a:t> er vilkårene grønne, sekskanta klosser.</a:t>
            </a:r>
          </a:p>
        </p:txBody>
      </p:sp>
      <p:pic>
        <p:nvPicPr>
          <p:cNvPr id="10" name="Bilde 9">
            <a:extLst>
              <a:ext uri="{FF2B5EF4-FFF2-40B4-BE49-F238E27FC236}">
                <a16:creationId xmlns:a16="http://schemas.microsoft.com/office/drawing/2014/main" id="{83CAAF42-3275-456E-9D4C-6421B6D28456}"/>
              </a:ext>
            </a:extLst>
          </p:cNvPr>
          <p:cNvPicPr>
            <a:picLocks noChangeAspect="1"/>
          </p:cNvPicPr>
          <p:nvPr/>
        </p:nvPicPr>
        <p:blipFill>
          <a:blip r:embed="rId3"/>
          <a:stretch>
            <a:fillRect/>
          </a:stretch>
        </p:blipFill>
        <p:spPr>
          <a:xfrm>
            <a:off x="1156869" y="4372327"/>
            <a:ext cx="1317251" cy="959163"/>
          </a:xfrm>
          <a:prstGeom prst="rect">
            <a:avLst/>
          </a:prstGeom>
        </p:spPr>
      </p:pic>
      <p:pic>
        <p:nvPicPr>
          <p:cNvPr id="11" name="Bilde 10">
            <a:extLst>
              <a:ext uri="{FF2B5EF4-FFF2-40B4-BE49-F238E27FC236}">
                <a16:creationId xmlns:a16="http://schemas.microsoft.com/office/drawing/2014/main" id="{14AE23A5-36EE-4746-9905-61493006CDD2}"/>
              </a:ext>
            </a:extLst>
          </p:cNvPr>
          <p:cNvPicPr>
            <a:picLocks noChangeAspect="1"/>
          </p:cNvPicPr>
          <p:nvPr/>
        </p:nvPicPr>
        <p:blipFill>
          <a:blip r:embed="rId4"/>
          <a:stretch>
            <a:fillRect/>
          </a:stretch>
        </p:blipFill>
        <p:spPr>
          <a:xfrm>
            <a:off x="2645557" y="4383527"/>
            <a:ext cx="837102" cy="852700"/>
          </a:xfrm>
          <a:prstGeom prst="rect">
            <a:avLst/>
          </a:prstGeom>
        </p:spPr>
      </p:pic>
      <p:sp>
        <p:nvSpPr>
          <p:cNvPr id="12" name="TekstSylinder 11">
            <a:extLst>
              <a:ext uri="{FF2B5EF4-FFF2-40B4-BE49-F238E27FC236}">
                <a16:creationId xmlns:a16="http://schemas.microsoft.com/office/drawing/2014/main" id="{DAB12BFC-DA8A-4DF4-ACEC-194F4282C54A}"/>
              </a:ext>
            </a:extLst>
          </p:cNvPr>
          <p:cNvSpPr txBox="1"/>
          <p:nvPr/>
        </p:nvSpPr>
        <p:spPr>
          <a:xfrm>
            <a:off x="3654096" y="4405230"/>
            <a:ext cx="2199857" cy="830997"/>
          </a:xfrm>
          <a:prstGeom prst="rect">
            <a:avLst/>
          </a:prstGeom>
          <a:noFill/>
          <a:ln>
            <a:solidFill>
              <a:schemeClr val="tx1"/>
            </a:solidFill>
          </a:ln>
        </p:spPr>
        <p:txBody>
          <a:bodyPr wrap="square" rtlCol="0">
            <a:spAutoFit/>
          </a:bodyPr>
          <a:lstStyle/>
          <a:p>
            <a:r>
              <a:rPr lang="nb-NO" sz="1200" b="1" dirty="0"/>
              <a:t>Diskuter</a:t>
            </a:r>
          </a:p>
          <a:p>
            <a:r>
              <a:rPr lang="nb-NO" sz="1200" dirty="0"/>
              <a:t>For hvilke av de tre grønne betingelsene vil vi høre mjauing med programmet til venstre?</a:t>
            </a:r>
          </a:p>
        </p:txBody>
      </p:sp>
      <p:pic>
        <p:nvPicPr>
          <p:cNvPr id="13" name="Bilde 12">
            <a:extLst>
              <a:ext uri="{FF2B5EF4-FFF2-40B4-BE49-F238E27FC236}">
                <a16:creationId xmlns:a16="http://schemas.microsoft.com/office/drawing/2014/main" id="{5359F67F-0294-46E3-87F6-DBDDF5F8D461}"/>
              </a:ext>
            </a:extLst>
          </p:cNvPr>
          <p:cNvPicPr>
            <a:picLocks noChangeAspect="1"/>
          </p:cNvPicPr>
          <p:nvPr/>
        </p:nvPicPr>
        <p:blipFill>
          <a:blip r:embed="rId5"/>
          <a:stretch>
            <a:fillRect/>
          </a:stretch>
        </p:blipFill>
        <p:spPr>
          <a:xfrm>
            <a:off x="3364219" y="8585294"/>
            <a:ext cx="2812463" cy="991896"/>
          </a:xfrm>
          <a:prstGeom prst="rect">
            <a:avLst/>
          </a:prstGeom>
        </p:spPr>
      </p:pic>
      <p:sp>
        <p:nvSpPr>
          <p:cNvPr id="9" name="Plassholder for lysbildenummer 8">
            <a:extLst>
              <a:ext uri="{FF2B5EF4-FFF2-40B4-BE49-F238E27FC236}">
                <a16:creationId xmlns:a16="http://schemas.microsoft.com/office/drawing/2014/main" id="{94591A4D-C45C-4101-A7D9-23ECD0AA1AC0}"/>
              </a:ext>
            </a:extLst>
          </p:cNvPr>
          <p:cNvSpPr>
            <a:spLocks noGrp="1"/>
          </p:cNvSpPr>
          <p:nvPr>
            <p:ph type="sldNum" sz="quarter" idx="12"/>
          </p:nvPr>
        </p:nvSpPr>
        <p:spPr/>
        <p:txBody>
          <a:bodyPr/>
          <a:lstStyle/>
          <a:p>
            <a:fld id="{8BCDA449-1FD9-4B7A-9E85-B244E6DC9C56}" type="slidenum">
              <a:rPr lang="nb-NO" smtClean="0"/>
              <a:t>5</a:t>
            </a:fld>
            <a:endParaRPr lang="nb-NO"/>
          </a:p>
        </p:txBody>
      </p:sp>
    </p:spTree>
    <p:extLst>
      <p:ext uri="{BB962C8B-B14F-4D97-AF65-F5344CB8AC3E}">
        <p14:creationId xmlns:p14="http://schemas.microsoft.com/office/powerpoint/2010/main" val="2861026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1DB7E70-1B5A-4CE0-88DE-866AE57440BB}"/>
              </a:ext>
            </a:extLst>
          </p:cNvPr>
          <p:cNvSpPr>
            <a:spLocks noGrp="1"/>
          </p:cNvSpPr>
          <p:nvPr>
            <p:ph type="title"/>
          </p:nvPr>
        </p:nvSpPr>
        <p:spPr>
          <a:xfrm>
            <a:off x="471488" y="54840"/>
            <a:ext cx="5915025" cy="886925"/>
          </a:xfrm>
        </p:spPr>
        <p:txBody>
          <a:bodyPr>
            <a:normAutofit fontScale="90000"/>
          </a:bodyPr>
          <a:lstStyle/>
          <a:p>
            <a:r>
              <a:rPr lang="nb-NO" sz="2800" dirty="0"/>
              <a:t>Introduksjon til funksjoner i programmering</a:t>
            </a:r>
            <a:br>
              <a:rPr lang="nb-NO" sz="2800" dirty="0"/>
            </a:br>
            <a:r>
              <a:rPr lang="nb-NO" sz="2000" dirty="0"/>
              <a:t>- hvordan lage egne klosser</a:t>
            </a:r>
          </a:p>
        </p:txBody>
      </p:sp>
      <p:sp>
        <p:nvSpPr>
          <p:cNvPr id="4" name="Plassholder for innhold 3">
            <a:extLst>
              <a:ext uri="{FF2B5EF4-FFF2-40B4-BE49-F238E27FC236}">
                <a16:creationId xmlns:a16="http://schemas.microsoft.com/office/drawing/2014/main" id="{5462726F-DDF7-4188-A5B3-BF183028164B}"/>
              </a:ext>
            </a:extLst>
          </p:cNvPr>
          <p:cNvSpPr txBox="1">
            <a:spLocks/>
          </p:cNvSpPr>
          <p:nvPr/>
        </p:nvSpPr>
        <p:spPr>
          <a:xfrm>
            <a:off x="237723" y="982786"/>
            <a:ext cx="6370600" cy="1192121"/>
          </a:xfrm>
          <a:prstGeom prst="rect">
            <a:avLst/>
          </a:prstGeom>
        </p:spPr>
        <p:txBody>
          <a:bodyPr vert="horz" wrap="square" lIns="91440" tIns="45720" rIns="91440" bIns="45720" rtlCol="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nb-NO" sz="1200" b="1" dirty="0"/>
              <a:t>Hva? </a:t>
            </a:r>
            <a:r>
              <a:rPr lang="nb-NO" sz="1200" dirty="0"/>
              <a:t>En funksjon er en kloss som du har laget selv. Altså et slags eget program. Det som skiller en funksjon fra et vanlig program, er at du først må definere en funksjon. Det vil si at du må lage den. Etterpå må du kjøre funksjonen i et program. Det som står inni en funksjon skjer ikke av seg selv før du bruker funksjonen i et program.</a:t>
            </a:r>
          </a:p>
          <a:p>
            <a:pPr marL="0" indent="0">
              <a:buNone/>
            </a:pPr>
            <a:r>
              <a:rPr lang="nb-NO" sz="1200" b="1" dirty="0"/>
              <a:t>Hvorfor? </a:t>
            </a:r>
            <a:r>
              <a:rPr lang="nb-NO" sz="1200" dirty="0"/>
              <a:t>Programmet du lager tar mindre plass, akkurat som når du bruker løkker. Funksjonen kan brukes flere steder i programmet uten å måtte lage alle blokkene på ny. </a:t>
            </a:r>
          </a:p>
        </p:txBody>
      </p:sp>
      <p:pic>
        <p:nvPicPr>
          <p:cNvPr id="5" name="Bilde 4">
            <a:extLst>
              <a:ext uri="{FF2B5EF4-FFF2-40B4-BE49-F238E27FC236}">
                <a16:creationId xmlns:a16="http://schemas.microsoft.com/office/drawing/2014/main" id="{DD53572C-3276-416D-9EEA-B738C0334CFA}"/>
              </a:ext>
            </a:extLst>
          </p:cNvPr>
          <p:cNvPicPr>
            <a:picLocks noChangeAspect="1"/>
          </p:cNvPicPr>
          <p:nvPr/>
        </p:nvPicPr>
        <p:blipFill>
          <a:blip r:embed="rId2"/>
          <a:stretch>
            <a:fillRect/>
          </a:stretch>
        </p:blipFill>
        <p:spPr>
          <a:xfrm>
            <a:off x="237723" y="7202194"/>
            <a:ext cx="1563094" cy="1919101"/>
          </a:xfrm>
          <a:prstGeom prst="rect">
            <a:avLst/>
          </a:prstGeom>
        </p:spPr>
      </p:pic>
      <p:pic>
        <p:nvPicPr>
          <p:cNvPr id="6" name="Bilde 5">
            <a:extLst>
              <a:ext uri="{FF2B5EF4-FFF2-40B4-BE49-F238E27FC236}">
                <a16:creationId xmlns:a16="http://schemas.microsoft.com/office/drawing/2014/main" id="{9B0B5D3C-C26F-4489-B356-BD660876AED5}"/>
              </a:ext>
            </a:extLst>
          </p:cNvPr>
          <p:cNvPicPr>
            <a:picLocks noChangeAspect="1"/>
          </p:cNvPicPr>
          <p:nvPr/>
        </p:nvPicPr>
        <p:blipFill>
          <a:blip r:embed="rId3"/>
          <a:stretch>
            <a:fillRect/>
          </a:stretch>
        </p:blipFill>
        <p:spPr>
          <a:xfrm>
            <a:off x="2078148" y="8541891"/>
            <a:ext cx="2420934" cy="1154167"/>
          </a:xfrm>
          <a:prstGeom prst="rect">
            <a:avLst/>
          </a:prstGeom>
        </p:spPr>
      </p:pic>
      <p:sp>
        <p:nvSpPr>
          <p:cNvPr id="7" name="TekstSylinder 6">
            <a:extLst>
              <a:ext uri="{FF2B5EF4-FFF2-40B4-BE49-F238E27FC236}">
                <a16:creationId xmlns:a16="http://schemas.microsoft.com/office/drawing/2014/main" id="{D02BFE56-3B50-4DBD-A22C-C117E7CE17C1}"/>
              </a:ext>
            </a:extLst>
          </p:cNvPr>
          <p:cNvSpPr txBox="1"/>
          <p:nvPr/>
        </p:nvSpPr>
        <p:spPr>
          <a:xfrm>
            <a:off x="4831782" y="7202649"/>
            <a:ext cx="1822369" cy="2123658"/>
          </a:xfrm>
          <a:prstGeom prst="rect">
            <a:avLst/>
          </a:prstGeom>
          <a:noFill/>
          <a:ln>
            <a:solidFill>
              <a:schemeClr val="tx1"/>
            </a:solidFill>
          </a:ln>
        </p:spPr>
        <p:txBody>
          <a:bodyPr wrap="square" rtlCol="0">
            <a:spAutoFit/>
          </a:bodyPr>
          <a:lstStyle/>
          <a:p>
            <a:r>
              <a:rPr lang="nb-NO" sz="1200" b="1" dirty="0"/>
              <a:t>Oppgave</a:t>
            </a:r>
          </a:p>
          <a:p>
            <a:endParaRPr lang="nb-NO" sz="400" dirty="0"/>
          </a:p>
          <a:p>
            <a:r>
              <a:rPr lang="nb-NO" sz="1200" dirty="0"/>
              <a:t>Lag en funksjon for at katten beveger seg i disse formene: </a:t>
            </a:r>
          </a:p>
          <a:p>
            <a:endParaRPr lang="nb-NO" sz="400" dirty="0"/>
          </a:p>
          <a:p>
            <a:r>
              <a:rPr lang="nb-NO" sz="1200" dirty="0"/>
              <a:t>1. Kvadrat </a:t>
            </a:r>
          </a:p>
          <a:p>
            <a:r>
              <a:rPr lang="nb-NO" sz="1200" dirty="0"/>
              <a:t>2. Rektangel </a:t>
            </a:r>
          </a:p>
          <a:p>
            <a:r>
              <a:rPr lang="nb-NO" sz="1200" dirty="0"/>
              <a:t>3. Trekant</a:t>
            </a:r>
          </a:p>
          <a:p>
            <a:endParaRPr lang="nb-NO" sz="400" dirty="0"/>
          </a:p>
          <a:p>
            <a:r>
              <a:rPr lang="nb-NO" sz="1200" dirty="0"/>
              <a:t>Kan du bruke funksjonene dine til å tegne en sammensatt figur?</a:t>
            </a:r>
          </a:p>
        </p:txBody>
      </p:sp>
      <p:pic>
        <p:nvPicPr>
          <p:cNvPr id="9" name="Bilde 8">
            <a:extLst>
              <a:ext uri="{FF2B5EF4-FFF2-40B4-BE49-F238E27FC236}">
                <a16:creationId xmlns:a16="http://schemas.microsoft.com/office/drawing/2014/main" id="{788D9D57-6BA8-4B11-9491-00C1F796FB08}"/>
              </a:ext>
            </a:extLst>
          </p:cNvPr>
          <p:cNvPicPr>
            <a:picLocks noChangeAspect="1"/>
          </p:cNvPicPr>
          <p:nvPr/>
        </p:nvPicPr>
        <p:blipFill>
          <a:blip r:embed="rId4"/>
          <a:stretch>
            <a:fillRect/>
          </a:stretch>
        </p:blipFill>
        <p:spPr>
          <a:xfrm>
            <a:off x="584036" y="2444078"/>
            <a:ext cx="370877" cy="2539080"/>
          </a:xfrm>
          <a:prstGeom prst="rect">
            <a:avLst/>
          </a:prstGeom>
        </p:spPr>
      </p:pic>
      <p:sp>
        <p:nvSpPr>
          <p:cNvPr id="10" name="TekstSylinder 9">
            <a:extLst>
              <a:ext uri="{FF2B5EF4-FFF2-40B4-BE49-F238E27FC236}">
                <a16:creationId xmlns:a16="http://schemas.microsoft.com/office/drawing/2014/main" id="{5A6945F6-AA60-4224-95BD-45F264409AFD}"/>
              </a:ext>
            </a:extLst>
          </p:cNvPr>
          <p:cNvSpPr txBox="1"/>
          <p:nvPr/>
        </p:nvSpPr>
        <p:spPr>
          <a:xfrm>
            <a:off x="237723" y="2173026"/>
            <a:ext cx="857959" cy="276999"/>
          </a:xfrm>
          <a:prstGeom prst="rect">
            <a:avLst/>
          </a:prstGeom>
          <a:noFill/>
        </p:spPr>
        <p:txBody>
          <a:bodyPr wrap="square" rtlCol="0">
            <a:spAutoFit/>
          </a:bodyPr>
          <a:lstStyle/>
          <a:p>
            <a:r>
              <a:rPr lang="nb-NO" sz="1200" b="1" dirty="0"/>
              <a:t>Hvordan?</a:t>
            </a:r>
            <a:r>
              <a:rPr lang="nb-NO" sz="1200" dirty="0"/>
              <a:t> </a:t>
            </a:r>
          </a:p>
        </p:txBody>
      </p:sp>
      <p:cxnSp>
        <p:nvCxnSpPr>
          <p:cNvPr id="12" name="Rett pilkobling 11">
            <a:extLst>
              <a:ext uri="{FF2B5EF4-FFF2-40B4-BE49-F238E27FC236}">
                <a16:creationId xmlns:a16="http://schemas.microsoft.com/office/drawing/2014/main" id="{835C87B1-D11F-4F3E-8EF0-39FEAE301CF5}"/>
              </a:ext>
            </a:extLst>
          </p:cNvPr>
          <p:cNvCxnSpPr>
            <a:cxnSpLocks/>
          </p:cNvCxnSpPr>
          <p:nvPr/>
        </p:nvCxnSpPr>
        <p:spPr>
          <a:xfrm flipH="1">
            <a:off x="1099131" y="3118807"/>
            <a:ext cx="923260" cy="155855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Rektangel 12">
            <a:extLst>
              <a:ext uri="{FF2B5EF4-FFF2-40B4-BE49-F238E27FC236}">
                <a16:creationId xmlns:a16="http://schemas.microsoft.com/office/drawing/2014/main" id="{D4ABA30D-0083-464D-B26E-243AE516AB1B}"/>
              </a:ext>
            </a:extLst>
          </p:cNvPr>
          <p:cNvSpPr/>
          <p:nvPr/>
        </p:nvSpPr>
        <p:spPr>
          <a:xfrm>
            <a:off x="562610" y="4677364"/>
            <a:ext cx="414422" cy="305794"/>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4" name="Bilde 13">
            <a:extLst>
              <a:ext uri="{FF2B5EF4-FFF2-40B4-BE49-F238E27FC236}">
                <a16:creationId xmlns:a16="http://schemas.microsoft.com/office/drawing/2014/main" id="{CA92B7DA-D00D-4A70-9B17-A949E333BBB3}"/>
              </a:ext>
            </a:extLst>
          </p:cNvPr>
          <p:cNvPicPr>
            <a:picLocks noChangeAspect="1"/>
          </p:cNvPicPr>
          <p:nvPr/>
        </p:nvPicPr>
        <p:blipFill>
          <a:blip r:embed="rId5"/>
          <a:stretch>
            <a:fillRect/>
          </a:stretch>
        </p:blipFill>
        <p:spPr>
          <a:xfrm>
            <a:off x="5322970" y="2444078"/>
            <a:ext cx="1233791" cy="674729"/>
          </a:xfrm>
          <a:prstGeom prst="rect">
            <a:avLst/>
          </a:prstGeom>
        </p:spPr>
      </p:pic>
      <p:pic>
        <p:nvPicPr>
          <p:cNvPr id="15" name="Bilde 14">
            <a:extLst>
              <a:ext uri="{FF2B5EF4-FFF2-40B4-BE49-F238E27FC236}">
                <a16:creationId xmlns:a16="http://schemas.microsoft.com/office/drawing/2014/main" id="{60332AFE-5771-4642-AF45-4ED3E26947A2}"/>
              </a:ext>
            </a:extLst>
          </p:cNvPr>
          <p:cNvPicPr>
            <a:picLocks noChangeAspect="1"/>
          </p:cNvPicPr>
          <p:nvPr/>
        </p:nvPicPr>
        <p:blipFill>
          <a:blip r:embed="rId6"/>
          <a:stretch>
            <a:fillRect/>
          </a:stretch>
        </p:blipFill>
        <p:spPr>
          <a:xfrm>
            <a:off x="2751379" y="3655629"/>
            <a:ext cx="3764771" cy="2199641"/>
          </a:xfrm>
          <a:prstGeom prst="rect">
            <a:avLst/>
          </a:prstGeom>
        </p:spPr>
      </p:pic>
      <p:sp>
        <p:nvSpPr>
          <p:cNvPr id="16" name="TekstSylinder 15">
            <a:extLst>
              <a:ext uri="{FF2B5EF4-FFF2-40B4-BE49-F238E27FC236}">
                <a16:creationId xmlns:a16="http://schemas.microsoft.com/office/drawing/2014/main" id="{EB9B7E6E-770A-4F17-ABDC-7AEFBBCC895B}"/>
              </a:ext>
            </a:extLst>
          </p:cNvPr>
          <p:cNvSpPr txBox="1"/>
          <p:nvPr/>
        </p:nvSpPr>
        <p:spPr>
          <a:xfrm>
            <a:off x="452657" y="5209026"/>
            <a:ext cx="1943305" cy="646331"/>
          </a:xfrm>
          <a:prstGeom prst="rect">
            <a:avLst/>
          </a:prstGeom>
          <a:noFill/>
        </p:spPr>
        <p:txBody>
          <a:bodyPr wrap="square" rtlCol="0">
            <a:spAutoFit/>
          </a:bodyPr>
          <a:lstStyle/>
          <a:p>
            <a:r>
              <a:rPr lang="nb-NO" sz="1200" dirty="0"/>
              <a:t>3. steg: Nå må du skrive inn hva funksjonen din skal hete der det står klossnavn. </a:t>
            </a:r>
          </a:p>
        </p:txBody>
      </p:sp>
      <p:sp>
        <p:nvSpPr>
          <p:cNvPr id="17" name="TekstSylinder 16">
            <a:extLst>
              <a:ext uri="{FF2B5EF4-FFF2-40B4-BE49-F238E27FC236}">
                <a16:creationId xmlns:a16="http://schemas.microsoft.com/office/drawing/2014/main" id="{53B6EF7E-3365-40EA-82F9-CA45A7196E3F}"/>
              </a:ext>
            </a:extLst>
          </p:cNvPr>
          <p:cNvSpPr txBox="1"/>
          <p:nvPr/>
        </p:nvSpPr>
        <p:spPr>
          <a:xfrm>
            <a:off x="1118833" y="2475020"/>
            <a:ext cx="1293628" cy="646331"/>
          </a:xfrm>
          <a:prstGeom prst="rect">
            <a:avLst/>
          </a:prstGeom>
          <a:noFill/>
        </p:spPr>
        <p:txBody>
          <a:bodyPr wrap="square" rtlCol="0">
            <a:spAutoFit/>
          </a:bodyPr>
          <a:lstStyle/>
          <a:p>
            <a:r>
              <a:rPr lang="nb-NO" sz="1200" dirty="0"/>
              <a:t>1. steg: Velg mine klosser i menyen på venstre side.</a:t>
            </a:r>
          </a:p>
        </p:txBody>
      </p:sp>
      <p:sp>
        <p:nvSpPr>
          <p:cNvPr id="18" name="TekstSylinder 17">
            <a:extLst>
              <a:ext uri="{FF2B5EF4-FFF2-40B4-BE49-F238E27FC236}">
                <a16:creationId xmlns:a16="http://schemas.microsoft.com/office/drawing/2014/main" id="{50919CF6-C556-4937-B2A2-0BA8176CC147}"/>
              </a:ext>
            </a:extLst>
          </p:cNvPr>
          <p:cNvSpPr txBox="1"/>
          <p:nvPr/>
        </p:nvSpPr>
        <p:spPr>
          <a:xfrm>
            <a:off x="3090169" y="2475019"/>
            <a:ext cx="1630988" cy="646331"/>
          </a:xfrm>
          <a:prstGeom prst="rect">
            <a:avLst/>
          </a:prstGeom>
          <a:noFill/>
        </p:spPr>
        <p:txBody>
          <a:bodyPr wrap="square" rtlCol="0">
            <a:spAutoFit/>
          </a:bodyPr>
          <a:lstStyle/>
          <a:p>
            <a:r>
              <a:rPr lang="nb-NO" sz="1200" dirty="0"/>
              <a:t>2. steg: Trykk på lag en kloss-knappen som da dukker opp.</a:t>
            </a:r>
          </a:p>
        </p:txBody>
      </p:sp>
      <p:cxnSp>
        <p:nvCxnSpPr>
          <p:cNvPr id="25" name="Rett pilkobling 24">
            <a:extLst>
              <a:ext uri="{FF2B5EF4-FFF2-40B4-BE49-F238E27FC236}">
                <a16:creationId xmlns:a16="http://schemas.microsoft.com/office/drawing/2014/main" id="{0A5A761C-392B-49A3-B74C-E01035FF6A70}"/>
              </a:ext>
            </a:extLst>
          </p:cNvPr>
          <p:cNvCxnSpPr>
            <a:cxnSpLocks/>
            <a:stCxn id="18" idx="3"/>
          </p:cNvCxnSpPr>
          <p:nvPr/>
        </p:nvCxnSpPr>
        <p:spPr>
          <a:xfrm>
            <a:off x="4721157" y="2798185"/>
            <a:ext cx="492869" cy="13850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7" name="Rektangel 26">
            <a:extLst>
              <a:ext uri="{FF2B5EF4-FFF2-40B4-BE49-F238E27FC236}">
                <a16:creationId xmlns:a16="http://schemas.microsoft.com/office/drawing/2014/main" id="{8E6D6E19-0CE8-47F6-A0C6-B4543E7BB7D3}"/>
              </a:ext>
            </a:extLst>
          </p:cNvPr>
          <p:cNvSpPr/>
          <p:nvPr/>
        </p:nvSpPr>
        <p:spPr>
          <a:xfrm>
            <a:off x="5342763" y="2775545"/>
            <a:ext cx="1173387" cy="305794"/>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2" name="TekstSylinder 31">
            <a:extLst>
              <a:ext uri="{FF2B5EF4-FFF2-40B4-BE49-F238E27FC236}">
                <a16:creationId xmlns:a16="http://schemas.microsoft.com/office/drawing/2014/main" id="{4B5D0D39-0623-47F7-9657-1F02287A0410}"/>
              </a:ext>
            </a:extLst>
          </p:cNvPr>
          <p:cNvSpPr txBox="1"/>
          <p:nvPr/>
        </p:nvSpPr>
        <p:spPr>
          <a:xfrm>
            <a:off x="191896" y="5938008"/>
            <a:ext cx="6416428" cy="1261884"/>
          </a:xfrm>
          <a:prstGeom prst="rect">
            <a:avLst/>
          </a:prstGeom>
          <a:noFill/>
        </p:spPr>
        <p:txBody>
          <a:bodyPr wrap="square" rtlCol="0">
            <a:spAutoFit/>
          </a:bodyPr>
          <a:lstStyle/>
          <a:p>
            <a:r>
              <a:rPr lang="nb-NO" sz="1200" dirty="0"/>
              <a:t>4. steg: Du kan velge å legge til om funksjonen din trenger å få noe informasjon for å virke. Dette kalles ofte for inndata eller input. Det trenger vi for eksempel om funksjonen skal regne ut forskjellige regnestykker.</a:t>
            </a:r>
          </a:p>
          <a:p>
            <a:endParaRPr lang="nb-NO" sz="400" dirty="0"/>
          </a:p>
          <a:p>
            <a:r>
              <a:rPr lang="nb-NO" sz="1200" dirty="0"/>
              <a:t>Dersom du lager en funksjon som skal regne om en verdi fra meter til centimeter, må funksjonen din få vite hvor mange meter du vil gjøre om til centimeter. Da må du legge til et tall når du oppretter klossen til funksjonen din. </a:t>
            </a:r>
          </a:p>
        </p:txBody>
      </p:sp>
      <p:cxnSp>
        <p:nvCxnSpPr>
          <p:cNvPr id="33" name="Rett pilkobling 32">
            <a:extLst>
              <a:ext uri="{FF2B5EF4-FFF2-40B4-BE49-F238E27FC236}">
                <a16:creationId xmlns:a16="http://schemas.microsoft.com/office/drawing/2014/main" id="{2ED9B9E1-3382-4A4D-A92A-0ED8927AE31E}"/>
              </a:ext>
            </a:extLst>
          </p:cNvPr>
          <p:cNvCxnSpPr>
            <a:cxnSpLocks/>
            <a:stCxn id="16" idx="3"/>
          </p:cNvCxnSpPr>
          <p:nvPr/>
        </p:nvCxnSpPr>
        <p:spPr>
          <a:xfrm flipV="1">
            <a:off x="2395962" y="4624407"/>
            <a:ext cx="2007425" cy="907785"/>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6" name="TekstSylinder 35">
            <a:extLst>
              <a:ext uri="{FF2B5EF4-FFF2-40B4-BE49-F238E27FC236}">
                <a16:creationId xmlns:a16="http://schemas.microsoft.com/office/drawing/2014/main" id="{7CF3C43D-FA44-4AE3-ADCA-0DE044BD8ABA}"/>
              </a:ext>
            </a:extLst>
          </p:cNvPr>
          <p:cNvSpPr txBox="1"/>
          <p:nvPr/>
        </p:nvSpPr>
        <p:spPr>
          <a:xfrm>
            <a:off x="1939921" y="7208455"/>
            <a:ext cx="2738704" cy="1261884"/>
          </a:xfrm>
          <a:prstGeom prst="rect">
            <a:avLst/>
          </a:prstGeom>
          <a:noFill/>
          <a:ln>
            <a:solidFill>
              <a:schemeClr val="tx1"/>
            </a:solidFill>
          </a:ln>
        </p:spPr>
        <p:txBody>
          <a:bodyPr wrap="square" rtlCol="0">
            <a:spAutoFit/>
          </a:bodyPr>
          <a:lstStyle/>
          <a:p>
            <a:r>
              <a:rPr lang="nb-NO" sz="1200" b="1" dirty="0"/>
              <a:t>Diskuter</a:t>
            </a:r>
          </a:p>
          <a:p>
            <a:endParaRPr lang="nb-NO" sz="400" b="1" dirty="0"/>
          </a:p>
          <a:p>
            <a:pPr marL="228600" indent="-228600">
              <a:buAutoNum type="arabicPeriod"/>
            </a:pPr>
            <a:r>
              <a:rPr lang="nb-NO" sz="1200" dirty="0"/>
              <a:t>Hva gjør funksjonen til venstre?</a:t>
            </a:r>
          </a:p>
          <a:p>
            <a:pPr marL="228600" indent="-228600">
              <a:buAutoNum type="arabicPeriod"/>
            </a:pPr>
            <a:r>
              <a:rPr lang="nb-NO" sz="1200" dirty="0"/>
              <a:t>Hvorfor er det en funksjon, og ikke et eget program?</a:t>
            </a:r>
          </a:p>
          <a:p>
            <a:pPr marL="228600" indent="-228600">
              <a:buAutoNum type="arabicPeriod"/>
            </a:pPr>
            <a:r>
              <a:rPr lang="nb-NO" sz="1200" dirty="0"/>
              <a:t>Hva gjør programmet under?</a:t>
            </a:r>
          </a:p>
          <a:p>
            <a:pPr marL="228600" indent="-228600">
              <a:buAutoNum type="arabicPeriod"/>
            </a:pPr>
            <a:r>
              <a:rPr lang="nb-NO" sz="1200" dirty="0"/>
              <a:t>Hvorfor er dette et program?</a:t>
            </a:r>
          </a:p>
        </p:txBody>
      </p:sp>
      <p:sp>
        <p:nvSpPr>
          <p:cNvPr id="3" name="Plassholder for lysbildenummer 2">
            <a:extLst>
              <a:ext uri="{FF2B5EF4-FFF2-40B4-BE49-F238E27FC236}">
                <a16:creationId xmlns:a16="http://schemas.microsoft.com/office/drawing/2014/main" id="{D93AB1E6-2C72-469C-845A-777E909D4BA7}"/>
              </a:ext>
            </a:extLst>
          </p:cNvPr>
          <p:cNvSpPr>
            <a:spLocks noGrp="1"/>
          </p:cNvSpPr>
          <p:nvPr>
            <p:ph type="sldNum" sz="quarter" idx="12"/>
          </p:nvPr>
        </p:nvSpPr>
        <p:spPr/>
        <p:txBody>
          <a:bodyPr/>
          <a:lstStyle/>
          <a:p>
            <a:fld id="{8BCDA449-1FD9-4B7A-9E85-B244E6DC9C56}" type="slidenum">
              <a:rPr lang="nb-NO" smtClean="0"/>
              <a:t>6</a:t>
            </a:fld>
            <a:endParaRPr lang="nb-NO"/>
          </a:p>
        </p:txBody>
      </p:sp>
    </p:spTree>
    <p:extLst>
      <p:ext uri="{BB962C8B-B14F-4D97-AF65-F5344CB8AC3E}">
        <p14:creationId xmlns:p14="http://schemas.microsoft.com/office/powerpoint/2010/main" val="1972902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7B06461-C7DA-442A-8106-00E1B586DA3A}"/>
              </a:ext>
            </a:extLst>
          </p:cNvPr>
          <p:cNvSpPr>
            <a:spLocks noGrp="1"/>
          </p:cNvSpPr>
          <p:nvPr>
            <p:ph type="title"/>
          </p:nvPr>
        </p:nvSpPr>
        <p:spPr>
          <a:xfrm>
            <a:off x="471488" y="399814"/>
            <a:ext cx="5915025" cy="918623"/>
          </a:xfrm>
        </p:spPr>
        <p:txBody>
          <a:bodyPr/>
          <a:lstStyle/>
          <a:p>
            <a:r>
              <a:rPr lang="nb-NO" dirty="0" err="1"/>
              <a:t>Scratch</a:t>
            </a:r>
            <a:br>
              <a:rPr lang="nb-NO" dirty="0"/>
            </a:br>
            <a:r>
              <a:rPr lang="nb-NO" sz="2000" dirty="0"/>
              <a:t>- en introduksjon</a:t>
            </a:r>
          </a:p>
        </p:txBody>
      </p:sp>
      <p:sp>
        <p:nvSpPr>
          <p:cNvPr id="3" name="Plassholder for innhold 2">
            <a:extLst>
              <a:ext uri="{FF2B5EF4-FFF2-40B4-BE49-F238E27FC236}">
                <a16:creationId xmlns:a16="http://schemas.microsoft.com/office/drawing/2014/main" id="{4FCA8C07-7EA6-4A13-87F2-C195A145BC71}"/>
              </a:ext>
            </a:extLst>
          </p:cNvPr>
          <p:cNvSpPr>
            <a:spLocks noGrp="1"/>
          </p:cNvSpPr>
          <p:nvPr>
            <p:ph idx="1"/>
          </p:nvPr>
        </p:nvSpPr>
        <p:spPr>
          <a:xfrm>
            <a:off x="235743" y="5494729"/>
            <a:ext cx="2459750" cy="2527702"/>
          </a:xfrm>
          <a:ln>
            <a:solidFill>
              <a:srgbClr val="FF0000"/>
            </a:solidFill>
          </a:ln>
        </p:spPr>
        <p:txBody>
          <a:bodyPr>
            <a:normAutofit/>
          </a:bodyPr>
          <a:lstStyle/>
          <a:p>
            <a:pPr marL="0" indent="0">
              <a:buNone/>
            </a:pPr>
            <a:r>
              <a:rPr lang="nb-NO" sz="1200" dirty="0"/>
              <a:t>I den røde ramma er det ulike kategorier som gjør det enklere å finne de klossene man trenger.</a:t>
            </a:r>
          </a:p>
          <a:p>
            <a:pPr marL="0" indent="0">
              <a:buNone/>
            </a:pPr>
            <a:r>
              <a:rPr lang="nb-NO" sz="1200" b="1" dirty="0"/>
              <a:t>Bevegelse: </a:t>
            </a:r>
            <a:r>
              <a:rPr lang="nb-NO" sz="1200" dirty="0"/>
              <a:t>Her ligger klossene for hvor katten skal bevege seg.</a:t>
            </a:r>
          </a:p>
          <a:p>
            <a:pPr marL="0" indent="0">
              <a:buNone/>
            </a:pPr>
            <a:r>
              <a:rPr lang="nb-NO" sz="1200" b="1" dirty="0"/>
              <a:t>Styring: </a:t>
            </a:r>
            <a:r>
              <a:rPr lang="nb-NO" sz="1200" dirty="0"/>
              <a:t>Her ligger klossene som sier hvor mange ganger noe skal gjøres eller om det skal gjøres i det hele tatt.</a:t>
            </a:r>
          </a:p>
          <a:p>
            <a:pPr marL="0" indent="0">
              <a:buNone/>
            </a:pPr>
            <a:r>
              <a:rPr lang="nb-NO" sz="1200" b="1" dirty="0"/>
              <a:t>Operatorer:</a:t>
            </a:r>
            <a:r>
              <a:rPr lang="nb-NO" sz="1200" dirty="0"/>
              <a:t> Her ligger en del regneoperasjoner, som addisjon, subtraksjon og sammenligninger.</a:t>
            </a:r>
          </a:p>
        </p:txBody>
      </p:sp>
      <p:pic>
        <p:nvPicPr>
          <p:cNvPr id="6" name="Bilde 5">
            <a:extLst>
              <a:ext uri="{FF2B5EF4-FFF2-40B4-BE49-F238E27FC236}">
                <a16:creationId xmlns:a16="http://schemas.microsoft.com/office/drawing/2014/main" id="{8E853D45-74C6-4AE3-8D42-0CB07B025094}"/>
              </a:ext>
            </a:extLst>
          </p:cNvPr>
          <p:cNvPicPr>
            <a:picLocks noChangeAspect="1"/>
          </p:cNvPicPr>
          <p:nvPr/>
        </p:nvPicPr>
        <p:blipFill>
          <a:blip r:embed="rId2"/>
          <a:stretch>
            <a:fillRect/>
          </a:stretch>
        </p:blipFill>
        <p:spPr>
          <a:xfrm>
            <a:off x="235743" y="2035979"/>
            <a:ext cx="6386513" cy="3264428"/>
          </a:xfrm>
          <a:prstGeom prst="rect">
            <a:avLst/>
          </a:prstGeom>
        </p:spPr>
      </p:pic>
      <p:sp>
        <p:nvSpPr>
          <p:cNvPr id="7" name="TekstSylinder 6">
            <a:extLst>
              <a:ext uri="{FF2B5EF4-FFF2-40B4-BE49-F238E27FC236}">
                <a16:creationId xmlns:a16="http://schemas.microsoft.com/office/drawing/2014/main" id="{82913BC6-BF0C-4DB4-90E9-C0B6DF7B3D11}"/>
              </a:ext>
            </a:extLst>
          </p:cNvPr>
          <p:cNvSpPr txBox="1"/>
          <p:nvPr/>
        </p:nvSpPr>
        <p:spPr>
          <a:xfrm>
            <a:off x="254441" y="1553100"/>
            <a:ext cx="6329238" cy="276999"/>
          </a:xfrm>
          <a:prstGeom prst="rect">
            <a:avLst/>
          </a:prstGeom>
          <a:noFill/>
        </p:spPr>
        <p:txBody>
          <a:bodyPr wrap="square" rtlCol="0">
            <a:spAutoFit/>
          </a:bodyPr>
          <a:lstStyle/>
          <a:p>
            <a:r>
              <a:rPr lang="nb-NO" sz="1200" dirty="0"/>
              <a:t>Gå inn på nettadressen: </a:t>
            </a:r>
            <a:r>
              <a:rPr lang="en-US" sz="1200" dirty="0">
                <a:hlinkClick r:id="rId3"/>
              </a:rPr>
              <a:t>https://scratch.mit.edu</a:t>
            </a:r>
            <a:r>
              <a:rPr lang="en-US" sz="1200" dirty="0"/>
              <a:t> </a:t>
            </a:r>
            <a:r>
              <a:rPr lang="nb-NO" sz="1200" dirty="0"/>
              <a:t> </a:t>
            </a:r>
          </a:p>
        </p:txBody>
      </p:sp>
      <p:pic>
        <p:nvPicPr>
          <p:cNvPr id="8" name="Bilde 7">
            <a:extLst>
              <a:ext uri="{FF2B5EF4-FFF2-40B4-BE49-F238E27FC236}">
                <a16:creationId xmlns:a16="http://schemas.microsoft.com/office/drawing/2014/main" id="{366670DD-6086-40D4-A4DD-5D7788ABBFBC}"/>
              </a:ext>
            </a:extLst>
          </p:cNvPr>
          <p:cNvPicPr>
            <a:picLocks noChangeAspect="1"/>
          </p:cNvPicPr>
          <p:nvPr/>
        </p:nvPicPr>
        <p:blipFill>
          <a:blip r:embed="rId4"/>
          <a:stretch>
            <a:fillRect/>
          </a:stretch>
        </p:blipFill>
        <p:spPr>
          <a:xfrm>
            <a:off x="5669280" y="147474"/>
            <a:ext cx="1012983" cy="1142155"/>
          </a:xfrm>
          <a:prstGeom prst="rect">
            <a:avLst/>
          </a:prstGeom>
        </p:spPr>
      </p:pic>
      <p:sp>
        <p:nvSpPr>
          <p:cNvPr id="9" name="TekstSylinder 8">
            <a:extLst>
              <a:ext uri="{FF2B5EF4-FFF2-40B4-BE49-F238E27FC236}">
                <a16:creationId xmlns:a16="http://schemas.microsoft.com/office/drawing/2014/main" id="{03C25D99-0035-46FB-ABCD-10784330F25C}"/>
              </a:ext>
            </a:extLst>
          </p:cNvPr>
          <p:cNvSpPr txBox="1"/>
          <p:nvPr/>
        </p:nvSpPr>
        <p:spPr>
          <a:xfrm>
            <a:off x="2989690" y="5494729"/>
            <a:ext cx="1717482" cy="1446550"/>
          </a:xfrm>
          <a:prstGeom prst="rect">
            <a:avLst/>
          </a:prstGeom>
          <a:noFill/>
          <a:ln>
            <a:solidFill>
              <a:srgbClr val="74E392"/>
            </a:solidFill>
          </a:ln>
        </p:spPr>
        <p:txBody>
          <a:bodyPr wrap="square" rtlCol="0">
            <a:spAutoFit/>
          </a:bodyPr>
          <a:lstStyle/>
          <a:p>
            <a:r>
              <a:rPr lang="nb-NO" sz="1200" dirty="0"/>
              <a:t>I den grønne ramma er feltet der man lager programmet.</a:t>
            </a:r>
          </a:p>
          <a:p>
            <a:endParaRPr lang="nb-NO" sz="400" dirty="0"/>
          </a:p>
          <a:p>
            <a:r>
              <a:rPr lang="nb-NO" sz="1200" dirty="0"/>
              <a:t>Du trekker klossen du vil bruke inn hit, da er den en del av programmet ditt.</a:t>
            </a:r>
          </a:p>
        </p:txBody>
      </p:sp>
      <p:sp>
        <p:nvSpPr>
          <p:cNvPr id="10" name="TekstSylinder 9">
            <a:extLst>
              <a:ext uri="{FF2B5EF4-FFF2-40B4-BE49-F238E27FC236}">
                <a16:creationId xmlns:a16="http://schemas.microsoft.com/office/drawing/2014/main" id="{59B23EF4-04AD-462B-BF19-612CA3E869A2}"/>
              </a:ext>
            </a:extLst>
          </p:cNvPr>
          <p:cNvSpPr txBox="1"/>
          <p:nvPr/>
        </p:nvSpPr>
        <p:spPr>
          <a:xfrm>
            <a:off x="5001369" y="5494729"/>
            <a:ext cx="1582310" cy="2062103"/>
          </a:xfrm>
          <a:prstGeom prst="rect">
            <a:avLst/>
          </a:prstGeom>
          <a:noFill/>
          <a:ln>
            <a:solidFill>
              <a:srgbClr val="ECF652"/>
            </a:solidFill>
          </a:ln>
        </p:spPr>
        <p:txBody>
          <a:bodyPr wrap="square" rtlCol="0">
            <a:spAutoFit/>
          </a:bodyPr>
          <a:lstStyle/>
          <a:p>
            <a:r>
              <a:rPr lang="nb-NO" sz="1200" dirty="0"/>
              <a:t>I den gule ramma ser du resultatet av programmet ditt.</a:t>
            </a:r>
          </a:p>
          <a:p>
            <a:endParaRPr lang="nb-NO" sz="400" dirty="0"/>
          </a:p>
          <a:p>
            <a:r>
              <a:rPr lang="nb-NO" sz="1200" dirty="0"/>
              <a:t>Katten vil bevege seg slik programmet gir den beskjed om.</a:t>
            </a:r>
          </a:p>
          <a:p>
            <a:endParaRPr lang="nb-NO" sz="400" dirty="0"/>
          </a:p>
          <a:p>
            <a:r>
              <a:rPr lang="nb-NO" sz="1200" dirty="0"/>
              <a:t>Dette området fungerer som et koordinatsystem, der katten starter i origo.</a:t>
            </a:r>
          </a:p>
        </p:txBody>
      </p:sp>
      <p:sp>
        <p:nvSpPr>
          <p:cNvPr id="4" name="Plassholder for lysbildenummer 3">
            <a:extLst>
              <a:ext uri="{FF2B5EF4-FFF2-40B4-BE49-F238E27FC236}">
                <a16:creationId xmlns:a16="http://schemas.microsoft.com/office/drawing/2014/main" id="{DB7D7A65-F5BA-41CC-A5C6-599964672E1D}"/>
              </a:ext>
            </a:extLst>
          </p:cNvPr>
          <p:cNvSpPr>
            <a:spLocks noGrp="1"/>
          </p:cNvSpPr>
          <p:nvPr>
            <p:ph type="sldNum" sz="quarter" idx="12"/>
          </p:nvPr>
        </p:nvSpPr>
        <p:spPr/>
        <p:txBody>
          <a:bodyPr/>
          <a:lstStyle/>
          <a:p>
            <a:fld id="{8BCDA449-1FD9-4B7A-9E85-B244E6DC9C56}" type="slidenum">
              <a:rPr lang="nb-NO" smtClean="0"/>
              <a:t>7</a:t>
            </a:fld>
            <a:endParaRPr lang="nb-NO"/>
          </a:p>
        </p:txBody>
      </p:sp>
    </p:spTree>
    <p:extLst>
      <p:ext uri="{BB962C8B-B14F-4D97-AF65-F5344CB8AC3E}">
        <p14:creationId xmlns:p14="http://schemas.microsoft.com/office/powerpoint/2010/main" val="11507761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9C72CBE3-DA7F-47DA-A059-909D801ADEFB}"/>
              </a:ext>
            </a:extLst>
          </p:cNvPr>
          <p:cNvSpPr>
            <a:spLocks noGrp="1"/>
          </p:cNvSpPr>
          <p:nvPr>
            <p:ph idx="1"/>
          </p:nvPr>
        </p:nvSpPr>
        <p:spPr>
          <a:xfrm>
            <a:off x="3005593" y="6106324"/>
            <a:ext cx="3380920" cy="1839338"/>
          </a:xfrm>
          <a:ln>
            <a:solidFill>
              <a:schemeClr val="tx1"/>
            </a:solidFill>
          </a:ln>
        </p:spPr>
        <p:txBody>
          <a:bodyPr>
            <a:normAutofit/>
          </a:bodyPr>
          <a:lstStyle/>
          <a:p>
            <a:pPr marL="0" indent="0">
              <a:buNone/>
            </a:pPr>
            <a:r>
              <a:rPr lang="nb-NO" sz="1200" b="1" dirty="0"/>
              <a:t>Oppgave</a:t>
            </a:r>
          </a:p>
          <a:p>
            <a:pPr marL="0" indent="0">
              <a:buNone/>
            </a:pPr>
            <a:endParaRPr lang="nb-NO" sz="400" dirty="0"/>
          </a:p>
          <a:p>
            <a:pPr marL="342900" indent="-342900">
              <a:buAutoNum type="arabicPeriod"/>
            </a:pPr>
            <a:r>
              <a:rPr lang="nb-NO" sz="1200" dirty="0"/>
              <a:t>Gjett hva dette programmet gjør.</a:t>
            </a:r>
          </a:p>
          <a:p>
            <a:pPr lvl="1">
              <a:buFont typeface="Calibri" panose="020F0502020204030204" pitchFamily="34" charset="0"/>
              <a:buChar char="−"/>
            </a:pPr>
            <a:r>
              <a:rPr lang="nb-NO" sz="1200" dirty="0"/>
              <a:t>Fyll inn i det utdelte arket</a:t>
            </a:r>
          </a:p>
          <a:p>
            <a:pPr marL="342900" indent="-342900">
              <a:buFont typeface="+mj-lt"/>
              <a:buAutoNum type="arabicPeriod"/>
            </a:pPr>
            <a:r>
              <a:rPr lang="nb-NO" sz="1200" dirty="0"/>
              <a:t>Lag programmet i </a:t>
            </a:r>
            <a:r>
              <a:rPr lang="nb-NO" sz="1200" dirty="0" err="1"/>
              <a:t>Scratch</a:t>
            </a:r>
            <a:r>
              <a:rPr lang="nb-NO" sz="1200" dirty="0"/>
              <a:t> og se hva som skjer.</a:t>
            </a:r>
          </a:p>
          <a:p>
            <a:pPr marL="342900" indent="-342900">
              <a:buFont typeface="+mj-lt"/>
              <a:buAutoNum type="arabicPeriod"/>
            </a:pPr>
            <a:r>
              <a:rPr lang="nb-NO" sz="1200" dirty="0"/>
              <a:t>Hva må du gjøre for at katten skal kunne komme tilbake til origo?</a:t>
            </a:r>
          </a:p>
          <a:p>
            <a:pPr lvl="1">
              <a:buFont typeface="Calibri" panose="020F0502020204030204" pitchFamily="34" charset="0"/>
              <a:buChar char="−"/>
            </a:pPr>
            <a:r>
              <a:rPr lang="nb-NO" sz="1200" dirty="0"/>
              <a:t>HINT: Tenk på x- og y-koordinater.</a:t>
            </a:r>
          </a:p>
        </p:txBody>
      </p:sp>
      <p:pic>
        <p:nvPicPr>
          <p:cNvPr id="4" name="Bilde 3">
            <a:extLst>
              <a:ext uri="{FF2B5EF4-FFF2-40B4-BE49-F238E27FC236}">
                <a16:creationId xmlns:a16="http://schemas.microsoft.com/office/drawing/2014/main" id="{5F6F1CD9-46F5-401A-96FB-F8896FE4AE51}"/>
              </a:ext>
            </a:extLst>
          </p:cNvPr>
          <p:cNvPicPr>
            <a:picLocks noChangeAspect="1"/>
          </p:cNvPicPr>
          <p:nvPr/>
        </p:nvPicPr>
        <p:blipFill>
          <a:blip r:embed="rId2"/>
          <a:stretch>
            <a:fillRect/>
          </a:stretch>
        </p:blipFill>
        <p:spPr>
          <a:xfrm>
            <a:off x="289705" y="1430905"/>
            <a:ext cx="1063114" cy="658831"/>
          </a:xfrm>
          <a:prstGeom prst="rect">
            <a:avLst/>
          </a:prstGeom>
        </p:spPr>
      </p:pic>
      <p:pic>
        <p:nvPicPr>
          <p:cNvPr id="5" name="Bilde 4">
            <a:extLst>
              <a:ext uri="{FF2B5EF4-FFF2-40B4-BE49-F238E27FC236}">
                <a16:creationId xmlns:a16="http://schemas.microsoft.com/office/drawing/2014/main" id="{7583411B-A15A-410D-A248-BF47DF4717E0}"/>
              </a:ext>
            </a:extLst>
          </p:cNvPr>
          <p:cNvPicPr>
            <a:picLocks noChangeAspect="1"/>
          </p:cNvPicPr>
          <p:nvPr/>
        </p:nvPicPr>
        <p:blipFill>
          <a:blip r:embed="rId3"/>
          <a:stretch>
            <a:fillRect/>
          </a:stretch>
        </p:blipFill>
        <p:spPr>
          <a:xfrm>
            <a:off x="328916" y="3883145"/>
            <a:ext cx="1316896" cy="907691"/>
          </a:xfrm>
          <a:prstGeom prst="rect">
            <a:avLst/>
          </a:prstGeom>
        </p:spPr>
      </p:pic>
      <p:pic>
        <p:nvPicPr>
          <p:cNvPr id="6" name="Bilde 5">
            <a:extLst>
              <a:ext uri="{FF2B5EF4-FFF2-40B4-BE49-F238E27FC236}">
                <a16:creationId xmlns:a16="http://schemas.microsoft.com/office/drawing/2014/main" id="{89AA5263-A4CB-458F-AB36-2690BDF3309E}"/>
              </a:ext>
            </a:extLst>
          </p:cNvPr>
          <p:cNvPicPr>
            <a:picLocks noChangeAspect="1"/>
          </p:cNvPicPr>
          <p:nvPr/>
        </p:nvPicPr>
        <p:blipFill>
          <a:blip r:embed="rId4"/>
          <a:stretch>
            <a:fillRect/>
          </a:stretch>
        </p:blipFill>
        <p:spPr>
          <a:xfrm>
            <a:off x="210192" y="2603348"/>
            <a:ext cx="1870876" cy="671403"/>
          </a:xfrm>
          <a:prstGeom prst="rect">
            <a:avLst/>
          </a:prstGeom>
        </p:spPr>
      </p:pic>
      <p:pic>
        <p:nvPicPr>
          <p:cNvPr id="7" name="Bilde 6">
            <a:extLst>
              <a:ext uri="{FF2B5EF4-FFF2-40B4-BE49-F238E27FC236}">
                <a16:creationId xmlns:a16="http://schemas.microsoft.com/office/drawing/2014/main" id="{12939E1E-F177-4972-B3E2-1D16A604C533}"/>
              </a:ext>
            </a:extLst>
          </p:cNvPr>
          <p:cNvPicPr>
            <a:picLocks noChangeAspect="1"/>
          </p:cNvPicPr>
          <p:nvPr/>
        </p:nvPicPr>
        <p:blipFill>
          <a:blip r:embed="rId5"/>
          <a:stretch>
            <a:fillRect/>
          </a:stretch>
        </p:blipFill>
        <p:spPr>
          <a:xfrm>
            <a:off x="3259783" y="1346307"/>
            <a:ext cx="1257890" cy="968151"/>
          </a:xfrm>
          <a:prstGeom prst="rect">
            <a:avLst/>
          </a:prstGeom>
        </p:spPr>
      </p:pic>
      <p:pic>
        <p:nvPicPr>
          <p:cNvPr id="8" name="Bilde 7">
            <a:extLst>
              <a:ext uri="{FF2B5EF4-FFF2-40B4-BE49-F238E27FC236}">
                <a16:creationId xmlns:a16="http://schemas.microsoft.com/office/drawing/2014/main" id="{198BE892-9BF7-4217-850C-97BF0E8CB452}"/>
              </a:ext>
            </a:extLst>
          </p:cNvPr>
          <p:cNvPicPr>
            <a:picLocks noChangeAspect="1"/>
          </p:cNvPicPr>
          <p:nvPr/>
        </p:nvPicPr>
        <p:blipFill>
          <a:blip r:embed="rId6"/>
          <a:stretch>
            <a:fillRect/>
          </a:stretch>
        </p:blipFill>
        <p:spPr>
          <a:xfrm>
            <a:off x="2875571" y="4931668"/>
            <a:ext cx="1236985" cy="420453"/>
          </a:xfrm>
          <a:prstGeom prst="rect">
            <a:avLst/>
          </a:prstGeom>
        </p:spPr>
      </p:pic>
      <p:pic>
        <p:nvPicPr>
          <p:cNvPr id="9" name="Bilde 8">
            <a:extLst>
              <a:ext uri="{FF2B5EF4-FFF2-40B4-BE49-F238E27FC236}">
                <a16:creationId xmlns:a16="http://schemas.microsoft.com/office/drawing/2014/main" id="{B114C3C5-C35B-451F-A196-3BF7269E6B48}"/>
              </a:ext>
            </a:extLst>
          </p:cNvPr>
          <p:cNvPicPr>
            <a:picLocks noChangeAspect="1"/>
          </p:cNvPicPr>
          <p:nvPr/>
        </p:nvPicPr>
        <p:blipFill>
          <a:blip r:embed="rId7"/>
          <a:stretch>
            <a:fillRect/>
          </a:stretch>
        </p:blipFill>
        <p:spPr>
          <a:xfrm>
            <a:off x="3391837" y="3499809"/>
            <a:ext cx="1206818" cy="361323"/>
          </a:xfrm>
          <a:prstGeom prst="rect">
            <a:avLst/>
          </a:prstGeom>
        </p:spPr>
      </p:pic>
      <p:sp>
        <p:nvSpPr>
          <p:cNvPr id="13" name="TekstSylinder 12">
            <a:extLst>
              <a:ext uri="{FF2B5EF4-FFF2-40B4-BE49-F238E27FC236}">
                <a16:creationId xmlns:a16="http://schemas.microsoft.com/office/drawing/2014/main" id="{42D56CBA-1C47-4D38-98A8-6E3A72250C37}"/>
              </a:ext>
            </a:extLst>
          </p:cNvPr>
          <p:cNvSpPr txBox="1"/>
          <p:nvPr/>
        </p:nvSpPr>
        <p:spPr>
          <a:xfrm>
            <a:off x="3005593" y="8358029"/>
            <a:ext cx="3380920" cy="1077218"/>
          </a:xfrm>
          <a:prstGeom prst="rect">
            <a:avLst/>
          </a:prstGeom>
          <a:noFill/>
          <a:ln>
            <a:solidFill>
              <a:schemeClr val="tx1"/>
            </a:solidFill>
          </a:ln>
        </p:spPr>
        <p:txBody>
          <a:bodyPr wrap="square" rtlCol="0">
            <a:spAutoFit/>
          </a:bodyPr>
          <a:lstStyle/>
          <a:p>
            <a:r>
              <a:rPr lang="nb-NO" sz="1200" b="1" dirty="0"/>
              <a:t>Ekstraoppgave</a:t>
            </a:r>
          </a:p>
          <a:p>
            <a:endParaRPr lang="nb-NO" sz="400" dirty="0"/>
          </a:p>
          <a:p>
            <a:pPr marL="342900" indent="-342900">
              <a:buFont typeface="+mj-lt"/>
              <a:buAutoNum type="arabicPeriod"/>
            </a:pPr>
            <a:r>
              <a:rPr lang="nb-NO" sz="1200" dirty="0"/>
              <a:t>Kan du få katten til å bevege seg i en rektangelform uten å bruke noen taster?</a:t>
            </a:r>
          </a:p>
          <a:p>
            <a:pPr marL="342900" indent="-342900">
              <a:buFont typeface="+mj-lt"/>
              <a:buAutoNum type="arabicPeriod"/>
            </a:pPr>
            <a:endParaRPr lang="nb-NO" sz="1200" dirty="0"/>
          </a:p>
          <a:p>
            <a:pPr marL="342900" indent="-342900">
              <a:buFont typeface="+mj-lt"/>
              <a:buAutoNum type="arabicPeriod"/>
            </a:pPr>
            <a:r>
              <a:rPr lang="nb-NO" sz="1200" dirty="0"/>
              <a:t>Hva med en trekantform?</a:t>
            </a:r>
          </a:p>
        </p:txBody>
      </p:sp>
      <p:pic>
        <p:nvPicPr>
          <p:cNvPr id="14" name="Bilde 13">
            <a:extLst>
              <a:ext uri="{FF2B5EF4-FFF2-40B4-BE49-F238E27FC236}">
                <a16:creationId xmlns:a16="http://schemas.microsoft.com/office/drawing/2014/main" id="{B3913920-790D-4250-8FAB-4858EC7391BD}"/>
              </a:ext>
            </a:extLst>
          </p:cNvPr>
          <p:cNvPicPr>
            <a:picLocks noChangeAspect="1"/>
          </p:cNvPicPr>
          <p:nvPr/>
        </p:nvPicPr>
        <p:blipFill>
          <a:blip r:embed="rId8"/>
          <a:stretch>
            <a:fillRect/>
          </a:stretch>
        </p:blipFill>
        <p:spPr>
          <a:xfrm>
            <a:off x="475565" y="6092190"/>
            <a:ext cx="2314183" cy="3599073"/>
          </a:xfrm>
          <a:prstGeom prst="rect">
            <a:avLst/>
          </a:prstGeom>
        </p:spPr>
      </p:pic>
      <p:sp>
        <p:nvSpPr>
          <p:cNvPr id="15" name="TekstSylinder 14">
            <a:extLst>
              <a:ext uri="{FF2B5EF4-FFF2-40B4-BE49-F238E27FC236}">
                <a16:creationId xmlns:a16="http://schemas.microsoft.com/office/drawing/2014/main" id="{746166C2-D7B1-43FF-B245-8D3A1985BC82}"/>
              </a:ext>
            </a:extLst>
          </p:cNvPr>
          <p:cNvSpPr txBox="1"/>
          <p:nvPr/>
        </p:nvSpPr>
        <p:spPr>
          <a:xfrm>
            <a:off x="1410818" y="1346307"/>
            <a:ext cx="1745850" cy="830997"/>
          </a:xfrm>
          <a:prstGeom prst="rect">
            <a:avLst/>
          </a:prstGeom>
          <a:noFill/>
        </p:spPr>
        <p:txBody>
          <a:bodyPr wrap="square" rtlCol="0">
            <a:spAutoFit/>
          </a:bodyPr>
          <a:lstStyle/>
          <a:p>
            <a:r>
              <a:rPr lang="nb-NO" sz="1200" dirty="0"/>
              <a:t>Når man klikker på det grønne flagget, skjer det som står i klossen koblet fast i denne.</a:t>
            </a:r>
          </a:p>
        </p:txBody>
      </p:sp>
      <p:sp>
        <p:nvSpPr>
          <p:cNvPr id="16" name="TekstSylinder 15">
            <a:extLst>
              <a:ext uri="{FF2B5EF4-FFF2-40B4-BE49-F238E27FC236}">
                <a16:creationId xmlns:a16="http://schemas.microsoft.com/office/drawing/2014/main" id="{9615EE1E-36CC-474D-ACB9-62A864DAFE41}"/>
              </a:ext>
            </a:extLst>
          </p:cNvPr>
          <p:cNvSpPr txBox="1"/>
          <p:nvPr/>
        </p:nvSpPr>
        <p:spPr>
          <a:xfrm>
            <a:off x="2160581" y="2493937"/>
            <a:ext cx="1966146" cy="830997"/>
          </a:xfrm>
          <a:prstGeom prst="rect">
            <a:avLst/>
          </a:prstGeom>
          <a:noFill/>
        </p:spPr>
        <p:txBody>
          <a:bodyPr wrap="square" rtlCol="0">
            <a:spAutoFit/>
          </a:bodyPr>
          <a:lstStyle/>
          <a:p>
            <a:r>
              <a:rPr lang="nb-NO" sz="1200" dirty="0"/>
              <a:t>Når man klikker på mellomrom-tasten, skjer det som står i klossen som er festet i denne.</a:t>
            </a:r>
          </a:p>
        </p:txBody>
      </p:sp>
      <p:sp>
        <p:nvSpPr>
          <p:cNvPr id="17" name="TekstSylinder 16">
            <a:extLst>
              <a:ext uri="{FF2B5EF4-FFF2-40B4-BE49-F238E27FC236}">
                <a16:creationId xmlns:a16="http://schemas.microsoft.com/office/drawing/2014/main" id="{DAE52259-D586-424B-BFF3-C3F05DF33A86}"/>
              </a:ext>
            </a:extLst>
          </p:cNvPr>
          <p:cNvSpPr txBox="1"/>
          <p:nvPr/>
        </p:nvSpPr>
        <p:spPr>
          <a:xfrm>
            <a:off x="1645812" y="3921491"/>
            <a:ext cx="1617386" cy="830997"/>
          </a:xfrm>
          <a:prstGeom prst="rect">
            <a:avLst/>
          </a:prstGeom>
          <a:noFill/>
        </p:spPr>
        <p:txBody>
          <a:bodyPr wrap="square" rtlCol="0">
            <a:spAutoFit/>
          </a:bodyPr>
          <a:lstStyle/>
          <a:p>
            <a:r>
              <a:rPr lang="nb-NO" sz="1200" dirty="0"/>
              <a:t>Denne klossen kalles en løkke. Det som står inne i denne klossen vil gjentas for alltid.</a:t>
            </a:r>
          </a:p>
        </p:txBody>
      </p:sp>
      <p:sp>
        <p:nvSpPr>
          <p:cNvPr id="18" name="TekstSylinder 17">
            <a:extLst>
              <a:ext uri="{FF2B5EF4-FFF2-40B4-BE49-F238E27FC236}">
                <a16:creationId xmlns:a16="http://schemas.microsoft.com/office/drawing/2014/main" id="{C6446DE0-AFCA-4D22-AE1C-6FB0F0E6BEE9}"/>
              </a:ext>
            </a:extLst>
          </p:cNvPr>
          <p:cNvSpPr txBox="1"/>
          <p:nvPr/>
        </p:nvSpPr>
        <p:spPr>
          <a:xfrm>
            <a:off x="4620788" y="1325301"/>
            <a:ext cx="1872242" cy="1015663"/>
          </a:xfrm>
          <a:prstGeom prst="rect">
            <a:avLst/>
          </a:prstGeom>
          <a:noFill/>
        </p:spPr>
        <p:txBody>
          <a:bodyPr wrap="square" rtlCol="0">
            <a:spAutoFit/>
          </a:bodyPr>
          <a:lstStyle/>
          <a:p>
            <a:r>
              <a:rPr lang="nb-NO" sz="1200" dirty="0"/>
              <a:t>Denne klossen kalles en hvis-kloss. Og hvis det som står i det grå feltet er sant, så vil det som står inni denne klossen skje.</a:t>
            </a:r>
          </a:p>
        </p:txBody>
      </p:sp>
      <p:sp>
        <p:nvSpPr>
          <p:cNvPr id="19" name="TekstSylinder 18">
            <a:extLst>
              <a:ext uri="{FF2B5EF4-FFF2-40B4-BE49-F238E27FC236}">
                <a16:creationId xmlns:a16="http://schemas.microsoft.com/office/drawing/2014/main" id="{3BA1DAE2-85EC-452F-AADC-3F729F518B52}"/>
              </a:ext>
            </a:extLst>
          </p:cNvPr>
          <p:cNvSpPr txBox="1"/>
          <p:nvPr/>
        </p:nvSpPr>
        <p:spPr>
          <a:xfrm>
            <a:off x="4620788" y="3406016"/>
            <a:ext cx="2014813" cy="1200329"/>
          </a:xfrm>
          <a:prstGeom prst="rect">
            <a:avLst/>
          </a:prstGeom>
          <a:noFill/>
        </p:spPr>
        <p:txBody>
          <a:bodyPr wrap="square" rtlCol="0">
            <a:spAutoFit/>
          </a:bodyPr>
          <a:lstStyle/>
          <a:p>
            <a:r>
              <a:rPr lang="nb-NO" sz="1200" dirty="0"/>
              <a:t>Eksempel på en betingelse som kan settes inn i det grå feltet til hvis-klossen. Dersom vi putter inn et tall som er større enn 50, vil det som står inne i hvis-klossen skje.</a:t>
            </a:r>
          </a:p>
        </p:txBody>
      </p:sp>
      <p:sp>
        <p:nvSpPr>
          <p:cNvPr id="20" name="TekstSylinder 19">
            <a:extLst>
              <a:ext uri="{FF2B5EF4-FFF2-40B4-BE49-F238E27FC236}">
                <a16:creationId xmlns:a16="http://schemas.microsoft.com/office/drawing/2014/main" id="{7BC4A75A-8783-41E5-81DC-E5C176799357}"/>
              </a:ext>
            </a:extLst>
          </p:cNvPr>
          <p:cNvSpPr txBox="1"/>
          <p:nvPr/>
        </p:nvSpPr>
        <p:spPr>
          <a:xfrm>
            <a:off x="4211025" y="4925345"/>
            <a:ext cx="2014813" cy="461665"/>
          </a:xfrm>
          <a:prstGeom prst="rect">
            <a:avLst/>
          </a:prstGeom>
          <a:noFill/>
        </p:spPr>
        <p:txBody>
          <a:bodyPr wrap="square" rtlCol="0">
            <a:spAutoFit/>
          </a:bodyPr>
          <a:lstStyle/>
          <a:p>
            <a:r>
              <a:rPr lang="nb-NO" sz="1200" dirty="0"/>
              <a:t>Denne klossen sier hvilke koordinater katten skal gå til.</a:t>
            </a:r>
          </a:p>
        </p:txBody>
      </p:sp>
      <p:sp>
        <p:nvSpPr>
          <p:cNvPr id="21" name="Tittel 1">
            <a:extLst>
              <a:ext uri="{FF2B5EF4-FFF2-40B4-BE49-F238E27FC236}">
                <a16:creationId xmlns:a16="http://schemas.microsoft.com/office/drawing/2014/main" id="{AEFB744D-AB66-4D26-B796-4D67280E23CE}"/>
              </a:ext>
            </a:extLst>
          </p:cNvPr>
          <p:cNvSpPr>
            <a:spLocks noGrp="1"/>
          </p:cNvSpPr>
          <p:nvPr>
            <p:ph type="title"/>
          </p:nvPr>
        </p:nvSpPr>
        <p:spPr>
          <a:xfrm>
            <a:off x="240452" y="168395"/>
            <a:ext cx="6282737" cy="862342"/>
          </a:xfrm>
        </p:spPr>
        <p:txBody>
          <a:bodyPr>
            <a:normAutofit fontScale="90000"/>
          </a:bodyPr>
          <a:lstStyle/>
          <a:p>
            <a:r>
              <a:rPr lang="nb-NO" dirty="0"/>
              <a:t>Intro til noen klosser i </a:t>
            </a:r>
            <a:r>
              <a:rPr lang="nb-NO" dirty="0" err="1"/>
              <a:t>Scratch</a:t>
            </a:r>
            <a:br>
              <a:rPr lang="nb-NO" dirty="0"/>
            </a:br>
            <a:r>
              <a:rPr lang="nb-NO" sz="1800" dirty="0"/>
              <a:t>- Alle disse klossene finner du i kategorien som har lik farge som klossene</a:t>
            </a:r>
          </a:p>
        </p:txBody>
      </p:sp>
      <p:sp>
        <p:nvSpPr>
          <p:cNvPr id="2" name="Plassholder for lysbildenummer 1">
            <a:extLst>
              <a:ext uri="{FF2B5EF4-FFF2-40B4-BE49-F238E27FC236}">
                <a16:creationId xmlns:a16="http://schemas.microsoft.com/office/drawing/2014/main" id="{F3D9AFDB-C5EB-4EFC-809B-9184AF74F9E1}"/>
              </a:ext>
            </a:extLst>
          </p:cNvPr>
          <p:cNvSpPr>
            <a:spLocks noGrp="1"/>
          </p:cNvSpPr>
          <p:nvPr>
            <p:ph type="sldNum" sz="quarter" idx="12"/>
          </p:nvPr>
        </p:nvSpPr>
        <p:spPr/>
        <p:txBody>
          <a:bodyPr/>
          <a:lstStyle/>
          <a:p>
            <a:fld id="{8BCDA449-1FD9-4B7A-9E85-B244E6DC9C56}" type="slidenum">
              <a:rPr lang="nb-NO" smtClean="0"/>
              <a:t>8</a:t>
            </a:fld>
            <a:endParaRPr lang="nb-NO"/>
          </a:p>
        </p:txBody>
      </p:sp>
    </p:spTree>
    <p:extLst>
      <p:ext uri="{BB962C8B-B14F-4D97-AF65-F5344CB8AC3E}">
        <p14:creationId xmlns:p14="http://schemas.microsoft.com/office/powerpoint/2010/main" val="24716409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C7BE1BA-848E-49B0-AA6E-ABEDB60E2C5D}"/>
              </a:ext>
            </a:extLst>
          </p:cNvPr>
          <p:cNvSpPr>
            <a:spLocks noGrp="1"/>
          </p:cNvSpPr>
          <p:nvPr>
            <p:ph type="title"/>
          </p:nvPr>
        </p:nvSpPr>
        <p:spPr>
          <a:xfrm>
            <a:off x="454909" y="239679"/>
            <a:ext cx="5915025" cy="746224"/>
          </a:xfrm>
        </p:spPr>
        <p:txBody>
          <a:bodyPr/>
          <a:lstStyle/>
          <a:p>
            <a:r>
              <a:rPr lang="nb-NO" dirty="0"/>
              <a:t>Introduksjon til </a:t>
            </a:r>
            <a:r>
              <a:rPr lang="nb-NO" dirty="0" err="1"/>
              <a:t>micro:bit</a:t>
            </a:r>
            <a:endParaRPr lang="nb-NO" dirty="0"/>
          </a:p>
        </p:txBody>
      </p:sp>
      <p:sp>
        <p:nvSpPr>
          <p:cNvPr id="3" name="Plassholder for innhold 2">
            <a:extLst>
              <a:ext uri="{FF2B5EF4-FFF2-40B4-BE49-F238E27FC236}">
                <a16:creationId xmlns:a16="http://schemas.microsoft.com/office/drawing/2014/main" id="{74B42E32-8BD2-47F1-8DEF-04B0F4CFB7FD}"/>
              </a:ext>
            </a:extLst>
          </p:cNvPr>
          <p:cNvSpPr>
            <a:spLocks noGrp="1"/>
          </p:cNvSpPr>
          <p:nvPr>
            <p:ph idx="1"/>
          </p:nvPr>
        </p:nvSpPr>
        <p:spPr>
          <a:xfrm>
            <a:off x="471487" y="6723017"/>
            <a:ext cx="5915025" cy="2927517"/>
          </a:xfrm>
          <a:ln>
            <a:solidFill>
              <a:schemeClr val="tx1"/>
            </a:solidFill>
          </a:ln>
        </p:spPr>
        <p:txBody>
          <a:bodyPr>
            <a:normAutofit/>
          </a:bodyPr>
          <a:lstStyle/>
          <a:p>
            <a:pPr marL="0" indent="0">
              <a:buNone/>
            </a:pPr>
            <a:r>
              <a:rPr lang="nb-NO" sz="1200" b="1" dirty="0"/>
              <a:t>Skjerm:</a:t>
            </a:r>
            <a:r>
              <a:rPr lang="nb-NO" sz="1200" dirty="0"/>
              <a:t> </a:t>
            </a:r>
            <a:r>
              <a:rPr lang="nb-NO" sz="1200" dirty="0" err="1"/>
              <a:t>Micro:biten</a:t>
            </a:r>
            <a:r>
              <a:rPr lang="nb-NO" sz="1200" dirty="0"/>
              <a:t> har en «skjerm» som består av 25 LED-lamper som vi kan programmere til å lyse, blinke og vise forskjellige bilder, tall eller bokstaver.</a:t>
            </a:r>
          </a:p>
          <a:p>
            <a:pPr marL="0" indent="0">
              <a:buNone/>
            </a:pPr>
            <a:r>
              <a:rPr lang="nb-NO" sz="1200" b="1" dirty="0"/>
              <a:t>Knapper:</a:t>
            </a:r>
            <a:r>
              <a:rPr lang="nb-NO" sz="1200" dirty="0"/>
              <a:t> Den har to knapper på framsiden, og en nullstillingsknapp på baksiden. Nullstillingsknappen gjør at programmet på </a:t>
            </a:r>
            <a:r>
              <a:rPr lang="nb-NO" sz="1200" dirty="0" err="1"/>
              <a:t>micro:biten</a:t>
            </a:r>
            <a:r>
              <a:rPr lang="nb-NO" sz="1200" dirty="0"/>
              <a:t> begynner på ny.</a:t>
            </a:r>
          </a:p>
          <a:p>
            <a:pPr marL="0" indent="0">
              <a:buNone/>
            </a:pPr>
            <a:r>
              <a:rPr lang="nb-NO" sz="1200" b="1" dirty="0"/>
              <a:t>Mini-</a:t>
            </a:r>
            <a:r>
              <a:rPr lang="nb-NO" sz="1200" b="1" dirty="0" err="1"/>
              <a:t>usb</a:t>
            </a:r>
            <a:r>
              <a:rPr lang="nb-NO" sz="1200" b="1" dirty="0"/>
              <a:t>:</a:t>
            </a:r>
            <a:r>
              <a:rPr lang="nb-NO" sz="1200" dirty="0"/>
              <a:t> Her kan du koble </a:t>
            </a:r>
            <a:r>
              <a:rPr lang="nb-NO" sz="1200" dirty="0" err="1"/>
              <a:t>micro:bit</a:t>
            </a:r>
            <a:r>
              <a:rPr lang="nb-NO" sz="1200" dirty="0"/>
              <a:t> til en USB-kabel dersom du bruker en datamaskin med USB-utgang.</a:t>
            </a:r>
          </a:p>
          <a:p>
            <a:pPr marL="0" indent="0">
              <a:buNone/>
            </a:pPr>
            <a:r>
              <a:rPr lang="nb-NO" sz="1200" b="1" dirty="0"/>
              <a:t>Batteritilkobling:</a:t>
            </a:r>
            <a:r>
              <a:rPr lang="nb-NO" sz="1200" dirty="0"/>
              <a:t> Her kan du koble til batterier for at </a:t>
            </a:r>
            <a:r>
              <a:rPr lang="nb-NO" sz="1200" dirty="0" err="1"/>
              <a:t>micro:biten</a:t>
            </a:r>
            <a:r>
              <a:rPr lang="nb-NO" sz="1200" dirty="0"/>
              <a:t> skal få strøm.</a:t>
            </a:r>
          </a:p>
          <a:p>
            <a:pPr marL="0" indent="0">
              <a:buNone/>
            </a:pPr>
            <a:r>
              <a:rPr lang="nb-NO" sz="1200" b="1" dirty="0"/>
              <a:t>Sensorer:</a:t>
            </a:r>
            <a:r>
              <a:rPr lang="nb-NO" sz="1200" dirty="0"/>
              <a:t> </a:t>
            </a:r>
            <a:r>
              <a:rPr lang="nb-NO" sz="1200" dirty="0" err="1"/>
              <a:t>Micro:biten</a:t>
            </a:r>
            <a:r>
              <a:rPr lang="nb-NO" sz="1200" dirty="0"/>
              <a:t> har noen innebygde sensorer som kan måle akselerasjon, temperatur og kompassretninger.</a:t>
            </a:r>
          </a:p>
          <a:p>
            <a:pPr marL="0" indent="0">
              <a:buNone/>
            </a:pPr>
            <a:r>
              <a:rPr lang="nb-NO" sz="1200" b="1" dirty="0"/>
              <a:t>Tilkoblinger:</a:t>
            </a:r>
            <a:r>
              <a:rPr lang="nb-NO" sz="1200" dirty="0"/>
              <a:t> Det går an å koble på andre sensorer, motorer, LED-pærer eller høyttalere på </a:t>
            </a:r>
            <a:r>
              <a:rPr lang="nb-NO" sz="1200" dirty="0" err="1"/>
              <a:t>micro:biten</a:t>
            </a:r>
            <a:r>
              <a:rPr lang="nb-NO" sz="1200" dirty="0"/>
              <a:t> ved hjelp av alligatorledninger. </a:t>
            </a:r>
          </a:p>
          <a:p>
            <a:pPr marL="0" indent="0">
              <a:buNone/>
            </a:pPr>
            <a:r>
              <a:rPr lang="nb-NO" sz="1200" b="1" dirty="0"/>
              <a:t>Bluetooth (blåtann):</a:t>
            </a:r>
            <a:r>
              <a:rPr lang="nb-NO" sz="1200" dirty="0"/>
              <a:t> </a:t>
            </a:r>
            <a:r>
              <a:rPr lang="nb-NO" sz="1200" dirty="0" err="1"/>
              <a:t>Micro:biten</a:t>
            </a:r>
            <a:r>
              <a:rPr lang="nb-NO" sz="1200" dirty="0"/>
              <a:t> har </a:t>
            </a:r>
            <a:r>
              <a:rPr lang="nb-NO" sz="1200" dirty="0" err="1"/>
              <a:t>bluetooth</a:t>
            </a:r>
            <a:r>
              <a:rPr lang="nb-NO" sz="1200" dirty="0"/>
              <a:t>-tilkobling (blåtann-tilkobling) slik at den kan få overført programmer fra for eksempel </a:t>
            </a:r>
            <a:r>
              <a:rPr lang="nb-NO" sz="1200" dirty="0" err="1"/>
              <a:t>iPad</a:t>
            </a:r>
            <a:r>
              <a:rPr lang="nb-NO" sz="1200" dirty="0"/>
              <a:t> som ikke har USB-utgang.</a:t>
            </a:r>
          </a:p>
        </p:txBody>
      </p:sp>
      <p:pic>
        <p:nvPicPr>
          <p:cNvPr id="4" name="Bilde 3">
            <a:extLst>
              <a:ext uri="{FF2B5EF4-FFF2-40B4-BE49-F238E27FC236}">
                <a16:creationId xmlns:a16="http://schemas.microsoft.com/office/drawing/2014/main" id="{35935786-C886-4E39-B4C3-8C0A431BCC25}"/>
              </a:ext>
            </a:extLst>
          </p:cNvPr>
          <p:cNvPicPr>
            <a:picLocks noChangeAspect="1"/>
          </p:cNvPicPr>
          <p:nvPr/>
        </p:nvPicPr>
        <p:blipFill>
          <a:blip r:embed="rId2"/>
          <a:stretch>
            <a:fillRect/>
          </a:stretch>
        </p:blipFill>
        <p:spPr>
          <a:xfrm>
            <a:off x="755196" y="2835324"/>
            <a:ext cx="5347607" cy="2342066"/>
          </a:xfrm>
          <a:prstGeom prst="rect">
            <a:avLst/>
          </a:prstGeom>
        </p:spPr>
      </p:pic>
      <p:sp>
        <p:nvSpPr>
          <p:cNvPr id="5" name="Rektangel 4">
            <a:extLst>
              <a:ext uri="{FF2B5EF4-FFF2-40B4-BE49-F238E27FC236}">
                <a16:creationId xmlns:a16="http://schemas.microsoft.com/office/drawing/2014/main" id="{4B5D169A-6B1F-440C-B1DE-54C79378DAE6}"/>
              </a:ext>
            </a:extLst>
          </p:cNvPr>
          <p:cNvSpPr/>
          <p:nvPr/>
        </p:nvSpPr>
        <p:spPr>
          <a:xfrm>
            <a:off x="471486" y="1194019"/>
            <a:ext cx="5915025" cy="478849"/>
          </a:xfrm>
          <a:prstGeom prst="rect">
            <a:avLst/>
          </a:prstGeom>
        </p:spPr>
        <p:txBody>
          <a:bodyPr wrap="square">
            <a:spAutoFit/>
          </a:bodyPr>
          <a:lstStyle/>
          <a:p>
            <a:pPr lvl="0">
              <a:lnSpc>
                <a:spcPct val="107000"/>
              </a:lnSpc>
              <a:spcAft>
                <a:spcPts val="0"/>
              </a:spcAft>
            </a:pPr>
            <a:r>
              <a:rPr lang="nb-NO" sz="1200" dirty="0" err="1">
                <a:latin typeface="Calibri" panose="020F0502020204030204" pitchFamily="34" charset="0"/>
                <a:ea typeface="Calibri" panose="020F0502020204030204" pitchFamily="34" charset="0"/>
                <a:cs typeface="Times New Roman" panose="02020603050405020304" pitchFamily="18" charset="0"/>
              </a:rPr>
              <a:t>Micro:bit</a:t>
            </a:r>
            <a:r>
              <a:rPr lang="nb-NO" sz="1200" dirty="0">
                <a:latin typeface="Calibri" panose="020F0502020204030204" pitchFamily="34" charset="0"/>
                <a:ea typeface="Calibri" panose="020F0502020204030204" pitchFamily="34" charset="0"/>
                <a:cs typeface="Times New Roman" panose="02020603050405020304" pitchFamily="18" charset="0"/>
              </a:rPr>
              <a:t> er en mikrokontroller, det vil si en enkel datamaskin som vi kan programmere. Vi kan programmere ved hjelp av en datamaskin, et nettbrett eller en mobiltelefon.</a:t>
            </a:r>
            <a:endParaRPr lang="nb-NO" sz="1200" dirty="0"/>
          </a:p>
        </p:txBody>
      </p:sp>
      <p:sp>
        <p:nvSpPr>
          <p:cNvPr id="6" name="TekstSylinder 5">
            <a:extLst>
              <a:ext uri="{FF2B5EF4-FFF2-40B4-BE49-F238E27FC236}">
                <a16:creationId xmlns:a16="http://schemas.microsoft.com/office/drawing/2014/main" id="{7FACE37D-436A-41A3-8602-4AE2217AC88C}"/>
              </a:ext>
            </a:extLst>
          </p:cNvPr>
          <p:cNvSpPr txBox="1"/>
          <p:nvPr/>
        </p:nvSpPr>
        <p:spPr>
          <a:xfrm>
            <a:off x="47626" y="4438772"/>
            <a:ext cx="707570" cy="276999"/>
          </a:xfrm>
          <a:prstGeom prst="rect">
            <a:avLst/>
          </a:prstGeom>
          <a:noFill/>
          <a:ln>
            <a:solidFill>
              <a:schemeClr val="tx1"/>
            </a:solidFill>
          </a:ln>
        </p:spPr>
        <p:txBody>
          <a:bodyPr wrap="square" rtlCol="0">
            <a:spAutoFit/>
          </a:bodyPr>
          <a:lstStyle/>
          <a:p>
            <a:r>
              <a:rPr lang="nb-NO" sz="1200" dirty="0"/>
              <a:t>Knapp A</a:t>
            </a:r>
          </a:p>
        </p:txBody>
      </p:sp>
      <p:sp>
        <p:nvSpPr>
          <p:cNvPr id="7" name="TekstSylinder 6">
            <a:extLst>
              <a:ext uri="{FF2B5EF4-FFF2-40B4-BE49-F238E27FC236}">
                <a16:creationId xmlns:a16="http://schemas.microsoft.com/office/drawing/2014/main" id="{56F72D35-20EE-4953-A577-5CF53F2EF241}"/>
              </a:ext>
            </a:extLst>
          </p:cNvPr>
          <p:cNvSpPr txBox="1"/>
          <p:nvPr/>
        </p:nvSpPr>
        <p:spPr>
          <a:xfrm>
            <a:off x="4863738" y="5644943"/>
            <a:ext cx="785951" cy="284641"/>
          </a:xfrm>
          <a:prstGeom prst="rect">
            <a:avLst/>
          </a:prstGeom>
          <a:noFill/>
          <a:ln>
            <a:solidFill>
              <a:schemeClr val="tx1"/>
            </a:solidFill>
          </a:ln>
        </p:spPr>
        <p:txBody>
          <a:bodyPr wrap="square" rtlCol="0">
            <a:spAutoFit/>
          </a:bodyPr>
          <a:lstStyle/>
          <a:p>
            <a:r>
              <a:rPr lang="nb-NO" sz="1200" dirty="0"/>
              <a:t>Sensorer</a:t>
            </a:r>
          </a:p>
        </p:txBody>
      </p:sp>
      <p:sp>
        <p:nvSpPr>
          <p:cNvPr id="8" name="TekstSylinder 7">
            <a:extLst>
              <a:ext uri="{FF2B5EF4-FFF2-40B4-BE49-F238E27FC236}">
                <a16:creationId xmlns:a16="http://schemas.microsoft.com/office/drawing/2014/main" id="{998FE512-EBB9-4764-A8B5-DDB8DD5D1B71}"/>
              </a:ext>
            </a:extLst>
          </p:cNvPr>
          <p:cNvSpPr txBox="1"/>
          <p:nvPr/>
        </p:nvSpPr>
        <p:spPr>
          <a:xfrm>
            <a:off x="4376058" y="1965617"/>
            <a:ext cx="975360" cy="461665"/>
          </a:xfrm>
          <a:prstGeom prst="rect">
            <a:avLst/>
          </a:prstGeom>
          <a:noFill/>
          <a:ln>
            <a:solidFill>
              <a:schemeClr val="tx1"/>
            </a:solidFill>
          </a:ln>
        </p:spPr>
        <p:txBody>
          <a:bodyPr wrap="square" rtlCol="0">
            <a:spAutoFit/>
          </a:bodyPr>
          <a:lstStyle/>
          <a:p>
            <a:r>
              <a:rPr lang="nb-NO" sz="1200" dirty="0"/>
              <a:t>Nullstillings-knapp</a:t>
            </a:r>
          </a:p>
        </p:txBody>
      </p:sp>
      <p:sp>
        <p:nvSpPr>
          <p:cNvPr id="9" name="TekstSylinder 8">
            <a:extLst>
              <a:ext uri="{FF2B5EF4-FFF2-40B4-BE49-F238E27FC236}">
                <a16:creationId xmlns:a16="http://schemas.microsoft.com/office/drawing/2014/main" id="{A57DD588-DF83-4B60-BF82-F3B93006A6AB}"/>
              </a:ext>
            </a:extLst>
          </p:cNvPr>
          <p:cNvSpPr txBox="1"/>
          <p:nvPr/>
        </p:nvSpPr>
        <p:spPr>
          <a:xfrm>
            <a:off x="520336" y="2600078"/>
            <a:ext cx="613002" cy="276999"/>
          </a:xfrm>
          <a:prstGeom prst="rect">
            <a:avLst/>
          </a:prstGeom>
          <a:noFill/>
          <a:ln>
            <a:solidFill>
              <a:schemeClr val="tx1"/>
            </a:solidFill>
          </a:ln>
        </p:spPr>
        <p:txBody>
          <a:bodyPr wrap="square" rtlCol="0">
            <a:spAutoFit/>
          </a:bodyPr>
          <a:lstStyle/>
          <a:p>
            <a:r>
              <a:rPr lang="nb-NO" sz="1200" dirty="0"/>
              <a:t>Skjerm</a:t>
            </a:r>
          </a:p>
        </p:txBody>
      </p:sp>
      <p:sp>
        <p:nvSpPr>
          <p:cNvPr id="16" name="TekstSylinder 15">
            <a:extLst>
              <a:ext uri="{FF2B5EF4-FFF2-40B4-BE49-F238E27FC236}">
                <a16:creationId xmlns:a16="http://schemas.microsoft.com/office/drawing/2014/main" id="{06671ADC-664A-4016-8E51-C7220B70D558}"/>
              </a:ext>
            </a:extLst>
          </p:cNvPr>
          <p:cNvSpPr txBox="1"/>
          <p:nvPr/>
        </p:nvSpPr>
        <p:spPr>
          <a:xfrm>
            <a:off x="5701731" y="2369245"/>
            <a:ext cx="802143" cy="461665"/>
          </a:xfrm>
          <a:prstGeom prst="rect">
            <a:avLst/>
          </a:prstGeom>
          <a:noFill/>
          <a:ln>
            <a:solidFill>
              <a:schemeClr val="tx1"/>
            </a:solidFill>
          </a:ln>
        </p:spPr>
        <p:txBody>
          <a:bodyPr wrap="square" rtlCol="0">
            <a:spAutoFit/>
          </a:bodyPr>
          <a:lstStyle/>
          <a:p>
            <a:r>
              <a:rPr lang="nb-NO" sz="1200" dirty="0"/>
              <a:t>Batteri-tilkobling</a:t>
            </a:r>
          </a:p>
        </p:txBody>
      </p:sp>
      <p:sp>
        <p:nvSpPr>
          <p:cNvPr id="17" name="TekstSylinder 16">
            <a:extLst>
              <a:ext uri="{FF2B5EF4-FFF2-40B4-BE49-F238E27FC236}">
                <a16:creationId xmlns:a16="http://schemas.microsoft.com/office/drawing/2014/main" id="{AFE9CE29-EF19-47BA-9B05-B74F55B394C3}"/>
              </a:ext>
            </a:extLst>
          </p:cNvPr>
          <p:cNvSpPr txBox="1"/>
          <p:nvPr/>
        </p:nvSpPr>
        <p:spPr>
          <a:xfrm>
            <a:off x="1715589" y="2007265"/>
            <a:ext cx="975360" cy="276999"/>
          </a:xfrm>
          <a:prstGeom prst="rect">
            <a:avLst/>
          </a:prstGeom>
          <a:noFill/>
          <a:ln>
            <a:solidFill>
              <a:schemeClr val="tx1"/>
            </a:solidFill>
          </a:ln>
        </p:spPr>
        <p:txBody>
          <a:bodyPr wrap="square" rtlCol="0">
            <a:spAutoFit/>
          </a:bodyPr>
          <a:lstStyle/>
          <a:p>
            <a:r>
              <a:rPr lang="nb-NO" sz="1200" dirty="0"/>
              <a:t>USB-utgang</a:t>
            </a:r>
          </a:p>
        </p:txBody>
      </p:sp>
      <p:sp>
        <p:nvSpPr>
          <p:cNvPr id="18" name="TekstSylinder 17">
            <a:extLst>
              <a:ext uri="{FF2B5EF4-FFF2-40B4-BE49-F238E27FC236}">
                <a16:creationId xmlns:a16="http://schemas.microsoft.com/office/drawing/2014/main" id="{BB77E1B2-052B-4B4D-A861-A458D54FCCA6}"/>
              </a:ext>
            </a:extLst>
          </p:cNvPr>
          <p:cNvSpPr txBox="1"/>
          <p:nvPr/>
        </p:nvSpPr>
        <p:spPr>
          <a:xfrm>
            <a:off x="3209110" y="5353017"/>
            <a:ext cx="895760" cy="276999"/>
          </a:xfrm>
          <a:prstGeom prst="rect">
            <a:avLst/>
          </a:prstGeom>
          <a:noFill/>
          <a:ln>
            <a:solidFill>
              <a:schemeClr val="tx1"/>
            </a:solidFill>
          </a:ln>
        </p:spPr>
        <p:txBody>
          <a:bodyPr wrap="square" rtlCol="0">
            <a:spAutoFit/>
          </a:bodyPr>
          <a:lstStyle/>
          <a:p>
            <a:r>
              <a:rPr lang="nb-NO" sz="1200" dirty="0"/>
              <a:t>Jordutgang</a:t>
            </a:r>
          </a:p>
        </p:txBody>
      </p:sp>
      <p:sp>
        <p:nvSpPr>
          <p:cNvPr id="19" name="TekstSylinder 18">
            <a:extLst>
              <a:ext uri="{FF2B5EF4-FFF2-40B4-BE49-F238E27FC236}">
                <a16:creationId xmlns:a16="http://schemas.microsoft.com/office/drawing/2014/main" id="{F071E2F0-DE6C-42BD-A4E8-935872BAF9B2}"/>
              </a:ext>
            </a:extLst>
          </p:cNvPr>
          <p:cNvSpPr txBox="1"/>
          <p:nvPr/>
        </p:nvSpPr>
        <p:spPr>
          <a:xfrm>
            <a:off x="2385193" y="5834954"/>
            <a:ext cx="1043805" cy="276999"/>
          </a:xfrm>
          <a:prstGeom prst="rect">
            <a:avLst/>
          </a:prstGeom>
          <a:noFill/>
          <a:ln>
            <a:solidFill>
              <a:schemeClr val="tx1"/>
            </a:solidFill>
          </a:ln>
        </p:spPr>
        <p:txBody>
          <a:bodyPr wrap="square" rtlCol="0">
            <a:spAutoFit/>
          </a:bodyPr>
          <a:lstStyle/>
          <a:p>
            <a:r>
              <a:rPr lang="nb-NO" sz="1200" dirty="0"/>
              <a:t>Strømutgang</a:t>
            </a:r>
          </a:p>
        </p:txBody>
      </p:sp>
      <p:sp>
        <p:nvSpPr>
          <p:cNvPr id="20" name="TekstSylinder 19">
            <a:extLst>
              <a:ext uri="{FF2B5EF4-FFF2-40B4-BE49-F238E27FC236}">
                <a16:creationId xmlns:a16="http://schemas.microsoft.com/office/drawing/2014/main" id="{69CFF4AC-C0FC-4B83-90AD-F80823E58864}"/>
              </a:ext>
            </a:extLst>
          </p:cNvPr>
          <p:cNvSpPr txBox="1"/>
          <p:nvPr/>
        </p:nvSpPr>
        <p:spPr>
          <a:xfrm>
            <a:off x="1133338" y="5737376"/>
            <a:ext cx="895760" cy="646331"/>
          </a:xfrm>
          <a:prstGeom prst="rect">
            <a:avLst/>
          </a:prstGeom>
          <a:noFill/>
          <a:ln>
            <a:solidFill>
              <a:schemeClr val="tx1"/>
            </a:solidFill>
          </a:ln>
        </p:spPr>
        <p:txBody>
          <a:bodyPr wrap="square" rtlCol="0">
            <a:spAutoFit/>
          </a:bodyPr>
          <a:lstStyle/>
          <a:p>
            <a:r>
              <a:rPr lang="nb-NO" sz="1200" dirty="0"/>
              <a:t>Forskjellige innganger/utganger</a:t>
            </a:r>
          </a:p>
        </p:txBody>
      </p:sp>
      <p:sp>
        <p:nvSpPr>
          <p:cNvPr id="21" name="TekstSylinder 20">
            <a:extLst>
              <a:ext uri="{FF2B5EF4-FFF2-40B4-BE49-F238E27FC236}">
                <a16:creationId xmlns:a16="http://schemas.microsoft.com/office/drawing/2014/main" id="{1CEBC239-FCC8-46F4-A4C1-5C51DC9C9C08}"/>
              </a:ext>
            </a:extLst>
          </p:cNvPr>
          <p:cNvSpPr txBox="1"/>
          <p:nvPr/>
        </p:nvSpPr>
        <p:spPr>
          <a:xfrm>
            <a:off x="2969892" y="2491886"/>
            <a:ext cx="707570" cy="276999"/>
          </a:xfrm>
          <a:prstGeom prst="rect">
            <a:avLst/>
          </a:prstGeom>
          <a:noFill/>
          <a:ln>
            <a:solidFill>
              <a:schemeClr val="tx1"/>
            </a:solidFill>
          </a:ln>
        </p:spPr>
        <p:txBody>
          <a:bodyPr wrap="square" rtlCol="0">
            <a:spAutoFit/>
          </a:bodyPr>
          <a:lstStyle/>
          <a:p>
            <a:r>
              <a:rPr lang="nb-NO" sz="1200" dirty="0"/>
              <a:t>Knapp B</a:t>
            </a:r>
          </a:p>
        </p:txBody>
      </p:sp>
      <p:cxnSp>
        <p:nvCxnSpPr>
          <p:cNvPr id="23" name="Rett pilkobling 22">
            <a:extLst>
              <a:ext uri="{FF2B5EF4-FFF2-40B4-BE49-F238E27FC236}">
                <a16:creationId xmlns:a16="http://schemas.microsoft.com/office/drawing/2014/main" id="{E68E9E14-2851-451C-96D5-043DE6E75AD3}"/>
              </a:ext>
            </a:extLst>
          </p:cNvPr>
          <p:cNvCxnSpPr>
            <a:cxnSpLocks/>
          </p:cNvCxnSpPr>
          <p:nvPr/>
        </p:nvCxnSpPr>
        <p:spPr>
          <a:xfrm flipH="1" flipV="1">
            <a:off x="3743239" y="4472549"/>
            <a:ext cx="1450332" cy="1112884"/>
          </a:xfrm>
          <a:prstGeom prst="straightConnector1">
            <a:avLst/>
          </a:prstGeom>
          <a:ln>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25" name="Rett pilkobling 24">
            <a:extLst>
              <a:ext uri="{FF2B5EF4-FFF2-40B4-BE49-F238E27FC236}">
                <a16:creationId xmlns:a16="http://schemas.microsoft.com/office/drawing/2014/main" id="{D0F2D431-6127-41F1-AF5A-AA8565BE2E0F}"/>
              </a:ext>
            </a:extLst>
          </p:cNvPr>
          <p:cNvCxnSpPr>
            <a:cxnSpLocks/>
          </p:cNvCxnSpPr>
          <p:nvPr/>
        </p:nvCxnSpPr>
        <p:spPr>
          <a:xfrm>
            <a:off x="826837" y="2921388"/>
            <a:ext cx="888752" cy="844739"/>
          </a:xfrm>
          <a:prstGeom prst="straightConnector1">
            <a:avLst/>
          </a:prstGeom>
          <a:ln>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26" name="Rett pilkobling 25">
            <a:extLst>
              <a:ext uri="{FF2B5EF4-FFF2-40B4-BE49-F238E27FC236}">
                <a16:creationId xmlns:a16="http://schemas.microsoft.com/office/drawing/2014/main" id="{F2126F5E-99C2-4989-8F64-2BDC79F86840}"/>
              </a:ext>
            </a:extLst>
          </p:cNvPr>
          <p:cNvCxnSpPr>
            <a:cxnSpLocks/>
          </p:cNvCxnSpPr>
          <p:nvPr/>
        </p:nvCxnSpPr>
        <p:spPr>
          <a:xfrm>
            <a:off x="2130849" y="2374702"/>
            <a:ext cx="0" cy="502375"/>
          </a:xfrm>
          <a:prstGeom prst="straightConnector1">
            <a:avLst/>
          </a:prstGeom>
          <a:ln>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27" name="Rett pilkobling 26">
            <a:extLst>
              <a:ext uri="{FF2B5EF4-FFF2-40B4-BE49-F238E27FC236}">
                <a16:creationId xmlns:a16="http://schemas.microsoft.com/office/drawing/2014/main" id="{751166EA-37F2-49F9-947F-2280670ECCC6}"/>
              </a:ext>
            </a:extLst>
          </p:cNvPr>
          <p:cNvCxnSpPr>
            <a:cxnSpLocks/>
          </p:cNvCxnSpPr>
          <p:nvPr/>
        </p:nvCxnSpPr>
        <p:spPr>
          <a:xfrm flipH="1">
            <a:off x="3257032" y="2830910"/>
            <a:ext cx="66645" cy="935217"/>
          </a:xfrm>
          <a:prstGeom prst="straightConnector1">
            <a:avLst/>
          </a:prstGeom>
          <a:ln>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28" name="Rett pilkobling 27">
            <a:extLst>
              <a:ext uri="{FF2B5EF4-FFF2-40B4-BE49-F238E27FC236}">
                <a16:creationId xmlns:a16="http://schemas.microsoft.com/office/drawing/2014/main" id="{151658CA-7402-489F-B22C-B2E2F1CE4D68}"/>
              </a:ext>
            </a:extLst>
          </p:cNvPr>
          <p:cNvCxnSpPr>
            <a:cxnSpLocks/>
          </p:cNvCxnSpPr>
          <p:nvPr/>
        </p:nvCxnSpPr>
        <p:spPr>
          <a:xfrm>
            <a:off x="4957216" y="2485198"/>
            <a:ext cx="206972" cy="473028"/>
          </a:xfrm>
          <a:prstGeom prst="straightConnector1">
            <a:avLst/>
          </a:prstGeom>
          <a:ln>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29" name="Rett pilkobling 28">
            <a:extLst>
              <a:ext uri="{FF2B5EF4-FFF2-40B4-BE49-F238E27FC236}">
                <a16:creationId xmlns:a16="http://schemas.microsoft.com/office/drawing/2014/main" id="{B9AF390D-EAA6-495E-BA94-776FACCE9671}"/>
              </a:ext>
            </a:extLst>
          </p:cNvPr>
          <p:cNvCxnSpPr>
            <a:cxnSpLocks/>
          </p:cNvCxnSpPr>
          <p:nvPr/>
        </p:nvCxnSpPr>
        <p:spPr>
          <a:xfrm flipH="1">
            <a:off x="5891349" y="2877077"/>
            <a:ext cx="327421" cy="134020"/>
          </a:xfrm>
          <a:prstGeom prst="straightConnector1">
            <a:avLst/>
          </a:prstGeom>
          <a:ln>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33" name="Rett pilkobling 32">
            <a:extLst>
              <a:ext uri="{FF2B5EF4-FFF2-40B4-BE49-F238E27FC236}">
                <a16:creationId xmlns:a16="http://schemas.microsoft.com/office/drawing/2014/main" id="{DBE9F906-FABC-4B52-9ED0-EC4A737D3737}"/>
              </a:ext>
            </a:extLst>
          </p:cNvPr>
          <p:cNvCxnSpPr>
            <a:cxnSpLocks/>
          </p:cNvCxnSpPr>
          <p:nvPr/>
        </p:nvCxnSpPr>
        <p:spPr>
          <a:xfrm flipV="1">
            <a:off x="1581218" y="5110191"/>
            <a:ext cx="493841" cy="575475"/>
          </a:xfrm>
          <a:prstGeom prst="straightConnector1">
            <a:avLst/>
          </a:prstGeom>
          <a:ln>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34" name="Rett pilkobling 33">
            <a:extLst>
              <a:ext uri="{FF2B5EF4-FFF2-40B4-BE49-F238E27FC236}">
                <a16:creationId xmlns:a16="http://schemas.microsoft.com/office/drawing/2014/main" id="{8C3E7FF2-9560-45E9-B1DE-36F5B390EDED}"/>
              </a:ext>
            </a:extLst>
          </p:cNvPr>
          <p:cNvCxnSpPr>
            <a:cxnSpLocks/>
          </p:cNvCxnSpPr>
          <p:nvPr/>
        </p:nvCxnSpPr>
        <p:spPr>
          <a:xfrm flipH="1" flipV="1">
            <a:off x="2706571" y="5146786"/>
            <a:ext cx="131709" cy="581663"/>
          </a:xfrm>
          <a:prstGeom prst="straightConnector1">
            <a:avLst/>
          </a:prstGeom>
          <a:ln>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35" name="Rett pilkobling 34">
            <a:extLst>
              <a:ext uri="{FF2B5EF4-FFF2-40B4-BE49-F238E27FC236}">
                <a16:creationId xmlns:a16="http://schemas.microsoft.com/office/drawing/2014/main" id="{6B755811-0D59-4CB9-83D0-2A731EADDD0E}"/>
              </a:ext>
            </a:extLst>
          </p:cNvPr>
          <p:cNvCxnSpPr>
            <a:cxnSpLocks/>
          </p:cNvCxnSpPr>
          <p:nvPr/>
        </p:nvCxnSpPr>
        <p:spPr>
          <a:xfrm flipH="1" flipV="1">
            <a:off x="3358665" y="5079257"/>
            <a:ext cx="107514" cy="201472"/>
          </a:xfrm>
          <a:prstGeom prst="straightConnector1">
            <a:avLst/>
          </a:prstGeom>
          <a:ln>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44" name="Rett pilkobling 43">
            <a:extLst>
              <a:ext uri="{FF2B5EF4-FFF2-40B4-BE49-F238E27FC236}">
                <a16:creationId xmlns:a16="http://schemas.microsoft.com/office/drawing/2014/main" id="{07D1CD17-5746-4D6D-BA63-C04CF5D4E89E}"/>
              </a:ext>
            </a:extLst>
          </p:cNvPr>
          <p:cNvCxnSpPr>
            <a:cxnSpLocks/>
          </p:cNvCxnSpPr>
          <p:nvPr/>
        </p:nvCxnSpPr>
        <p:spPr>
          <a:xfrm flipH="1" flipV="1">
            <a:off x="1145048" y="5093613"/>
            <a:ext cx="436170" cy="592053"/>
          </a:xfrm>
          <a:prstGeom prst="straightConnector1">
            <a:avLst/>
          </a:prstGeom>
          <a:ln>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45" name="Rett pilkobling 44">
            <a:extLst>
              <a:ext uri="{FF2B5EF4-FFF2-40B4-BE49-F238E27FC236}">
                <a16:creationId xmlns:a16="http://schemas.microsoft.com/office/drawing/2014/main" id="{E2A020D7-915E-46F2-90D6-F0340C060AED}"/>
              </a:ext>
            </a:extLst>
          </p:cNvPr>
          <p:cNvCxnSpPr>
            <a:cxnSpLocks/>
          </p:cNvCxnSpPr>
          <p:nvPr/>
        </p:nvCxnSpPr>
        <p:spPr>
          <a:xfrm flipV="1">
            <a:off x="401411" y="4099606"/>
            <a:ext cx="460501" cy="281780"/>
          </a:xfrm>
          <a:prstGeom prst="straightConnector1">
            <a:avLst/>
          </a:prstGeom>
          <a:ln>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48" name="Rett pilkobling 47">
            <a:extLst>
              <a:ext uri="{FF2B5EF4-FFF2-40B4-BE49-F238E27FC236}">
                <a16:creationId xmlns:a16="http://schemas.microsoft.com/office/drawing/2014/main" id="{BBB5F84E-FF5F-454A-942E-192582CE4447}"/>
              </a:ext>
            </a:extLst>
          </p:cNvPr>
          <p:cNvCxnSpPr>
            <a:cxnSpLocks/>
          </p:cNvCxnSpPr>
          <p:nvPr/>
        </p:nvCxnSpPr>
        <p:spPr>
          <a:xfrm flipV="1">
            <a:off x="1581218" y="5133577"/>
            <a:ext cx="11710" cy="552089"/>
          </a:xfrm>
          <a:prstGeom prst="straightConnector1">
            <a:avLst/>
          </a:prstGeom>
          <a:ln>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68" name="Rett pilkobling 67">
            <a:extLst>
              <a:ext uri="{FF2B5EF4-FFF2-40B4-BE49-F238E27FC236}">
                <a16:creationId xmlns:a16="http://schemas.microsoft.com/office/drawing/2014/main" id="{528BEDCD-5919-429D-95CD-ADBBE4ECE2CE}"/>
              </a:ext>
            </a:extLst>
          </p:cNvPr>
          <p:cNvCxnSpPr>
            <a:cxnSpLocks/>
          </p:cNvCxnSpPr>
          <p:nvPr/>
        </p:nvCxnSpPr>
        <p:spPr>
          <a:xfrm flipH="1" flipV="1">
            <a:off x="3733489" y="4227783"/>
            <a:ext cx="1460082" cy="1357649"/>
          </a:xfrm>
          <a:prstGeom prst="straightConnector1">
            <a:avLst/>
          </a:prstGeom>
          <a:ln>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69" name="Rett pilkobling 68">
            <a:extLst>
              <a:ext uri="{FF2B5EF4-FFF2-40B4-BE49-F238E27FC236}">
                <a16:creationId xmlns:a16="http://schemas.microsoft.com/office/drawing/2014/main" id="{B832DE94-A35A-4698-AEC9-A16E3795AC38}"/>
              </a:ext>
            </a:extLst>
          </p:cNvPr>
          <p:cNvCxnSpPr>
            <a:cxnSpLocks/>
          </p:cNvCxnSpPr>
          <p:nvPr/>
        </p:nvCxnSpPr>
        <p:spPr>
          <a:xfrm flipH="1" flipV="1">
            <a:off x="3986564" y="3722128"/>
            <a:ext cx="1203354" cy="1863305"/>
          </a:xfrm>
          <a:prstGeom prst="straightConnector1">
            <a:avLst/>
          </a:prstGeom>
          <a:ln>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10" name="Plassholder for lysbildenummer 9">
            <a:extLst>
              <a:ext uri="{FF2B5EF4-FFF2-40B4-BE49-F238E27FC236}">
                <a16:creationId xmlns:a16="http://schemas.microsoft.com/office/drawing/2014/main" id="{027BCA26-621D-4F61-87C2-DA806B8D9C3A}"/>
              </a:ext>
            </a:extLst>
          </p:cNvPr>
          <p:cNvSpPr>
            <a:spLocks noGrp="1"/>
          </p:cNvSpPr>
          <p:nvPr>
            <p:ph type="sldNum" sz="quarter" idx="12"/>
          </p:nvPr>
        </p:nvSpPr>
        <p:spPr/>
        <p:txBody>
          <a:bodyPr/>
          <a:lstStyle/>
          <a:p>
            <a:fld id="{8BCDA449-1FD9-4B7A-9E85-B244E6DC9C56}" type="slidenum">
              <a:rPr lang="nb-NO" smtClean="0"/>
              <a:t>9</a:t>
            </a:fld>
            <a:endParaRPr lang="nb-NO"/>
          </a:p>
        </p:txBody>
      </p:sp>
    </p:spTree>
    <p:extLst>
      <p:ext uri="{BB962C8B-B14F-4D97-AF65-F5344CB8AC3E}">
        <p14:creationId xmlns:p14="http://schemas.microsoft.com/office/powerpoint/2010/main" val="1753815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A68A26D-AB44-4496-A975-2480761D819B}"/>
              </a:ext>
            </a:extLst>
          </p:cNvPr>
          <p:cNvSpPr>
            <a:spLocks noGrp="1"/>
          </p:cNvSpPr>
          <p:nvPr>
            <p:ph type="title"/>
          </p:nvPr>
        </p:nvSpPr>
        <p:spPr>
          <a:xfrm>
            <a:off x="471487" y="221648"/>
            <a:ext cx="5915025" cy="858213"/>
          </a:xfrm>
        </p:spPr>
        <p:txBody>
          <a:bodyPr/>
          <a:lstStyle/>
          <a:p>
            <a:r>
              <a:rPr lang="nb-NO" dirty="0"/>
              <a:t>Introduksjon til bruk av </a:t>
            </a:r>
            <a:r>
              <a:rPr lang="nb-NO" dirty="0" err="1"/>
              <a:t>micro:bit</a:t>
            </a:r>
            <a:br>
              <a:rPr lang="nb-NO" dirty="0"/>
            </a:br>
            <a:r>
              <a:rPr lang="nb-NO" sz="1600" dirty="0"/>
              <a:t>- for datamaskiner</a:t>
            </a:r>
          </a:p>
        </p:txBody>
      </p:sp>
      <p:sp>
        <p:nvSpPr>
          <p:cNvPr id="3" name="Plassholder for innhold 2">
            <a:extLst>
              <a:ext uri="{FF2B5EF4-FFF2-40B4-BE49-F238E27FC236}">
                <a16:creationId xmlns:a16="http://schemas.microsoft.com/office/drawing/2014/main" id="{ACAF9883-1D4F-481C-8DCB-793FF0592F10}"/>
              </a:ext>
            </a:extLst>
          </p:cNvPr>
          <p:cNvSpPr>
            <a:spLocks noGrp="1"/>
          </p:cNvSpPr>
          <p:nvPr>
            <p:ph idx="1"/>
          </p:nvPr>
        </p:nvSpPr>
        <p:spPr>
          <a:xfrm>
            <a:off x="471487" y="1274302"/>
            <a:ext cx="5915025" cy="589332"/>
          </a:xfrm>
        </p:spPr>
        <p:txBody>
          <a:bodyPr>
            <a:noAutofit/>
          </a:bodyPr>
          <a:lstStyle/>
          <a:p>
            <a:pPr marL="0" indent="0">
              <a:buNone/>
            </a:pPr>
            <a:r>
              <a:rPr lang="nb-NO" sz="1200" dirty="0"/>
              <a:t>Gå inn på nettadressen: </a:t>
            </a:r>
            <a:r>
              <a:rPr lang="nb-NO" sz="1200" u="sng" dirty="0">
                <a:hlinkClick r:id="rId2"/>
              </a:rPr>
              <a:t>https://makecode.microbit.org/#editor</a:t>
            </a:r>
            <a:endParaRPr lang="nb-NO" sz="1200" u="sng" dirty="0"/>
          </a:p>
          <a:p>
            <a:pPr marL="0" indent="0">
              <a:buNone/>
            </a:pPr>
            <a:r>
              <a:rPr lang="nb-NO" sz="1200" dirty="0"/>
              <a:t>Da kommer du inn på denne nettsiden hvor du kan begynne å programmere </a:t>
            </a:r>
            <a:r>
              <a:rPr lang="nb-NO" sz="1200" dirty="0" err="1"/>
              <a:t>micro:biten</a:t>
            </a:r>
            <a:r>
              <a:rPr lang="nb-NO" sz="1200" dirty="0"/>
              <a:t>.</a:t>
            </a:r>
          </a:p>
        </p:txBody>
      </p:sp>
      <p:pic>
        <p:nvPicPr>
          <p:cNvPr id="11" name="Bilde 10">
            <a:extLst>
              <a:ext uri="{FF2B5EF4-FFF2-40B4-BE49-F238E27FC236}">
                <a16:creationId xmlns:a16="http://schemas.microsoft.com/office/drawing/2014/main" id="{24BFBE7A-9163-4AD2-86E5-21C65B7A86C4}"/>
              </a:ext>
            </a:extLst>
          </p:cNvPr>
          <p:cNvPicPr>
            <a:picLocks noChangeAspect="1"/>
          </p:cNvPicPr>
          <p:nvPr/>
        </p:nvPicPr>
        <p:blipFill>
          <a:blip r:embed="rId3"/>
          <a:stretch>
            <a:fillRect/>
          </a:stretch>
        </p:blipFill>
        <p:spPr>
          <a:xfrm>
            <a:off x="235743" y="4467895"/>
            <a:ext cx="6386512" cy="3038340"/>
          </a:xfrm>
          <a:prstGeom prst="rect">
            <a:avLst/>
          </a:prstGeom>
        </p:spPr>
      </p:pic>
      <p:sp>
        <p:nvSpPr>
          <p:cNvPr id="12" name="Plassholder for innhold 2">
            <a:extLst>
              <a:ext uri="{FF2B5EF4-FFF2-40B4-BE49-F238E27FC236}">
                <a16:creationId xmlns:a16="http://schemas.microsoft.com/office/drawing/2014/main" id="{A727F304-7326-4E33-B3D6-3198746D1031}"/>
              </a:ext>
            </a:extLst>
          </p:cNvPr>
          <p:cNvSpPr txBox="1">
            <a:spLocks/>
          </p:cNvSpPr>
          <p:nvPr/>
        </p:nvSpPr>
        <p:spPr>
          <a:xfrm>
            <a:off x="2205222" y="2225162"/>
            <a:ext cx="1914547" cy="1996256"/>
          </a:xfrm>
          <a:prstGeom prst="rect">
            <a:avLst/>
          </a:prstGeom>
          <a:ln w="25400">
            <a:solidFill>
              <a:srgbClr val="FF0000"/>
            </a:solidFill>
          </a:ln>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nb-NO" sz="1200" b="1" dirty="0"/>
              <a:t>Klosseliste</a:t>
            </a:r>
          </a:p>
          <a:p>
            <a:pPr marL="0" indent="0">
              <a:buFont typeface="Arial" panose="020B0604020202020204" pitchFamily="34" charset="0"/>
              <a:buNone/>
            </a:pPr>
            <a:r>
              <a:rPr lang="nb-NO" sz="1200" dirty="0"/>
              <a:t>I den røde ramma er det ulike kategorier som gjør det enklere å finne de klossene man trenger.</a:t>
            </a:r>
          </a:p>
          <a:p>
            <a:pPr marL="0" indent="0">
              <a:buFont typeface="Arial" panose="020B0604020202020204" pitchFamily="34" charset="0"/>
              <a:buNone/>
            </a:pPr>
            <a:r>
              <a:rPr lang="nb-NO" sz="1200" dirty="0"/>
              <a:t>Når du trykker på en av kategoriene, vil klossene som hører til komme fram rett til høyre.</a:t>
            </a:r>
          </a:p>
          <a:p>
            <a:pPr marL="0" indent="0">
              <a:buFont typeface="Arial" panose="020B0604020202020204" pitchFamily="34" charset="0"/>
              <a:buNone/>
            </a:pPr>
            <a:endParaRPr lang="nb-NO" sz="1200" dirty="0"/>
          </a:p>
        </p:txBody>
      </p:sp>
      <p:sp>
        <p:nvSpPr>
          <p:cNvPr id="13" name="TekstSylinder 12">
            <a:extLst>
              <a:ext uri="{FF2B5EF4-FFF2-40B4-BE49-F238E27FC236}">
                <a16:creationId xmlns:a16="http://schemas.microsoft.com/office/drawing/2014/main" id="{051B1C84-BAF5-44E3-BACA-C6FE06F228EB}"/>
              </a:ext>
            </a:extLst>
          </p:cNvPr>
          <p:cNvSpPr txBox="1"/>
          <p:nvPr/>
        </p:nvSpPr>
        <p:spPr>
          <a:xfrm>
            <a:off x="4541524" y="2282426"/>
            <a:ext cx="1844988" cy="1938992"/>
          </a:xfrm>
          <a:prstGeom prst="rect">
            <a:avLst/>
          </a:prstGeom>
          <a:noFill/>
          <a:ln w="25400">
            <a:solidFill>
              <a:srgbClr val="74E392"/>
            </a:solidFill>
          </a:ln>
        </p:spPr>
        <p:txBody>
          <a:bodyPr wrap="square" rtlCol="0">
            <a:spAutoFit/>
          </a:bodyPr>
          <a:lstStyle/>
          <a:p>
            <a:r>
              <a:rPr lang="nb-NO" sz="1200" b="1" dirty="0"/>
              <a:t>Programmeringsområde</a:t>
            </a:r>
          </a:p>
          <a:p>
            <a:endParaRPr lang="nb-NO" sz="1200" dirty="0"/>
          </a:p>
          <a:p>
            <a:r>
              <a:rPr lang="nb-NO" sz="1200" dirty="0"/>
              <a:t>I den grønne ramma er feltet der man lager programmet.</a:t>
            </a:r>
          </a:p>
          <a:p>
            <a:endParaRPr lang="nb-NO" sz="1200" dirty="0"/>
          </a:p>
          <a:p>
            <a:r>
              <a:rPr lang="nb-NO" sz="1200" dirty="0"/>
              <a:t>Du trekker klossen du vil bruke inn hit, da er den en del av programmet ditt.</a:t>
            </a:r>
          </a:p>
          <a:p>
            <a:endParaRPr lang="nb-NO" sz="1200" dirty="0"/>
          </a:p>
        </p:txBody>
      </p:sp>
      <p:sp>
        <p:nvSpPr>
          <p:cNvPr id="14" name="TekstSylinder 13">
            <a:extLst>
              <a:ext uri="{FF2B5EF4-FFF2-40B4-BE49-F238E27FC236}">
                <a16:creationId xmlns:a16="http://schemas.microsoft.com/office/drawing/2014/main" id="{64A99230-A28B-43F9-94AC-4CB57674FC2D}"/>
              </a:ext>
            </a:extLst>
          </p:cNvPr>
          <p:cNvSpPr txBox="1"/>
          <p:nvPr/>
        </p:nvSpPr>
        <p:spPr>
          <a:xfrm>
            <a:off x="255952" y="3021089"/>
            <a:ext cx="1582310" cy="1200329"/>
          </a:xfrm>
          <a:prstGeom prst="rect">
            <a:avLst/>
          </a:prstGeom>
          <a:noFill/>
          <a:ln w="25400">
            <a:solidFill>
              <a:srgbClr val="ECF652"/>
            </a:solidFill>
          </a:ln>
        </p:spPr>
        <p:txBody>
          <a:bodyPr wrap="square" rtlCol="0">
            <a:spAutoFit/>
          </a:bodyPr>
          <a:lstStyle/>
          <a:p>
            <a:r>
              <a:rPr lang="nb-NO" sz="1200" b="1" dirty="0"/>
              <a:t>Simuleringsområde</a:t>
            </a:r>
          </a:p>
          <a:p>
            <a:endParaRPr lang="nb-NO" sz="1200" dirty="0"/>
          </a:p>
          <a:p>
            <a:r>
              <a:rPr lang="nb-NO" sz="1200" dirty="0"/>
              <a:t>I den gule ramma ser du resultatet av programmet ditt.</a:t>
            </a:r>
          </a:p>
          <a:p>
            <a:endParaRPr lang="nb-NO" sz="1200" dirty="0"/>
          </a:p>
        </p:txBody>
      </p:sp>
      <p:sp>
        <p:nvSpPr>
          <p:cNvPr id="15" name="TekstSylinder 14">
            <a:extLst>
              <a:ext uri="{FF2B5EF4-FFF2-40B4-BE49-F238E27FC236}">
                <a16:creationId xmlns:a16="http://schemas.microsoft.com/office/drawing/2014/main" id="{7776FB52-09EE-4DD8-A9AE-C0BA22F364AD}"/>
              </a:ext>
            </a:extLst>
          </p:cNvPr>
          <p:cNvSpPr txBox="1"/>
          <p:nvPr/>
        </p:nvSpPr>
        <p:spPr>
          <a:xfrm>
            <a:off x="4144273" y="7846868"/>
            <a:ext cx="2477982" cy="1569660"/>
          </a:xfrm>
          <a:prstGeom prst="rect">
            <a:avLst/>
          </a:prstGeom>
          <a:noFill/>
          <a:ln w="25400">
            <a:solidFill>
              <a:srgbClr val="66FFFF"/>
            </a:solidFill>
          </a:ln>
        </p:spPr>
        <p:txBody>
          <a:bodyPr wrap="square" rtlCol="0">
            <a:spAutoFit/>
          </a:bodyPr>
          <a:lstStyle/>
          <a:p>
            <a:r>
              <a:rPr lang="nb-NO" sz="1200" b="1" dirty="0"/>
              <a:t>Programmeringsspråk</a:t>
            </a:r>
          </a:p>
          <a:p>
            <a:endParaRPr lang="nb-NO" sz="1200" dirty="0"/>
          </a:p>
          <a:p>
            <a:r>
              <a:rPr lang="nb-NO" sz="1200" dirty="0"/>
              <a:t>I den turkise ramma er feltet der du kan velge om du skal bruke klosser å programmere med, eller et tekstbasert programmeringsspråk kalt Python eller JavaScript.</a:t>
            </a:r>
          </a:p>
          <a:p>
            <a:endParaRPr lang="nb-NO" sz="1200" dirty="0"/>
          </a:p>
        </p:txBody>
      </p:sp>
      <p:sp>
        <p:nvSpPr>
          <p:cNvPr id="16" name="TekstSylinder 15">
            <a:extLst>
              <a:ext uri="{FF2B5EF4-FFF2-40B4-BE49-F238E27FC236}">
                <a16:creationId xmlns:a16="http://schemas.microsoft.com/office/drawing/2014/main" id="{68631D2A-6978-46EE-88A9-26F7FFEBA112}"/>
              </a:ext>
            </a:extLst>
          </p:cNvPr>
          <p:cNvSpPr txBox="1"/>
          <p:nvPr/>
        </p:nvSpPr>
        <p:spPr>
          <a:xfrm>
            <a:off x="255952" y="8216199"/>
            <a:ext cx="1712185" cy="1200329"/>
          </a:xfrm>
          <a:prstGeom prst="rect">
            <a:avLst/>
          </a:prstGeom>
          <a:noFill/>
          <a:ln w="25400">
            <a:solidFill>
              <a:srgbClr val="FFC000"/>
            </a:solidFill>
          </a:ln>
        </p:spPr>
        <p:txBody>
          <a:bodyPr wrap="square" rtlCol="0">
            <a:spAutoFit/>
          </a:bodyPr>
          <a:lstStyle/>
          <a:p>
            <a:r>
              <a:rPr lang="nb-NO" sz="1200" b="1" dirty="0"/>
              <a:t>Nedlastingsområde</a:t>
            </a:r>
          </a:p>
          <a:p>
            <a:endParaRPr lang="nb-NO" sz="1200" dirty="0"/>
          </a:p>
          <a:p>
            <a:r>
              <a:rPr lang="nb-NO" sz="1200" dirty="0"/>
              <a:t>I den oransje ramma er kan vi laste programmet over til </a:t>
            </a:r>
            <a:r>
              <a:rPr lang="nb-NO" sz="1200" dirty="0" err="1"/>
              <a:t>micro:biten</a:t>
            </a:r>
            <a:r>
              <a:rPr lang="nb-NO" sz="1200" dirty="0"/>
              <a:t>.</a:t>
            </a:r>
          </a:p>
          <a:p>
            <a:endParaRPr lang="nb-NO" sz="1200" dirty="0"/>
          </a:p>
        </p:txBody>
      </p:sp>
      <p:sp>
        <p:nvSpPr>
          <p:cNvPr id="17" name="Plassholder for innhold 2">
            <a:extLst>
              <a:ext uri="{FF2B5EF4-FFF2-40B4-BE49-F238E27FC236}">
                <a16:creationId xmlns:a16="http://schemas.microsoft.com/office/drawing/2014/main" id="{5855388E-B9E2-4E4A-A661-581D4AE1AD55}"/>
              </a:ext>
            </a:extLst>
          </p:cNvPr>
          <p:cNvSpPr txBox="1">
            <a:spLocks/>
          </p:cNvSpPr>
          <p:nvPr/>
        </p:nvSpPr>
        <p:spPr>
          <a:xfrm>
            <a:off x="2342605" y="4746300"/>
            <a:ext cx="992777" cy="2446978"/>
          </a:xfrm>
          <a:prstGeom prst="rect">
            <a:avLst/>
          </a:prstGeom>
          <a:ln w="25400">
            <a:solidFill>
              <a:srgbClr val="FF0000"/>
            </a:solidFill>
          </a:ln>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endParaRPr lang="nb-NO" sz="1200" dirty="0"/>
          </a:p>
        </p:txBody>
      </p:sp>
      <p:sp>
        <p:nvSpPr>
          <p:cNvPr id="18" name="TekstSylinder 17">
            <a:extLst>
              <a:ext uri="{FF2B5EF4-FFF2-40B4-BE49-F238E27FC236}">
                <a16:creationId xmlns:a16="http://schemas.microsoft.com/office/drawing/2014/main" id="{870112BE-5DC2-46C7-85CE-CBA527E6E311}"/>
              </a:ext>
            </a:extLst>
          </p:cNvPr>
          <p:cNvSpPr txBox="1"/>
          <p:nvPr/>
        </p:nvSpPr>
        <p:spPr>
          <a:xfrm>
            <a:off x="201157" y="4746300"/>
            <a:ext cx="2106862" cy="1889629"/>
          </a:xfrm>
          <a:prstGeom prst="rect">
            <a:avLst/>
          </a:prstGeom>
          <a:noFill/>
          <a:ln w="25400">
            <a:solidFill>
              <a:srgbClr val="ECF652"/>
            </a:solidFill>
          </a:ln>
        </p:spPr>
        <p:txBody>
          <a:bodyPr wrap="square" rtlCol="0">
            <a:spAutoFit/>
          </a:bodyPr>
          <a:lstStyle/>
          <a:p>
            <a:endParaRPr lang="nb-NO" sz="1200" dirty="0"/>
          </a:p>
        </p:txBody>
      </p:sp>
      <p:sp>
        <p:nvSpPr>
          <p:cNvPr id="19" name="TekstSylinder 18">
            <a:extLst>
              <a:ext uri="{FF2B5EF4-FFF2-40B4-BE49-F238E27FC236}">
                <a16:creationId xmlns:a16="http://schemas.microsoft.com/office/drawing/2014/main" id="{29C2BD2C-5586-48B5-B1C8-4C8F9FA6A4FA}"/>
              </a:ext>
            </a:extLst>
          </p:cNvPr>
          <p:cNvSpPr txBox="1"/>
          <p:nvPr/>
        </p:nvSpPr>
        <p:spPr>
          <a:xfrm>
            <a:off x="3428999" y="4746300"/>
            <a:ext cx="3193256" cy="2446978"/>
          </a:xfrm>
          <a:prstGeom prst="rect">
            <a:avLst/>
          </a:prstGeom>
          <a:noFill/>
          <a:ln w="25400">
            <a:solidFill>
              <a:srgbClr val="74E392"/>
            </a:solidFill>
          </a:ln>
        </p:spPr>
        <p:txBody>
          <a:bodyPr wrap="square" rtlCol="0">
            <a:spAutoFit/>
          </a:bodyPr>
          <a:lstStyle/>
          <a:p>
            <a:endParaRPr lang="nb-NO" sz="1200" dirty="0"/>
          </a:p>
        </p:txBody>
      </p:sp>
      <p:sp>
        <p:nvSpPr>
          <p:cNvPr id="20" name="TekstSylinder 19">
            <a:extLst>
              <a:ext uri="{FF2B5EF4-FFF2-40B4-BE49-F238E27FC236}">
                <a16:creationId xmlns:a16="http://schemas.microsoft.com/office/drawing/2014/main" id="{C2F92547-D091-4AAF-AB1A-81BD69FBF601}"/>
              </a:ext>
            </a:extLst>
          </p:cNvPr>
          <p:cNvSpPr txBox="1"/>
          <p:nvPr/>
        </p:nvSpPr>
        <p:spPr>
          <a:xfrm>
            <a:off x="261870" y="7222406"/>
            <a:ext cx="2072276" cy="318665"/>
          </a:xfrm>
          <a:prstGeom prst="rect">
            <a:avLst/>
          </a:prstGeom>
          <a:noFill/>
          <a:ln w="25400">
            <a:solidFill>
              <a:srgbClr val="FFC000"/>
            </a:solidFill>
          </a:ln>
        </p:spPr>
        <p:txBody>
          <a:bodyPr wrap="square" rtlCol="0">
            <a:spAutoFit/>
          </a:bodyPr>
          <a:lstStyle/>
          <a:p>
            <a:endParaRPr lang="nb-NO" sz="1200" dirty="0"/>
          </a:p>
        </p:txBody>
      </p:sp>
      <p:sp>
        <p:nvSpPr>
          <p:cNvPr id="21" name="TekstSylinder 20">
            <a:extLst>
              <a:ext uri="{FF2B5EF4-FFF2-40B4-BE49-F238E27FC236}">
                <a16:creationId xmlns:a16="http://schemas.microsoft.com/office/drawing/2014/main" id="{F4BC7F29-71F1-45EA-8A13-29609A85E7FA}"/>
              </a:ext>
            </a:extLst>
          </p:cNvPr>
          <p:cNvSpPr txBox="1"/>
          <p:nvPr/>
        </p:nvSpPr>
        <p:spPr>
          <a:xfrm>
            <a:off x="2917374" y="4441610"/>
            <a:ext cx="1541417" cy="276999"/>
          </a:xfrm>
          <a:prstGeom prst="rect">
            <a:avLst/>
          </a:prstGeom>
          <a:noFill/>
          <a:ln w="25400">
            <a:solidFill>
              <a:srgbClr val="66FFFF"/>
            </a:solidFill>
          </a:ln>
        </p:spPr>
        <p:txBody>
          <a:bodyPr wrap="square" rtlCol="0">
            <a:spAutoFit/>
          </a:bodyPr>
          <a:lstStyle/>
          <a:p>
            <a:endParaRPr lang="nb-NO" sz="1200" dirty="0"/>
          </a:p>
        </p:txBody>
      </p:sp>
      <p:sp>
        <p:nvSpPr>
          <p:cNvPr id="4" name="Plassholder for lysbildenummer 3">
            <a:extLst>
              <a:ext uri="{FF2B5EF4-FFF2-40B4-BE49-F238E27FC236}">
                <a16:creationId xmlns:a16="http://schemas.microsoft.com/office/drawing/2014/main" id="{F2F81EF4-F7D2-4685-BEE5-E8127A7AE77E}"/>
              </a:ext>
            </a:extLst>
          </p:cNvPr>
          <p:cNvSpPr>
            <a:spLocks noGrp="1"/>
          </p:cNvSpPr>
          <p:nvPr>
            <p:ph type="sldNum" sz="quarter" idx="12"/>
          </p:nvPr>
        </p:nvSpPr>
        <p:spPr/>
        <p:txBody>
          <a:bodyPr/>
          <a:lstStyle/>
          <a:p>
            <a:fld id="{8BCDA449-1FD9-4B7A-9E85-B244E6DC9C56}" type="slidenum">
              <a:rPr lang="nb-NO" smtClean="0"/>
              <a:t>10</a:t>
            </a:fld>
            <a:endParaRPr lang="nb-NO"/>
          </a:p>
        </p:txBody>
      </p:sp>
    </p:spTree>
    <p:extLst>
      <p:ext uri="{BB962C8B-B14F-4D97-AF65-F5344CB8AC3E}">
        <p14:creationId xmlns:p14="http://schemas.microsoft.com/office/powerpoint/2010/main" val="40448386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A7EAB86-2750-419D-B556-A3FA8B935FAE}"/>
              </a:ext>
            </a:extLst>
          </p:cNvPr>
          <p:cNvSpPr>
            <a:spLocks noGrp="1"/>
          </p:cNvSpPr>
          <p:nvPr>
            <p:ph type="title"/>
          </p:nvPr>
        </p:nvSpPr>
        <p:spPr>
          <a:xfrm>
            <a:off x="240452" y="168395"/>
            <a:ext cx="6282737" cy="862342"/>
          </a:xfrm>
        </p:spPr>
        <p:txBody>
          <a:bodyPr>
            <a:normAutofit fontScale="90000"/>
          </a:bodyPr>
          <a:lstStyle/>
          <a:p>
            <a:r>
              <a:rPr lang="nb-NO" dirty="0"/>
              <a:t>Intro til </a:t>
            </a:r>
            <a:r>
              <a:rPr lang="nb-NO" dirty="0" err="1"/>
              <a:t>MakeCode</a:t>
            </a:r>
            <a:r>
              <a:rPr lang="nb-NO" dirty="0"/>
              <a:t> for </a:t>
            </a:r>
            <a:r>
              <a:rPr lang="nb-NO" dirty="0" err="1"/>
              <a:t>micro:bit</a:t>
            </a:r>
            <a:br>
              <a:rPr lang="nb-NO" dirty="0"/>
            </a:br>
            <a:r>
              <a:rPr lang="nb-NO" sz="1800" dirty="0"/>
              <a:t>- Alle disse klossene finner du i kategorien som har lik farge som klossene</a:t>
            </a:r>
          </a:p>
        </p:txBody>
      </p:sp>
      <p:sp>
        <p:nvSpPr>
          <p:cNvPr id="11" name="TekstSylinder 10">
            <a:extLst>
              <a:ext uri="{FF2B5EF4-FFF2-40B4-BE49-F238E27FC236}">
                <a16:creationId xmlns:a16="http://schemas.microsoft.com/office/drawing/2014/main" id="{ECA9D3A8-9044-4AF7-8245-88C0CEA43DC8}"/>
              </a:ext>
            </a:extLst>
          </p:cNvPr>
          <p:cNvSpPr txBox="1"/>
          <p:nvPr/>
        </p:nvSpPr>
        <p:spPr>
          <a:xfrm>
            <a:off x="1683150" y="1210384"/>
            <a:ext cx="1745850" cy="769441"/>
          </a:xfrm>
          <a:prstGeom prst="rect">
            <a:avLst/>
          </a:prstGeom>
          <a:noFill/>
        </p:spPr>
        <p:txBody>
          <a:bodyPr wrap="square" rtlCol="0">
            <a:spAutoFit/>
          </a:bodyPr>
          <a:lstStyle/>
          <a:p>
            <a:r>
              <a:rPr lang="nb-NO" sz="1100" dirty="0"/>
              <a:t>Straks programmet er overført til </a:t>
            </a:r>
            <a:r>
              <a:rPr lang="nb-NO" sz="1100" dirty="0" err="1"/>
              <a:t>micro:biten</a:t>
            </a:r>
            <a:r>
              <a:rPr lang="nb-NO" sz="1100" dirty="0"/>
              <a:t> skjer det som står inni denne klossen.</a:t>
            </a:r>
          </a:p>
        </p:txBody>
      </p:sp>
      <p:sp>
        <p:nvSpPr>
          <p:cNvPr id="13" name="TekstSylinder 12">
            <a:extLst>
              <a:ext uri="{FF2B5EF4-FFF2-40B4-BE49-F238E27FC236}">
                <a16:creationId xmlns:a16="http://schemas.microsoft.com/office/drawing/2014/main" id="{50B38B8C-9053-40FE-A1EC-10A6AEADE1B0}"/>
              </a:ext>
            </a:extLst>
          </p:cNvPr>
          <p:cNvSpPr txBox="1"/>
          <p:nvPr/>
        </p:nvSpPr>
        <p:spPr>
          <a:xfrm>
            <a:off x="1645812" y="2209658"/>
            <a:ext cx="1423959" cy="938719"/>
          </a:xfrm>
          <a:prstGeom prst="rect">
            <a:avLst/>
          </a:prstGeom>
          <a:noFill/>
        </p:spPr>
        <p:txBody>
          <a:bodyPr wrap="square" rtlCol="0">
            <a:spAutoFit/>
          </a:bodyPr>
          <a:lstStyle/>
          <a:p>
            <a:r>
              <a:rPr lang="nb-NO" sz="1100" dirty="0"/>
              <a:t>Denne klossen kalles en løkke. Det som står inne i denne klossen vil gjentas for alltid.</a:t>
            </a:r>
          </a:p>
        </p:txBody>
      </p:sp>
      <p:sp>
        <p:nvSpPr>
          <p:cNvPr id="14" name="TekstSylinder 13">
            <a:extLst>
              <a:ext uri="{FF2B5EF4-FFF2-40B4-BE49-F238E27FC236}">
                <a16:creationId xmlns:a16="http://schemas.microsoft.com/office/drawing/2014/main" id="{5BA0F63D-A1BA-4BC5-995C-E4A5BFF323EC}"/>
              </a:ext>
            </a:extLst>
          </p:cNvPr>
          <p:cNvSpPr txBox="1"/>
          <p:nvPr/>
        </p:nvSpPr>
        <p:spPr>
          <a:xfrm>
            <a:off x="4620788" y="1189372"/>
            <a:ext cx="1872242" cy="938719"/>
          </a:xfrm>
          <a:prstGeom prst="rect">
            <a:avLst/>
          </a:prstGeom>
          <a:noFill/>
        </p:spPr>
        <p:txBody>
          <a:bodyPr wrap="square" rtlCol="0">
            <a:spAutoFit/>
          </a:bodyPr>
          <a:lstStyle/>
          <a:p>
            <a:r>
              <a:rPr lang="nb-NO" sz="1100" dirty="0"/>
              <a:t>Denne klossen kalles en hvis-kloss. Og hvis det som står i det mørkegrønne feltet er sant, så vil det som står inni denne klossen skje.</a:t>
            </a:r>
          </a:p>
        </p:txBody>
      </p:sp>
      <p:sp>
        <p:nvSpPr>
          <p:cNvPr id="15" name="TekstSylinder 14">
            <a:extLst>
              <a:ext uri="{FF2B5EF4-FFF2-40B4-BE49-F238E27FC236}">
                <a16:creationId xmlns:a16="http://schemas.microsoft.com/office/drawing/2014/main" id="{A8AEB1C4-41B3-4873-96D3-B7881C1967C2}"/>
              </a:ext>
            </a:extLst>
          </p:cNvPr>
          <p:cNvSpPr txBox="1"/>
          <p:nvPr/>
        </p:nvSpPr>
        <p:spPr>
          <a:xfrm>
            <a:off x="4620788" y="2301356"/>
            <a:ext cx="2133436" cy="1446550"/>
          </a:xfrm>
          <a:prstGeom prst="rect">
            <a:avLst/>
          </a:prstGeom>
          <a:noFill/>
        </p:spPr>
        <p:txBody>
          <a:bodyPr wrap="square" rtlCol="0">
            <a:spAutoFit/>
          </a:bodyPr>
          <a:lstStyle/>
          <a:p>
            <a:r>
              <a:rPr lang="nb-NO" sz="1100" dirty="0"/>
              <a:t>Eksempler på  vilkår som kan settes inn i det mørkegrønne feltet i hvis-klossen. I det øverste vilkåret kan vi sette inn to tall som den sjekker om er like. I den nederste kan vi sette inn to tall der vilkåret sjekker om det første er mindre enn det andre.</a:t>
            </a:r>
          </a:p>
        </p:txBody>
      </p:sp>
      <p:sp>
        <p:nvSpPr>
          <p:cNvPr id="17" name="Plassholder for innhold 2">
            <a:extLst>
              <a:ext uri="{FF2B5EF4-FFF2-40B4-BE49-F238E27FC236}">
                <a16:creationId xmlns:a16="http://schemas.microsoft.com/office/drawing/2014/main" id="{73C5F55B-7D38-4A15-BD7F-3A47F9CAEE5E}"/>
              </a:ext>
            </a:extLst>
          </p:cNvPr>
          <p:cNvSpPr>
            <a:spLocks noGrp="1"/>
          </p:cNvSpPr>
          <p:nvPr>
            <p:ph idx="1"/>
          </p:nvPr>
        </p:nvSpPr>
        <p:spPr>
          <a:xfrm>
            <a:off x="4873600" y="7440502"/>
            <a:ext cx="1678047" cy="2079055"/>
          </a:xfrm>
          <a:ln>
            <a:solidFill>
              <a:schemeClr val="tx1"/>
            </a:solidFill>
          </a:ln>
        </p:spPr>
        <p:txBody>
          <a:bodyPr>
            <a:normAutofit/>
          </a:bodyPr>
          <a:lstStyle/>
          <a:p>
            <a:pPr marL="0" indent="0">
              <a:buNone/>
            </a:pPr>
            <a:r>
              <a:rPr lang="nb-NO" sz="1100" b="1" dirty="0"/>
              <a:t>Oppgave</a:t>
            </a:r>
            <a:endParaRPr lang="nb-NO" sz="1100" dirty="0"/>
          </a:p>
          <a:p>
            <a:pPr marL="0" indent="0">
              <a:buNone/>
            </a:pPr>
            <a:r>
              <a:rPr lang="nb-NO" sz="1100" dirty="0"/>
              <a:t>Gjett hva de to  programmene gjør.</a:t>
            </a:r>
          </a:p>
          <a:p>
            <a:pPr marL="0" indent="0">
              <a:buNone/>
            </a:pPr>
            <a:r>
              <a:rPr lang="nb-NO" sz="1100" dirty="0"/>
              <a:t>Lag programmene i </a:t>
            </a:r>
            <a:r>
              <a:rPr lang="nb-NO" sz="1100" dirty="0" err="1"/>
              <a:t>makecode</a:t>
            </a:r>
            <a:r>
              <a:rPr lang="nb-NO" sz="1100" dirty="0"/>
              <a:t> og overfør til </a:t>
            </a:r>
            <a:r>
              <a:rPr lang="nb-NO" sz="1100" dirty="0" err="1"/>
              <a:t>micro:biten</a:t>
            </a:r>
            <a:r>
              <a:rPr lang="nb-NO" sz="1100" dirty="0"/>
              <a:t> – ett om gangen.</a:t>
            </a:r>
          </a:p>
          <a:p>
            <a:pPr marL="0" indent="0">
              <a:buNone/>
            </a:pPr>
            <a:r>
              <a:rPr lang="nb-NO" sz="1100" dirty="0"/>
              <a:t>Skjedde det du trodde?</a:t>
            </a:r>
          </a:p>
          <a:p>
            <a:pPr marL="0" indent="0">
              <a:buNone/>
            </a:pPr>
            <a:r>
              <a:rPr lang="nb-NO" sz="1100" dirty="0"/>
              <a:t>Kan du gjøre noen morsomme endringer?</a:t>
            </a:r>
          </a:p>
        </p:txBody>
      </p:sp>
      <p:pic>
        <p:nvPicPr>
          <p:cNvPr id="20" name="Bilde 19">
            <a:extLst>
              <a:ext uri="{FF2B5EF4-FFF2-40B4-BE49-F238E27FC236}">
                <a16:creationId xmlns:a16="http://schemas.microsoft.com/office/drawing/2014/main" id="{54DBDE62-0854-4469-9142-6701A18E8C7B}"/>
              </a:ext>
            </a:extLst>
          </p:cNvPr>
          <p:cNvPicPr>
            <a:picLocks noChangeAspect="1"/>
          </p:cNvPicPr>
          <p:nvPr/>
        </p:nvPicPr>
        <p:blipFill>
          <a:blip r:embed="rId2"/>
          <a:stretch>
            <a:fillRect/>
          </a:stretch>
        </p:blipFill>
        <p:spPr>
          <a:xfrm>
            <a:off x="336232" y="2274974"/>
            <a:ext cx="1260060" cy="832921"/>
          </a:xfrm>
          <a:prstGeom prst="rect">
            <a:avLst/>
          </a:prstGeom>
        </p:spPr>
      </p:pic>
      <p:pic>
        <p:nvPicPr>
          <p:cNvPr id="21" name="Bilde 20">
            <a:extLst>
              <a:ext uri="{FF2B5EF4-FFF2-40B4-BE49-F238E27FC236}">
                <a16:creationId xmlns:a16="http://schemas.microsoft.com/office/drawing/2014/main" id="{413F4880-2034-467C-8248-4208282E65E1}"/>
              </a:ext>
            </a:extLst>
          </p:cNvPr>
          <p:cNvPicPr>
            <a:picLocks noChangeAspect="1"/>
          </p:cNvPicPr>
          <p:nvPr/>
        </p:nvPicPr>
        <p:blipFill>
          <a:blip r:embed="rId3"/>
          <a:stretch>
            <a:fillRect/>
          </a:stretch>
        </p:blipFill>
        <p:spPr>
          <a:xfrm>
            <a:off x="313178" y="3400213"/>
            <a:ext cx="1256417" cy="443155"/>
          </a:xfrm>
          <a:prstGeom prst="rect">
            <a:avLst/>
          </a:prstGeom>
        </p:spPr>
      </p:pic>
      <p:pic>
        <p:nvPicPr>
          <p:cNvPr id="22" name="Bilde 21">
            <a:extLst>
              <a:ext uri="{FF2B5EF4-FFF2-40B4-BE49-F238E27FC236}">
                <a16:creationId xmlns:a16="http://schemas.microsoft.com/office/drawing/2014/main" id="{EE1BB6A7-2201-4299-B84D-7A41186B436B}"/>
              </a:ext>
            </a:extLst>
          </p:cNvPr>
          <p:cNvPicPr>
            <a:picLocks noChangeAspect="1"/>
          </p:cNvPicPr>
          <p:nvPr/>
        </p:nvPicPr>
        <p:blipFill>
          <a:blip r:embed="rId4"/>
          <a:stretch>
            <a:fillRect/>
          </a:stretch>
        </p:blipFill>
        <p:spPr>
          <a:xfrm>
            <a:off x="336232" y="1220547"/>
            <a:ext cx="1256417" cy="855900"/>
          </a:xfrm>
          <a:prstGeom prst="rect">
            <a:avLst/>
          </a:prstGeom>
        </p:spPr>
      </p:pic>
      <p:pic>
        <p:nvPicPr>
          <p:cNvPr id="25" name="Bilde 24">
            <a:extLst>
              <a:ext uri="{FF2B5EF4-FFF2-40B4-BE49-F238E27FC236}">
                <a16:creationId xmlns:a16="http://schemas.microsoft.com/office/drawing/2014/main" id="{1DDC6980-7E92-4BEC-ADC5-EE71EE5DD6C6}"/>
              </a:ext>
            </a:extLst>
          </p:cNvPr>
          <p:cNvPicPr>
            <a:picLocks noChangeAspect="1"/>
          </p:cNvPicPr>
          <p:nvPr/>
        </p:nvPicPr>
        <p:blipFill>
          <a:blip r:embed="rId5"/>
          <a:stretch>
            <a:fillRect/>
          </a:stretch>
        </p:blipFill>
        <p:spPr>
          <a:xfrm>
            <a:off x="3381821" y="1276937"/>
            <a:ext cx="1223530" cy="874717"/>
          </a:xfrm>
          <a:prstGeom prst="rect">
            <a:avLst/>
          </a:prstGeom>
        </p:spPr>
      </p:pic>
      <p:pic>
        <p:nvPicPr>
          <p:cNvPr id="26" name="Bilde 25">
            <a:extLst>
              <a:ext uri="{FF2B5EF4-FFF2-40B4-BE49-F238E27FC236}">
                <a16:creationId xmlns:a16="http://schemas.microsoft.com/office/drawing/2014/main" id="{2A2D994F-55D7-401C-B8AE-EF9253F2415F}"/>
              </a:ext>
            </a:extLst>
          </p:cNvPr>
          <p:cNvPicPr>
            <a:picLocks noChangeAspect="1"/>
          </p:cNvPicPr>
          <p:nvPr/>
        </p:nvPicPr>
        <p:blipFill>
          <a:blip r:embed="rId6"/>
          <a:stretch>
            <a:fillRect/>
          </a:stretch>
        </p:blipFill>
        <p:spPr>
          <a:xfrm>
            <a:off x="3367161" y="2384984"/>
            <a:ext cx="1090255" cy="545128"/>
          </a:xfrm>
          <a:prstGeom prst="rect">
            <a:avLst/>
          </a:prstGeom>
        </p:spPr>
      </p:pic>
      <p:sp>
        <p:nvSpPr>
          <p:cNvPr id="30" name="TekstSylinder 29">
            <a:extLst>
              <a:ext uri="{FF2B5EF4-FFF2-40B4-BE49-F238E27FC236}">
                <a16:creationId xmlns:a16="http://schemas.microsoft.com/office/drawing/2014/main" id="{610D9DDF-4F3F-4815-9595-268A14A8FDEE}"/>
              </a:ext>
            </a:extLst>
          </p:cNvPr>
          <p:cNvSpPr txBox="1"/>
          <p:nvPr/>
        </p:nvSpPr>
        <p:spPr>
          <a:xfrm>
            <a:off x="1645811" y="3237069"/>
            <a:ext cx="1423959" cy="769441"/>
          </a:xfrm>
          <a:prstGeom prst="rect">
            <a:avLst/>
          </a:prstGeom>
          <a:noFill/>
        </p:spPr>
        <p:txBody>
          <a:bodyPr wrap="square" rtlCol="0">
            <a:spAutoFit/>
          </a:bodyPr>
          <a:lstStyle/>
          <a:p>
            <a:r>
              <a:rPr lang="nb-NO" sz="1100" dirty="0"/>
              <a:t>Denne klossen gjør at programmet tar en pause før den går videre til neste kloss.</a:t>
            </a:r>
          </a:p>
        </p:txBody>
      </p:sp>
      <p:sp>
        <p:nvSpPr>
          <p:cNvPr id="31" name="TekstSylinder 30">
            <a:extLst>
              <a:ext uri="{FF2B5EF4-FFF2-40B4-BE49-F238E27FC236}">
                <a16:creationId xmlns:a16="http://schemas.microsoft.com/office/drawing/2014/main" id="{1B07FB1F-8F0A-40D5-B313-9C75C7FCF2F5}"/>
              </a:ext>
            </a:extLst>
          </p:cNvPr>
          <p:cNvSpPr txBox="1"/>
          <p:nvPr/>
        </p:nvSpPr>
        <p:spPr>
          <a:xfrm>
            <a:off x="188200" y="5130904"/>
            <a:ext cx="6363447" cy="2015936"/>
          </a:xfrm>
          <a:prstGeom prst="rect">
            <a:avLst/>
          </a:prstGeom>
          <a:noFill/>
          <a:ln>
            <a:solidFill>
              <a:schemeClr val="tx1"/>
            </a:solidFill>
          </a:ln>
        </p:spPr>
        <p:txBody>
          <a:bodyPr wrap="square" rtlCol="0">
            <a:spAutoFit/>
          </a:bodyPr>
          <a:lstStyle/>
          <a:p>
            <a:r>
              <a:rPr lang="nb-NO" sz="1200" b="1" dirty="0"/>
              <a:t>Output til skjerm</a:t>
            </a:r>
          </a:p>
          <a:p>
            <a:endParaRPr lang="nb-NO" sz="400" b="1" dirty="0"/>
          </a:p>
          <a:p>
            <a:r>
              <a:rPr lang="nb-NO" sz="1100" dirty="0"/>
              <a:t>Et viktig poeng med å bruke </a:t>
            </a:r>
            <a:r>
              <a:rPr lang="nb-NO" sz="1100" dirty="0" err="1"/>
              <a:t>micro:bit</a:t>
            </a:r>
            <a:r>
              <a:rPr lang="nb-NO" sz="1100" dirty="0"/>
              <a:t> er at vi kan vise informasjon på den. Det kalles gjerne utdata eller output, og kan vises på skjermen til </a:t>
            </a:r>
            <a:r>
              <a:rPr lang="nb-NO" sz="1100" dirty="0" err="1"/>
              <a:t>micro:biten</a:t>
            </a:r>
            <a:r>
              <a:rPr lang="nb-NO" sz="1100" dirty="0"/>
              <a:t>. Skjermen er ikke en vanlig skjerm, men består av 25 røde lysdioder som kan være av- eller påskrudd.</a:t>
            </a:r>
            <a:endParaRPr lang="nb-NO" sz="400" dirty="0"/>
          </a:p>
          <a:p>
            <a:endParaRPr lang="nb-NO" sz="1200" b="1" dirty="0"/>
          </a:p>
          <a:p>
            <a:endParaRPr lang="nb-NO" sz="1200" b="1" dirty="0"/>
          </a:p>
          <a:p>
            <a:endParaRPr lang="nb-NO" sz="1200" b="1" dirty="0"/>
          </a:p>
          <a:p>
            <a:endParaRPr lang="nb-NO" sz="1200" b="1" dirty="0"/>
          </a:p>
          <a:p>
            <a:endParaRPr lang="nb-NO" sz="1200" b="1" dirty="0"/>
          </a:p>
          <a:p>
            <a:endParaRPr lang="nb-NO" sz="1200" b="1" dirty="0"/>
          </a:p>
          <a:p>
            <a:endParaRPr lang="nb-NO" sz="400" b="1" dirty="0"/>
          </a:p>
        </p:txBody>
      </p:sp>
      <p:pic>
        <p:nvPicPr>
          <p:cNvPr id="32" name="Bilde 31">
            <a:extLst>
              <a:ext uri="{FF2B5EF4-FFF2-40B4-BE49-F238E27FC236}">
                <a16:creationId xmlns:a16="http://schemas.microsoft.com/office/drawing/2014/main" id="{44517277-319A-4B55-B5A8-ED13624156F3}"/>
              </a:ext>
            </a:extLst>
          </p:cNvPr>
          <p:cNvPicPr>
            <a:picLocks noChangeAspect="1"/>
          </p:cNvPicPr>
          <p:nvPr/>
        </p:nvPicPr>
        <p:blipFill>
          <a:blip r:embed="rId7"/>
          <a:stretch>
            <a:fillRect/>
          </a:stretch>
        </p:blipFill>
        <p:spPr>
          <a:xfrm>
            <a:off x="4094938" y="6542472"/>
            <a:ext cx="898802" cy="409816"/>
          </a:xfrm>
          <a:prstGeom prst="rect">
            <a:avLst/>
          </a:prstGeom>
        </p:spPr>
      </p:pic>
      <p:pic>
        <p:nvPicPr>
          <p:cNvPr id="33" name="Bilde 32">
            <a:extLst>
              <a:ext uri="{FF2B5EF4-FFF2-40B4-BE49-F238E27FC236}">
                <a16:creationId xmlns:a16="http://schemas.microsoft.com/office/drawing/2014/main" id="{F7E905A6-45CE-4BB2-8F19-BFD72DF15D97}"/>
              </a:ext>
            </a:extLst>
          </p:cNvPr>
          <p:cNvPicPr>
            <a:picLocks noChangeAspect="1"/>
          </p:cNvPicPr>
          <p:nvPr/>
        </p:nvPicPr>
        <p:blipFill>
          <a:blip r:embed="rId8"/>
          <a:stretch>
            <a:fillRect/>
          </a:stretch>
        </p:blipFill>
        <p:spPr>
          <a:xfrm>
            <a:off x="5229908" y="5800972"/>
            <a:ext cx="1007532" cy="1270543"/>
          </a:xfrm>
          <a:prstGeom prst="rect">
            <a:avLst/>
          </a:prstGeom>
        </p:spPr>
      </p:pic>
      <p:pic>
        <p:nvPicPr>
          <p:cNvPr id="34" name="Bilde 33">
            <a:extLst>
              <a:ext uri="{FF2B5EF4-FFF2-40B4-BE49-F238E27FC236}">
                <a16:creationId xmlns:a16="http://schemas.microsoft.com/office/drawing/2014/main" id="{D17EBDD1-9038-4071-863E-41E9EBF073EE}"/>
              </a:ext>
            </a:extLst>
          </p:cNvPr>
          <p:cNvPicPr>
            <a:picLocks noChangeAspect="1"/>
          </p:cNvPicPr>
          <p:nvPr/>
        </p:nvPicPr>
        <p:blipFill>
          <a:blip r:embed="rId9"/>
          <a:stretch>
            <a:fillRect/>
          </a:stretch>
        </p:blipFill>
        <p:spPr>
          <a:xfrm>
            <a:off x="3855502" y="5949412"/>
            <a:ext cx="1138238" cy="428625"/>
          </a:xfrm>
          <a:prstGeom prst="rect">
            <a:avLst/>
          </a:prstGeom>
        </p:spPr>
      </p:pic>
      <p:pic>
        <p:nvPicPr>
          <p:cNvPr id="35" name="Bilde 34">
            <a:extLst>
              <a:ext uri="{FF2B5EF4-FFF2-40B4-BE49-F238E27FC236}">
                <a16:creationId xmlns:a16="http://schemas.microsoft.com/office/drawing/2014/main" id="{09CB79A4-D8E3-4BE6-A656-8C3E6CD021B5}"/>
              </a:ext>
            </a:extLst>
          </p:cNvPr>
          <p:cNvPicPr>
            <a:picLocks noChangeAspect="1"/>
          </p:cNvPicPr>
          <p:nvPr/>
        </p:nvPicPr>
        <p:blipFill>
          <a:blip r:embed="rId10"/>
          <a:stretch>
            <a:fillRect/>
          </a:stretch>
        </p:blipFill>
        <p:spPr>
          <a:xfrm>
            <a:off x="306352" y="4139232"/>
            <a:ext cx="1722704" cy="855900"/>
          </a:xfrm>
          <a:prstGeom prst="rect">
            <a:avLst/>
          </a:prstGeom>
        </p:spPr>
      </p:pic>
      <p:pic>
        <p:nvPicPr>
          <p:cNvPr id="36" name="Bilde 35">
            <a:extLst>
              <a:ext uri="{FF2B5EF4-FFF2-40B4-BE49-F238E27FC236}">
                <a16:creationId xmlns:a16="http://schemas.microsoft.com/office/drawing/2014/main" id="{4D544539-62D3-48DD-8310-9F38DF387505}"/>
              </a:ext>
            </a:extLst>
          </p:cNvPr>
          <p:cNvPicPr>
            <a:picLocks noChangeAspect="1"/>
          </p:cNvPicPr>
          <p:nvPr/>
        </p:nvPicPr>
        <p:blipFill>
          <a:blip r:embed="rId11"/>
          <a:stretch>
            <a:fillRect/>
          </a:stretch>
        </p:blipFill>
        <p:spPr>
          <a:xfrm>
            <a:off x="4314943" y="3825303"/>
            <a:ext cx="2236705" cy="429023"/>
          </a:xfrm>
          <a:prstGeom prst="rect">
            <a:avLst/>
          </a:prstGeom>
        </p:spPr>
      </p:pic>
      <p:sp>
        <p:nvSpPr>
          <p:cNvPr id="37" name="TekstSylinder 36">
            <a:extLst>
              <a:ext uri="{FF2B5EF4-FFF2-40B4-BE49-F238E27FC236}">
                <a16:creationId xmlns:a16="http://schemas.microsoft.com/office/drawing/2014/main" id="{0E86161B-98F8-480D-AB5B-A81E73F03958}"/>
              </a:ext>
            </a:extLst>
          </p:cNvPr>
          <p:cNvSpPr txBox="1"/>
          <p:nvPr/>
        </p:nvSpPr>
        <p:spPr>
          <a:xfrm>
            <a:off x="188199" y="5966217"/>
            <a:ext cx="3387492" cy="938719"/>
          </a:xfrm>
          <a:prstGeom prst="rect">
            <a:avLst/>
          </a:prstGeom>
          <a:noFill/>
        </p:spPr>
        <p:txBody>
          <a:bodyPr wrap="square" rtlCol="0">
            <a:spAutoFit/>
          </a:bodyPr>
          <a:lstStyle/>
          <a:p>
            <a:r>
              <a:rPr lang="nb-NO" sz="1100" dirty="0"/>
              <a:t>I </a:t>
            </a:r>
            <a:r>
              <a:rPr lang="nb-NO" sz="1100" dirty="0" err="1"/>
              <a:t>micro:biten</a:t>
            </a:r>
            <a:r>
              <a:rPr lang="nb-NO" sz="1100" dirty="0"/>
              <a:t> har vi ulike klosser som kan vise ting på skjermen. Vi kan vise tekster, bilder eller tall. Tekstene kan være litt vanskelige å lese, for de ruller over skjermen og består av en blanding av store og små bokstaver. Vi kommer til å vise flest tall i denne boka.</a:t>
            </a:r>
          </a:p>
        </p:txBody>
      </p:sp>
      <p:sp>
        <p:nvSpPr>
          <p:cNvPr id="38" name="TekstSylinder 37">
            <a:extLst>
              <a:ext uri="{FF2B5EF4-FFF2-40B4-BE49-F238E27FC236}">
                <a16:creationId xmlns:a16="http://schemas.microsoft.com/office/drawing/2014/main" id="{715EE3A8-0861-4BBE-A7D4-EAB04297E8BD}"/>
              </a:ext>
            </a:extLst>
          </p:cNvPr>
          <p:cNvSpPr txBox="1"/>
          <p:nvPr/>
        </p:nvSpPr>
        <p:spPr>
          <a:xfrm>
            <a:off x="2121742" y="4154812"/>
            <a:ext cx="1592036" cy="769441"/>
          </a:xfrm>
          <a:prstGeom prst="rect">
            <a:avLst/>
          </a:prstGeom>
          <a:noFill/>
        </p:spPr>
        <p:txBody>
          <a:bodyPr wrap="square" rtlCol="0">
            <a:spAutoFit/>
          </a:bodyPr>
          <a:lstStyle/>
          <a:p>
            <a:r>
              <a:rPr lang="nb-NO" sz="1100" dirty="0"/>
              <a:t>Denne klossen utfører det som står inni den når man trykker på knapp A på </a:t>
            </a:r>
            <a:r>
              <a:rPr lang="nb-NO" sz="1100" dirty="0" err="1"/>
              <a:t>micro:biten</a:t>
            </a:r>
            <a:r>
              <a:rPr lang="nb-NO" sz="1100" dirty="0"/>
              <a:t>.</a:t>
            </a:r>
          </a:p>
        </p:txBody>
      </p:sp>
      <p:sp>
        <p:nvSpPr>
          <p:cNvPr id="39" name="TekstSylinder 38">
            <a:extLst>
              <a:ext uri="{FF2B5EF4-FFF2-40B4-BE49-F238E27FC236}">
                <a16:creationId xmlns:a16="http://schemas.microsoft.com/office/drawing/2014/main" id="{59DD7084-D110-4D48-989B-36ABD818ED49}"/>
              </a:ext>
            </a:extLst>
          </p:cNvPr>
          <p:cNvSpPr txBox="1"/>
          <p:nvPr/>
        </p:nvSpPr>
        <p:spPr>
          <a:xfrm>
            <a:off x="4314943" y="4291517"/>
            <a:ext cx="2387227" cy="769441"/>
          </a:xfrm>
          <a:prstGeom prst="rect">
            <a:avLst/>
          </a:prstGeom>
          <a:noFill/>
        </p:spPr>
        <p:txBody>
          <a:bodyPr wrap="square" rtlCol="0">
            <a:spAutoFit/>
          </a:bodyPr>
          <a:lstStyle/>
          <a:p>
            <a:r>
              <a:rPr lang="nb-NO" sz="1100" dirty="0"/>
              <a:t>Når verdien er 1, vil denne klossen gjøre at det sendes strøm ut gjennom P0-utgangen. Når verdien er 0, sendes det ikke strøm ut gjennom utgangen.</a:t>
            </a:r>
          </a:p>
        </p:txBody>
      </p:sp>
      <p:pic>
        <p:nvPicPr>
          <p:cNvPr id="40" name="Bilde 39">
            <a:extLst>
              <a:ext uri="{FF2B5EF4-FFF2-40B4-BE49-F238E27FC236}">
                <a16:creationId xmlns:a16="http://schemas.microsoft.com/office/drawing/2014/main" id="{2FB1AFC9-12DE-43D3-8D0D-2320CE6AA0DD}"/>
              </a:ext>
            </a:extLst>
          </p:cNvPr>
          <p:cNvPicPr>
            <a:picLocks noChangeAspect="1"/>
          </p:cNvPicPr>
          <p:nvPr/>
        </p:nvPicPr>
        <p:blipFill>
          <a:blip r:embed="rId12"/>
          <a:stretch>
            <a:fillRect/>
          </a:stretch>
        </p:blipFill>
        <p:spPr>
          <a:xfrm>
            <a:off x="188199" y="7440502"/>
            <a:ext cx="2211429" cy="1436289"/>
          </a:xfrm>
          <a:prstGeom prst="rect">
            <a:avLst/>
          </a:prstGeom>
        </p:spPr>
      </p:pic>
      <p:pic>
        <p:nvPicPr>
          <p:cNvPr id="42" name="Bilde 41">
            <a:extLst>
              <a:ext uri="{FF2B5EF4-FFF2-40B4-BE49-F238E27FC236}">
                <a16:creationId xmlns:a16="http://schemas.microsoft.com/office/drawing/2014/main" id="{058387CE-9978-49AA-B6D1-80343241EC73}"/>
              </a:ext>
            </a:extLst>
          </p:cNvPr>
          <p:cNvPicPr>
            <a:picLocks noChangeAspect="1"/>
          </p:cNvPicPr>
          <p:nvPr/>
        </p:nvPicPr>
        <p:blipFill>
          <a:blip r:embed="rId13"/>
          <a:stretch>
            <a:fillRect/>
          </a:stretch>
        </p:blipFill>
        <p:spPr>
          <a:xfrm>
            <a:off x="2680700" y="7440502"/>
            <a:ext cx="1911827" cy="2015936"/>
          </a:xfrm>
          <a:prstGeom prst="rect">
            <a:avLst/>
          </a:prstGeom>
        </p:spPr>
      </p:pic>
      <p:sp>
        <p:nvSpPr>
          <p:cNvPr id="3" name="Plassholder for lysbildenummer 2">
            <a:extLst>
              <a:ext uri="{FF2B5EF4-FFF2-40B4-BE49-F238E27FC236}">
                <a16:creationId xmlns:a16="http://schemas.microsoft.com/office/drawing/2014/main" id="{B602FFC1-10EC-4BE7-AA07-0B207AED767D}"/>
              </a:ext>
            </a:extLst>
          </p:cNvPr>
          <p:cNvSpPr>
            <a:spLocks noGrp="1"/>
          </p:cNvSpPr>
          <p:nvPr>
            <p:ph type="sldNum" sz="quarter" idx="12"/>
          </p:nvPr>
        </p:nvSpPr>
        <p:spPr/>
        <p:txBody>
          <a:bodyPr/>
          <a:lstStyle/>
          <a:p>
            <a:fld id="{8BCDA449-1FD9-4B7A-9E85-B244E6DC9C56}" type="slidenum">
              <a:rPr lang="nb-NO" smtClean="0"/>
              <a:t>11</a:t>
            </a:fld>
            <a:endParaRPr lang="nb-NO"/>
          </a:p>
        </p:txBody>
      </p:sp>
    </p:spTree>
    <p:extLst>
      <p:ext uri="{BB962C8B-B14F-4D97-AF65-F5344CB8AC3E}">
        <p14:creationId xmlns:p14="http://schemas.microsoft.com/office/powerpoint/2010/main" val="22873341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9BEB835-9F8F-4FF0-A052-C55B7DDF559A}"/>
              </a:ext>
            </a:extLst>
          </p:cNvPr>
          <p:cNvSpPr>
            <a:spLocks noGrp="1"/>
          </p:cNvSpPr>
          <p:nvPr>
            <p:ph type="title"/>
          </p:nvPr>
        </p:nvSpPr>
        <p:spPr>
          <a:xfrm>
            <a:off x="471488" y="323300"/>
            <a:ext cx="5915025" cy="611113"/>
          </a:xfrm>
        </p:spPr>
        <p:txBody>
          <a:bodyPr/>
          <a:lstStyle/>
          <a:p>
            <a:r>
              <a:rPr lang="nb-NO" dirty="0"/>
              <a:t>Inndata/input for </a:t>
            </a:r>
            <a:r>
              <a:rPr lang="nb-NO" dirty="0" err="1"/>
              <a:t>micro:bit</a:t>
            </a:r>
            <a:endParaRPr lang="nb-NO" dirty="0"/>
          </a:p>
        </p:txBody>
      </p:sp>
      <p:sp>
        <p:nvSpPr>
          <p:cNvPr id="4" name="TekstSylinder 3">
            <a:extLst>
              <a:ext uri="{FF2B5EF4-FFF2-40B4-BE49-F238E27FC236}">
                <a16:creationId xmlns:a16="http://schemas.microsoft.com/office/drawing/2014/main" id="{C76C0114-BD01-42F1-A0A5-6052DD0D8F3C}"/>
              </a:ext>
            </a:extLst>
          </p:cNvPr>
          <p:cNvSpPr txBox="1"/>
          <p:nvPr/>
        </p:nvSpPr>
        <p:spPr>
          <a:xfrm>
            <a:off x="621226" y="1094452"/>
            <a:ext cx="5615548" cy="3539430"/>
          </a:xfrm>
          <a:prstGeom prst="rect">
            <a:avLst/>
          </a:prstGeom>
          <a:noFill/>
          <a:ln>
            <a:solidFill>
              <a:schemeClr val="tx1"/>
            </a:solidFill>
          </a:ln>
        </p:spPr>
        <p:txBody>
          <a:bodyPr wrap="square" rtlCol="0">
            <a:spAutoFit/>
          </a:bodyPr>
          <a:lstStyle/>
          <a:p>
            <a:r>
              <a:rPr lang="nb-NO" sz="1100" b="1" dirty="0"/>
              <a:t>Input fra sensorer</a:t>
            </a:r>
          </a:p>
          <a:p>
            <a:endParaRPr lang="nb-NO" sz="400" dirty="0"/>
          </a:p>
          <a:p>
            <a:r>
              <a:rPr lang="nb-NO" sz="1100" dirty="0"/>
              <a:t>Mesteparten av poenget med å bruke </a:t>
            </a:r>
            <a:r>
              <a:rPr lang="nb-NO" sz="1100" dirty="0" err="1"/>
              <a:t>micro:bit</a:t>
            </a:r>
            <a:r>
              <a:rPr lang="nb-NO" sz="1100" dirty="0"/>
              <a:t> er at vi kan samle inn informasjon med den. Det kalles gjerne inndata eller input, og kommer fra forskjellige sensorer. De kan være innebygd i selve </a:t>
            </a:r>
            <a:r>
              <a:rPr lang="nb-NO" sz="1100" dirty="0" err="1"/>
              <a:t>micro:biten</a:t>
            </a:r>
            <a:r>
              <a:rPr lang="nb-NO" sz="1100" dirty="0"/>
              <a:t>, eller vi kan koble til andre sensorer. </a:t>
            </a:r>
          </a:p>
          <a:p>
            <a:endParaRPr lang="nb-NO" sz="1100" dirty="0"/>
          </a:p>
          <a:p>
            <a:endParaRPr lang="nb-NO" sz="1100" dirty="0"/>
          </a:p>
          <a:p>
            <a:endParaRPr lang="nb-NO" sz="1100" dirty="0"/>
          </a:p>
          <a:p>
            <a:endParaRPr lang="nb-NO" sz="1100" dirty="0"/>
          </a:p>
          <a:p>
            <a:endParaRPr lang="nb-NO" sz="1100" dirty="0"/>
          </a:p>
          <a:p>
            <a:endParaRPr lang="nb-NO" sz="1100" dirty="0"/>
          </a:p>
          <a:p>
            <a:endParaRPr lang="nb-NO" sz="1100" dirty="0"/>
          </a:p>
          <a:p>
            <a:endParaRPr lang="nb-NO" sz="1100" dirty="0"/>
          </a:p>
          <a:p>
            <a:endParaRPr lang="nb-NO" sz="1100" dirty="0"/>
          </a:p>
          <a:p>
            <a:endParaRPr lang="nb-NO" sz="1100" dirty="0"/>
          </a:p>
          <a:p>
            <a:endParaRPr lang="nb-NO" sz="1100" dirty="0"/>
          </a:p>
          <a:p>
            <a:endParaRPr lang="nb-NO" sz="1100" dirty="0"/>
          </a:p>
          <a:p>
            <a:endParaRPr lang="nb-NO" sz="1100" dirty="0"/>
          </a:p>
          <a:p>
            <a:endParaRPr lang="nb-NO" sz="1100" dirty="0"/>
          </a:p>
          <a:p>
            <a:endParaRPr lang="nb-NO" sz="1100" dirty="0"/>
          </a:p>
          <a:p>
            <a:endParaRPr lang="nb-NO" sz="1100" dirty="0"/>
          </a:p>
        </p:txBody>
      </p:sp>
      <p:pic>
        <p:nvPicPr>
          <p:cNvPr id="11" name="Bilde 10">
            <a:extLst>
              <a:ext uri="{FF2B5EF4-FFF2-40B4-BE49-F238E27FC236}">
                <a16:creationId xmlns:a16="http://schemas.microsoft.com/office/drawing/2014/main" id="{5E9933B0-181A-40E6-882F-0AE75050C2C8}"/>
              </a:ext>
            </a:extLst>
          </p:cNvPr>
          <p:cNvPicPr>
            <a:picLocks noChangeAspect="1"/>
          </p:cNvPicPr>
          <p:nvPr/>
        </p:nvPicPr>
        <p:blipFill>
          <a:blip r:embed="rId2"/>
          <a:stretch>
            <a:fillRect/>
          </a:stretch>
        </p:blipFill>
        <p:spPr>
          <a:xfrm>
            <a:off x="4092352" y="1822565"/>
            <a:ext cx="1851248" cy="1493491"/>
          </a:xfrm>
          <a:prstGeom prst="rect">
            <a:avLst/>
          </a:prstGeom>
        </p:spPr>
      </p:pic>
      <p:sp>
        <p:nvSpPr>
          <p:cNvPr id="13" name="Plassholder for innhold 2">
            <a:extLst>
              <a:ext uri="{FF2B5EF4-FFF2-40B4-BE49-F238E27FC236}">
                <a16:creationId xmlns:a16="http://schemas.microsoft.com/office/drawing/2014/main" id="{1DDF70BF-1918-48BC-8BC8-004C5D1BDE59}"/>
              </a:ext>
            </a:extLst>
          </p:cNvPr>
          <p:cNvSpPr>
            <a:spLocks noGrp="1"/>
          </p:cNvSpPr>
          <p:nvPr>
            <p:ph idx="1"/>
          </p:nvPr>
        </p:nvSpPr>
        <p:spPr>
          <a:xfrm>
            <a:off x="3780064" y="6448520"/>
            <a:ext cx="2456710" cy="1979898"/>
          </a:xfrm>
          <a:ln>
            <a:solidFill>
              <a:schemeClr val="tx1"/>
            </a:solidFill>
          </a:ln>
        </p:spPr>
        <p:txBody>
          <a:bodyPr>
            <a:normAutofit/>
          </a:bodyPr>
          <a:lstStyle/>
          <a:p>
            <a:pPr marL="0" indent="0">
              <a:buNone/>
            </a:pPr>
            <a:r>
              <a:rPr lang="nb-NO" sz="1100" b="1" dirty="0"/>
              <a:t>Oppgave</a:t>
            </a:r>
            <a:endParaRPr lang="nb-NO" sz="1100" dirty="0"/>
          </a:p>
          <a:p>
            <a:pPr marL="342900" indent="-342900">
              <a:buAutoNum type="arabicPeriod"/>
            </a:pPr>
            <a:r>
              <a:rPr lang="nb-NO" sz="1100" dirty="0"/>
              <a:t>Gjett hva dette programmet gjør.</a:t>
            </a:r>
          </a:p>
          <a:p>
            <a:pPr marL="342900" indent="-342900">
              <a:buFont typeface="+mj-lt"/>
              <a:buAutoNum type="arabicPeriod"/>
            </a:pPr>
            <a:r>
              <a:rPr lang="nb-NO" sz="1100" dirty="0"/>
              <a:t>Lag programmet i </a:t>
            </a:r>
            <a:r>
              <a:rPr lang="nb-NO" sz="1100" dirty="0" err="1"/>
              <a:t>MakeCode</a:t>
            </a:r>
            <a:r>
              <a:rPr lang="nb-NO" sz="1100" dirty="0"/>
              <a:t>, overfør det til </a:t>
            </a:r>
            <a:r>
              <a:rPr lang="nb-NO" sz="1100" dirty="0" err="1"/>
              <a:t>micro:biten</a:t>
            </a:r>
            <a:r>
              <a:rPr lang="nb-NO" sz="1100" dirty="0"/>
              <a:t> og se hva som skjer.</a:t>
            </a:r>
          </a:p>
          <a:p>
            <a:pPr marL="342900" indent="-342900">
              <a:buFont typeface="+mj-lt"/>
              <a:buAutoNum type="arabicPeriod"/>
            </a:pPr>
            <a:r>
              <a:rPr lang="nb-NO" sz="1100" dirty="0"/>
              <a:t>Hva kan det tenkes at skal være koblet til </a:t>
            </a:r>
            <a:r>
              <a:rPr lang="nb-NO" sz="1100" dirty="0" err="1"/>
              <a:t>micro:biten</a:t>
            </a:r>
            <a:r>
              <a:rPr lang="nb-NO" sz="1100" dirty="0"/>
              <a:t>?</a:t>
            </a:r>
          </a:p>
          <a:p>
            <a:pPr marL="342900" indent="-342900">
              <a:buFont typeface="+mj-lt"/>
              <a:buAutoNum type="arabicPeriod"/>
            </a:pPr>
            <a:r>
              <a:rPr lang="nb-NO" sz="1100" dirty="0"/>
              <a:t>Hva ville du gjort med programmet for å forbedre det?</a:t>
            </a:r>
          </a:p>
        </p:txBody>
      </p:sp>
      <p:pic>
        <p:nvPicPr>
          <p:cNvPr id="15" name="Bilde 14">
            <a:extLst>
              <a:ext uri="{FF2B5EF4-FFF2-40B4-BE49-F238E27FC236}">
                <a16:creationId xmlns:a16="http://schemas.microsoft.com/office/drawing/2014/main" id="{BA88B1A7-2F6D-42E6-8CFE-342E73D00CBB}"/>
              </a:ext>
            </a:extLst>
          </p:cNvPr>
          <p:cNvPicPr>
            <a:picLocks noChangeAspect="1"/>
          </p:cNvPicPr>
          <p:nvPr/>
        </p:nvPicPr>
        <p:blipFill>
          <a:blip r:embed="rId3"/>
          <a:stretch>
            <a:fillRect/>
          </a:stretch>
        </p:blipFill>
        <p:spPr>
          <a:xfrm>
            <a:off x="4092352" y="3570628"/>
            <a:ext cx="1857978" cy="339686"/>
          </a:xfrm>
          <a:prstGeom prst="rect">
            <a:avLst/>
          </a:prstGeom>
        </p:spPr>
      </p:pic>
      <p:sp>
        <p:nvSpPr>
          <p:cNvPr id="16" name="TekstSylinder 15">
            <a:extLst>
              <a:ext uri="{FF2B5EF4-FFF2-40B4-BE49-F238E27FC236}">
                <a16:creationId xmlns:a16="http://schemas.microsoft.com/office/drawing/2014/main" id="{782305F8-0B43-478A-AA2B-C8BA14BE1189}"/>
              </a:ext>
            </a:extLst>
          </p:cNvPr>
          <p:cNvSpPr txBox="1"/>
          <p:nvPr/>
        </p:nvSpPr>
        <p:spPr>
          <a:xfrm>
            <a:off x="621223" y="2038132"/>
            <a:ext cx="3264975" cy="769441"/>
          </a:xfrm>
          <a:prstGeom prst="rect">
            <a:avLst/>
          </a:prstGeom>
          <a:noFill/>
        </p:spPr>
        <p:txBody>
          <a:bodyPr wrap="square" rtlCol="0">
            <a:spAutoFit/>
          </a:bodyPr>
          <a:lstStyle/>
          <a:p>
            <a:r>
              <a:rPr lang="nb-NO" sz="1100" dirty="0"/>
              <a:t>I </a:t>
            </a:r>
            <a:r>
              <a:rPr lang="nb-NO" sz="1100" dirty="0" err="1"/>
              <a:t>micro:biten</a:t>
            </a:r>
            <a:r>
              <a:rPr lang="nb-NO" sz="1100" dirty="0"/>
              <a:t> har vi innebygde sensorer som kan måle akselerasjonen, lysnivået, kompassretningen og temperaturen. Vi kommer oftest til å bruke temperaturen i denne boka.</a:t>
            </a:r>
          </a:p>
        </p:txBody>
      </p:sp>
      <p:sp>
        <p:nvSpPr>
          <p:cNvPr id="17" name="TekstSylinder 16">
            <a:extLst>
              <a:ext uri="{FF2B5EF4-FFF2-40B4-BE49-F238E27FC236}">
                <a16:creationId xmlns:a16="http://schemas.microsoft.com/office/drawing/2014/main" id="{AD523C3A-B2D2-4B16-AA20-145848699B3F}"/>
              </a:ext>
            </a:extLst>
          </p:cNvPr>
          <p:cNvSpPr txBox="1"/>
          <p:nvPr/>
        </p:nvSpPr>
        <p:spPr>
          <a:xfrm>
            <a:off x="621222" y="2912814"/>
            <a:ext cx="3360843" cy="1615827"/>
          </a:xfrm>
          <a:prstGeom prst="rect">
            <a:avLst/>
          </a:prstGeom>
          <a:noFill/>
        </p:spPr>
        <p:txBody>
          <a:bodyPr wrap="square" rtlCol="0">
            <a:spAutoFit/>
          </a:bodyPr>
          <a:lstStyle/>
          <a:p>
            <a:r>
              <a:rPr lang="nb-NO" sz="1100" dirty="0"/>
              <a:t>Dersom vi ønsker å bruke en sensor som ikke er innebygget i </a:t>
            </a:r>
            <a:r>
              <a:rPr lang="nb-NO" sz="1100" dirty="0" err="1"/>
              <a:t>micro:biten</a:t>
            </a:r>
            <a:r>
              <a:rPr lang="nb-NO" sz="1100" dirty="0"/>
              <a:t>, må vi først koble den til en inngang på </a:t>
            </a:r>
            <a:r>
              <a:rPr lang="nb-NO" sz="1100" dirty="0" err="1"/>
              <a:t>micro:biten</a:t>
            </a:r>
            <a:r>
              <a:rPr lang="nb-NO" sz="1100" dirty="0"/>
              <a:t>. I tillegg trenger vi en kloss som leser av hvilken verdi sensoren sender til </a:t>
            </a:r>
            <a:r>
              <a:rPr lang="nb-NO" sz="1100" dirty="0" err="1"/>
              <a:t>micro:biten</a:t>
            </a:r>
            <a:r>
              <a:rPr lang="nb-NO" sz="1100" dirty="0"/>
              <a:t>. Da bruker vi denne klossen. Den leser bare av hva verdien er, men gjør ingenting med den. De fleste sensorer vi kobler på gir verdier mellom 0 og 1023, men det kan variere fra sensor til sensor. Det står mer om sensorer og hvordan de virker på neste side.</a:t>
            </a:r>
          </a:p>
        </p:txBody>
      </p:sp>
      <p:sp>
        <p:nvSpPr>
          <p:cNvPr id="18" name="TekstSylinder 17">
            <a:extLst>
              <a:ext uri="{FF2B5EF4-FFF2-40B4-BE49-F238E27FC236}">
                <a16:creationId xmlns:a16="http://schemas.microsoft.com/office/drawing/2014/main" id="{6DB84AA0-D337-4460-9894-E17E5FBE28EC}"/>
              </a:ext>
            </a:extLst>
          </p:cNvPr>
          <p:cNvSpPr txBox="1"/>
          <p:nvPr/>
        </p:nvSpPr>
        <p:spPr>
          <a:xfrm>
            <a:off x="3347544" y="4871787"/>
            <a:ext cx="2889230" cy="1338828"/>
          </a:xfrm>
          <a:prstGeom prst="rect">
            <a:avLst/>
          </a:prstGeom>
          <a:noFill/>
          <a:ln>
            <a:solidFill>
              <a:schemeClr val="tx1"/>
            </a:solidFill>
          </a:ln>
        </p:spPr>
        <p:txBody>
          <a:bodyPr wrap="square" rtlCol="0">
            <a:spAutoFit/>
          </a:bodyPr>
          <a:lstStyle/>
          <a:p>
            <a:r>
              <a:rPr lang="nb-NO" sz="1100" b="1" dirty="0"/>
              <a:t>Snakk om</a:t>
            </a:r>
          </a:p>
          <a:p>
            <a:endParaRPr lang="nb-NO" sz="400" b="1" dirty="0"/>
          </a:p>
          <a:p>
            <a:pPr marL="228600" indent="-228600">
              <a:buFont typeface="+mj-lt"/>
              <a:buAutoNum type="arabicPeriod"/>
            </a:pPr>
            <a:r>
              <a:rPr lang="nb-NO" sz="1100" dirty="0"/>
              <a:t>Hvilke sensorer vet du om?</a:t>
            </a:r>
          </a:p>
          <a:p>
            <a:pPr marL="228600" indent="-228600">
              <a:buFont typeface="+mj-lt"/>
              <a:buAutoNum type="arabicPeriod"/>
            </a:pPr>
            <a:r>
              <a:rPr lang="nb-NO" sz="1100" dirty="0"/>
              <a:t>Hvordan kan en </a:t>
            </a:r>
            <a:r>
              <a:rPr lang="nb-NO" sz="1100" dirty="0" err="1"/>
              <a:t>micro:bit</a:t>
            </a:r>
            <a:r>
              <a:rPr lang="nb-NO" sz="1100" dirty="0"/>
              <a:t> vise fram målingene fra sensorene?</a:t>
            </a:r>
          </a:p>
          <a:p>
            <a:pPr marL="228600" indent="-228600">
              <a:buFont typeface="+mj-lt"/>
              <a:buAutoNum type="arabicPeriod"/>
            </a:pPr>
            <a:r>
              <a:rPr lang="nb-NO" sz="1100" dirty="0"/>
              <a:t>Hva kan man bruke forskjellige sensorer til?</a:t>
            </a:r>
          </a:p>
          <a:p>
            <a:pPr marL="228600" indent="-228600">
              <a:buFont typeface="+mj-lt"/>
              <a:buAutoNum type="arabicPeriod"/>
            </a:pPr>
            <a:r>
              <a:rPr lang="nb-NO" sz="1100" dirty="0"/>
              <a:t>Kan du tenke ut en oppfinnelse som bruker en sensor for å løse en oppgave.</a:t>
            </a:r>
          </a:p>
        </p:txBody>
      </p:sp>
      <p:pic>
        <p:nvPicPr>
          <p:cNvPr id="19" name="Bilde 18">
            <a:extLst>
              <a:ext uri="{FF2B5EF4-FFF2-40B4-BE49-F238E27FC236}">
                <a16:creationId xmlns:a16="http://schemas.microsoft.com/office/drawing/2014/main" id="{27D30CBD-9707-4101-9FC1-AE09DFAFA97C}"/>
              </a:ext>
            </a:extLst>
          </p:cNvPr>
          <p:cNvPicPr>
            <a:picLocks noChangeAspect="1"/>
          </p:cNvPicPr>
          <p:nvPr/>
        </p:nvPicPr>
        <p:blipFill>
          <a:blip r:embed="rId4"/>
          <a:stretch>
            <a:fillRect/>
          </a:stretch>
        </p:blipFill>
        <p:spPr>
          <a:xfrm>
            <a:off x="621222" y="6455968"/>
            <a:ext cx="2807778" cy="3140716"/>
          </a:xfrm>
          <a:prstGeom prst="rect">
            <a:avLst/>
          </a:prstGeom>
        </p:spPr>
      </p:pic>
      <p:sp>
        <p:nvSpPr>
          <p:cNvPr id="3" name="Plassholder for lysbildenummer 2">
            <a:extLst>
              <a:ext uri="{FF2B5EF4-FFF2-40B4-BE49-F238E27FC236}">
                <a16:creationId xmlns:a16="http://schemas.microsoft.com/office/drawing/2014/main" id="{3088A84F-9D09-430B-8589-3EE5E8022E58}"/>
              </a:ext>
            </a:extLst>
          </p:cNvPr>
          <p:cNvSpPr>
            <a:spLocks noGrp="1"/>
          </p:cNvSpPr>
          <p:nvPr>
            <p:ph type="sldNum" sz="quarter" idx="12"/>
          </p:nvPr>
        </p:nvSpPr>
        <p:spPr/>
        <p:txBody>
          <a:bodyPr/>
          <a:lstStyle/>
          <a:p>
            <a:fld id="{8BCDA449-1FD9-4B7A-9E85-B244E6DC9C56}" type="slidenum">
              <a:rPr lang="nb-NO" smtClean="0"/>
              <a:t>12</a:t>
            </a:fld>
            <a:endParaRPr lang="nb-NO"/>
          </a:p>
        </p:txBody>
      </p:sp>
      <p:pic>
        <p:nvPicPr>
          <p:cNvPr id="6" name="Bilde 5" descr="Et bilde som inneholder automat&#10;&#10;Automatisk generert beskrivelse">
            <a:extLst>
              <a:ext uri="{FF2B5EF4-FFF2-40B4-BE49-F238E27FC236}">
                <a16:creationId xmlns:a16="http://schemas.microsoft.com/office/drawing/2014/main" id="{DC8B82A8-A1BD-420A-ADAC-D3BCFD543A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1222" y="4840618"/>
            <a:ext cx="1965183" cy="1473887"/>
          </a:xfrm>
          <a:prstGeom prst="rect">
            <a:avLst/>
          </a:prstGeom>
        </p:spPr>
      </p:pic>
    </p:spTree>
    <p:extLst>
      <p:ext uri="{BB962C8B-B14F-4D97-AF65-F5344CB8AC3E}">
        <p14:creationId xmlns:p14="http://schemas.microsoft.com/office/powerpoint/2010/main" val="23876458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Bilde 30" descr="Et bilde som inneholder tekst, elektronikk&#10;&#10;Automatisk generert beskrivelse">
            <a:extLst>
              <a:ext uri="{FF2B5EF4-FFF2-40B4-BE49-F238E27FC236}">
                <a16:creationId xmlns:a16="http://schemas.microsoft.com/office/drawing/2014/main" id="{63DB4379-FEEE-4C65-919D-9BA584CE0F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10134" y="1573334"/>
            <a:ext cx="3045898" cy="2284206"/>
          </a:xfrm>
          <a:prstGeom prst="rect">
            <a:avLst/>
          </a:prstGeom>
        </p:spPr>
      </p:pic>
      <p:pic>
        <p:nvPicPr>
          <p:cNvPr id="29" name="Bilde 28" descr="Et bilde som inneholder elektronikk&#10;&#10;Automatisk generert beskrivelse">
            <a:extLst>
              <a:ext uri="{FF2B5EF4-FFF2-40B4-BE49-F238E27FC236}">
                <a16:creationId xmlns:a16="http://schemas.microsoft.com/office/drawing/2014/main" id="{E945E73A-4FB0-4F4D-A37C-26A631F38B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2523" y="4040287"/>
            <a:ext cx="2441121" cy="1830665"/>
          </a:xfrm>
          <a:prstGeom prst="rect">
            <a:avLst/>
          </a:prstGeom>
        </p:spPr>
      </p:pic>
      <p:pic>
        <p:nvPicPr>
          <p:cNvPr id="12" name="Bilde 11">
            <a:extLst>
              <a:ext uri="{FF2B5EF4-FFF2-40B4-BE49-F238E27FC236}">
                <a16:creationId xmlns:a16="http://schemas.microsoft.com/office/drawing/2014/main" id="{FB499B48-E740-48CA-BC10-BC3921818F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70749" y="2023955"/>
            <a:ext cx="3115738" cy="1752603"/>
          </a:xfrm>
          <a:prstGeom prst="rect">
            <a:avLst/>
          </a:prstGeom>
        </p:spPr>
      </p:pic>
      <p:sp>
        <p:nvSpPr>
          <p:cNvPr id="2" name="Tittel 1">
            <a:extLst>
              <a:ext uri="{FF2B5EF4-FFF2-40B4-BE49-F238E27FC236}">
                <a16:creationId xmlns:a16="http://schemas.microsoft.com/office/drawing/2014/main" id="{026A9C8A-6F86-40B0-80BC-8D3B9D9C88D1}"/>
              </a:ext>
            </a:extLst>
          </p:cNvPr>
          <p:cNvSpPr>
            <a:spLocks noGrp="1"/>
          </p:cNvSpPr>
          <p:nvPr>
            <p:ph type="title"/>
          </p:nvPr>
        </p:nvSpPr>
        <p:spPr>
          <a:xfrm>
            <a:off x="552448" y="115035"/>
            <a:ext cx="5915025" cy="701643"/>
          </a:xfrm>
        </p:spPr>
        <p:txBody>
          <a:bodyPr/>
          <a:lstStyle/>
          <a:p>
            <a:r>
              <a:rPr lang="nb-NO" dirty="0"/>
              <a:t>Sensorer</a:t>
            </a:r>
          </a:p>
        </p:txBody>
      </p:sp>
      <p:sp>
        <p:nvSpPr>
          <p:cNvPr id="3" name="Plassholder for innhold 2">
            <a:extLst>
              <a:ext uri="{FF2B5EF4-FFF2-40B4-BE49-F238E27FC236}">
                <a16:creationId xmlns:a16="http://schemas.microsoft.com/office/drawing/2014/main" id="{A859DDC2-AB48-43F6-BFC6-5D46105BE59F}"/>
              </a:ext>
            </a:extLst>
          </p:cNvPr>
          <p:cNvSpPr>
            <a:spLocks noGrp="1"/>
          </p:cNvSpPr>
          <p:nvPr>
            <p:ph idx="1"/>
          </p:nvPr>
        </p:nvSpPr>
        <p:spPr>
          <a:xfrm>
            <a:off x="552449" y="6893754"/>
            <a:ext cx="5915025" cy="2473125"/>
          </a:xfrm>
        </p:spPr>
        <p:txBody>
          <a:bodyPr>
            <a:normAutofit/>
          </a:bodyPr>
          <a:lstStyle/>
          <a:p>
            <a:pPr marL="0" indent="0">
              <a:buNone/>
            </a:pPr>
            <a:r>
              <a:rPr lang="nb-NO" sz="1200" b="1" dirty="0"/>
              <a:t>Hva er motstand?</a:t>
            </a:r>
          </a:p>
          <a:p>
            <a:pPr marL="0" indent="0">
              <a:buNone/>
            </a:pPr>
            <a:r>
              <a:rPr lang="nb-NO" sz="1200" dirty="0"/>
              <a:t>Når et materiale har stor motstand, er det vanskelig for elektronene å bevege seg gjennom materialet. Da trenger man høy spenning for å dytte elektronene gjennom. Motstand blir også kalt resistans, og enheten er ohm.</a:t>
            </a:r>
          </a:p>
          <a:p>
            <a:pPr marL="0" indent="0">
              <a:buNone/>
            </a:pPr>
            <a:r>
              <a:rPr lang="nb-NO" sz="1200" dirty="0"/>
              <a:t>Elektriske ledere har liten motstand slik at elektronene kan bevege seg lett gjennom dem, mens isolatorer har veldig stor motstand slik at det er nærmest umulig for elektroner å bevege seg gjennom dem.</a:t>
            </a:r>
          </a:p>
          <a:p>
            <a:pPr marL="0" indent="0">
              <a:buNone/>
            </a:pPr>
            <a:r>
              <a:rPr lang="nb-NO" sz="1200" dirty="0"/>
              <a:t>I sensorer varierer motstanden, og da vil også spenningen variere. Denne spenningen er enkel å måle med en </a:t>
            </a:r>
            <a:r>
              <a:rPr lang="nb-NO" sz="1200" dirty="0" err="1"/>
              <a:t>micro:bit</a:t>
            </a:r>
            <a:r>
              <a:rPr lang="nb-NO" sz="1200" dirty="0"/>
              <a:t>. I en lyssensor vil motstanden variere med lysstyrken, og vi får målt forskjellig spenning om det er mørkt eller lyst. For en ultralydsensor vil spenningen varierer ut fra hvor stor avstand sensoren har til en gjenstand, og tilsvarende for andre sensorer.</a:t>
            </a:r>
          </a:p>
        </p:txBody>
      </p:sp>
      <p:sp>
        <p:nvSpPr>
          <p:cNvPr id="6" name="TekstSylinder 5">
            <a:extLst>
              <a:ext uri="{FF2B5EF4-FFF2-40B4-BE49-F238E27FC236}">
                <a16:creationId xmlns:a16="http://schemas.microsoft.com/office/drawing/2014/main" id="{1AFD1074-829A-4AC8-BE4E-3F36AB5ED80F}"/>
              </a:ext>
            </a:extLst>
          </p:cNvPr>
          <p:cNvSpPr txBox="1"/>
          <p:nvPr/>
        </p:nvSpPr>
        <p:spPr>
          <a:xfrm>
            <a:off x="552449" y="983721"/>
            <a:ext cx="5564359" cy="1015663"/>
          </a:xfrm>
          <a:prstGeom prst="rect">
            <a:avLst/>
          </a:prstGeom>
          <a:noFill/>
        </p:spPr>
        <p:txBody>
          <a:bodyPr wrap="square" rtlCol="0">
            <a:spAutoFit/>
          </a:bodyPr>
          <a:lstStyle/>
          <a:p>
            <a:r>
              <a:rPr lang="nb-NO" sz="1200" dirty="0"/>
              <a:t>En sensor blir brukt til å måle forskjellige verdier, slik som temperatur, lysstyrke, fart, akselerasjon eller lydnivå. Sensoren kobles til en </a:t>
            </a:r>
            <a:r>
              <a:rPr lang="nb-NO" sz="1200" dirty="0" err="1"/>
              <a:t>micro:bit</a:t>
            </a:r>
            <a:r>
              <a:rPr lang="nb-NO" sz="1200" dirty="0"/>
              <a:t> og man kan måle hvor stor spenning som kreves for å trykke elektronene gjennom den. Da er det slik at i en temperatursensor vil spenningen variere i samme takt som temperaturen, og vi kan bruke spenningen vi måler til å regne ut nøyaktig temperatur.</a:t>
            </a:r>
          </a:p>
        </p:txBody>
      </p:sp>
      <p:sp>
        <p:nvSpPr>
          <p:cNvPr id="20" name="TekstSylinder 19">
            <a:extLst>
              <a:ext uri="{FF2B5EF4-FFF2-40B4-BE49-F238E27FC236}">
                <a16:creationId xmlns:a16="http://schemas.microsoft.com/office/drawing/2014/main" id="{6C72723A-E51C-4E44-951C-6A74151C3DB5}"/>
              </a:ext>
            </a:extLst>
          </p:cNvPr>
          <p:cNvSpPr txBox="1"/>
          <p:nvPr/>
        </p:nvSpPr>
        <p:spPr>
          <a:xfrm>
            <a:off x="629509" y="3302264"/>
            <a:ext cx="1390811" cy="461665"/>
          </a:xfrm>
          <a:prstGeom prst="rect">
            <a:avLst/>
          </a:prstGeom>
          <a:noFill/>
          <a:ln>
            <a:solidFill>
              <a:schemeClr val="tx1"/>
            </a:solidFill>
          </a:ln>
        </p:spPr>
        <p:txBody>
          <a:bodyPr wrap="square" rtlCol="0">
            <a:spAutoFit/>
          </a:bodyPr>
          <a:lstStyle/>
          <a:p>
            <a:r>
              <a:rPr lang="nb-NO" sz="1200" b="1" dirty="0"/>
              <a:t>Termistor</a:t>
            </a:r>
          </a:p>
          <a:p>
            <a:r>
              <a:rPr lang="nb-NO" sz="1200" dirty="0"/>
              <a:t>- måler temperatur</a:t>
            </a:r>
          </a:p>
        </p:txBody>
      </p:sp>
      <p:sp>
        <p:nvSpPr>
          <p:cNvPr id="21" name="TekstSylinder 20">
            <a:extLst>
              <a:ext uri="{FF2B5EF4-FFF2-40B4-BE49-F238E27FC236}">
                <a16:creationId xmlns:a16="http://schemas.microsoft.com/office/drawing/2014/main" id="{CF5CFD84-E889-4439-BC26-21B3889C0B55}"/>
              </a:ext>
            </a:extLst>
          </p:cNvPr>
          <p:cNvSpPr txBox="1"/>
          <p:nvPr/>
        </p:nvSpPr>
        <p:spPr>
          <a:xfrm>
            <a:off x="2733594" y="3311895"/>
            <a:ext cx="1390811" cy="461665"/>
          </a:xfrm>
          <a:prstGeom prst="rect">
            <a:avLst/>
          </a:prstGeom>
          <a:noFill/>
          <a:ln>
            <a:solidFill>
              <a:schemeClr val="tx1"/>
            </a:solidFill>
          </a:ln>
        </p:spPr>
        <p:txBody>
          <a:bodyPr wrap="square" rtlCol="0">
            <a:spAutoFit/>
          </a:bodyPr>
          <a:lstStyle/>
          <a:p>
            <a:r>
              <a:rPr lang="nb-NO" sz="1200" b="1" dirty="0"/>
              <a:t>Lyssensor</a:t>
            </a:r>
          </a:p>
          <a:p>
            <a:r>
              <a:rPr lang="nb-NO" sz="1200" dirty="0"/>
              <a:t>- måler lysstyrke</a:t>
            </a:r>
          </a:p>
        </p:txBody>
      </p:sp>
      <p:sp>
        <p:nvSpPr>
          <p:cNvPr id="22" name="TekstSylinder 21">
            <a:extLst>
              <a:ext uri="{FF2B5EF4-FFF2-40B4-BE49-F238E27FC236}">
                <a16:creationId xmlns:a16="http://schemas.microsoft.com/office/drawing/2014/main" id="{DEC7E429-9ADD-4FCE-9A13-65070ABFC809}"/>
              </a:ext>
            </a:extLst>
          </p:cNvPr>
          <p:cNvSpPr txBox="1"/>
          <p:nvPr/>
        </p:nvSpPr>
        <p:spPr>
          <a:xfrm>
            <a:off x="4837680" y="3314893"/>
            <a:ext cx="1390811" cy="461665"/>
          </a:xfrm>
          <a:prstGeom prst="rect">
            <a:avLst/>
          </a:prstGeom>
          <a:noFill/>
          <a:ln>
            <a:solidFill>
              <a:schemeClr val="tx1"/>
            </a:solidFill>
          </a:ln>
        </p:spPr>
        <p:txBody>
          <a:bodyPr wrap="square" rtlCol="0">
            <a:spAutoFit/>
          </a:bodyPr>
          <a:lstStyle/>
          <a:p>
            <a:r>
              <a:rPr lang="nb-NO" sz="1200" b="1" dirty="0"/>
              <a:t>Halleffekt-sensor</a:t>
            </a:r>
          </a:p>
          <a:p>
            <a:r>
              <a:rPr lang="nb-NO" sz="1200" dirty="0"/>
              <a:t>- måler magnetfelt</a:t>
            </a:r>
          </a:p>
        </p:txBody>
      </p:sp>
      <p:sp>
        <p:nvSpPr>
          <p:cNvPr id="23" name="TekstSylinder 22">
            <a:extLst>
              <a:ext uri="{FF2B5EF4-FFF2-40B4-BE49-F238E27FC236}">
                <a16:creationId xmlns:a16="http://schemas.microsoft.com/office/drawing/2014/main" id="{3E965619-FC1F-4A8B-AC22-428B0C0E619B}"/>
              </a:ext>
            </a:extLst>
          </p:cNvPr>
          <p:cNvSpPr txBox="1"/>
          <p:nvPr/>
        </p:nvSpPr>
        <p:spPr>
          <a:xfrm>
            <a:off x="629508" y="5675433"/>
            <a:ext cx="1390811" cy="461665"/>
          </a:xfrm>
          <a:prstGeom prst="rect">
            <a:avLst/>
          </a:prstGeom>
          <a:noFill/>
          <a:ln>
            <a:solidFill>
              <a:schemeClr val="tx1"/>
            </a:solidFill>
          </a:ln>
        </p:spPr>
        <p:txBody>
          <a:bodyPr wrap="square" rtlCol="0">
            <a:spAutoFit/>
          </a:bodyPr>
          <a:lstStyle/>
          <a:p>
            <a:r>
              <a:rPr lang="nb-NO" sz="1200" b="1" dirty="0"/>
              <a:t>Ultralydsensor</a:t>
            </a:r>
          </a:p>
          <a:p>
            <a:r>
              <a:rPr lang="nb-NO" sz="1200" dirty="0"/>
              <a:t>- måler avstand</a:t>
            </a:r>
          </a:p>
        </p:txBody>
      </p:sp>
      <p:sp>
        <p:nvSpPr>
          <p:cNvPr id="24" name="TekstSylinder 23">
            <a:extLst>
              <a:ext uri="{FF2B5EF4-FFF2-40B4-BE49-F238E27FC236}">
                <a16:creationId xmlns:a16="http://schemas.microsoft.com/office/drawing/2014/main" id="{FC4ADC2C-54DE-4A36-9373-92B305D4F37D}"/>
              </a:ext>
            </a:extLst>
          </p:cNvPr>
          <p:cNvSpPr txBox="1"/>
          <p:nvPr/>
        </p:nvSpPr>
        <p:spPr>
          <a:xfrm>
            <a:off x="2620490" y="5674757"/>
            <a:ext cx="1617016" cy="461665"/>
          </a:xfrm>
          <a:prstGeom prst="rect">
            <a:avLst/>
          </a:prstGeom>
          <a:noFill/>
          <a:ln>
            <a:solidFill>
              <a:schemeClr val="tx1"/>
            </a:solidFill>
          </a:ln>
        </p:spPr>
        <p:txBody>
          <a:bodyPr wrap="square" rtlCol="0">
            <a:spAutoFit/>
          </a:bodyPr>
          <a:lstStyle/>
          <a:p>
            <a:r>
              <a:rPr lang="nb-NO" sz="1200" b="1" dirty="0"/>
              <a:t>Akselerometer</a:t>
            </a:r>
          </a:p>
          <a:p>
            <a:r>
              <a:rPr lang="nb-NO" sz="1200" dirty="0"/>
              <a:t>- måler akselerasjon</a:t>
            </a:r>
          </a:p>
        </p:txBody>
      </p:sp>
      <p:sp>
        <p:nvSpPr>
          <p:cNvPr id="25" name="TekstSylinder 24">
            <a:extLst>
              <a:ext uri="{FF2B5EF4-FFF2-40B4-BE49-F238E27FC236}">
                <a16:creationId xmlns:a16="http://schemas.microsoft.com/office/drawing/2014/main" id="{6D9258B8-26CB-4064-A799-AD22785FED58}"/>
              </a:ext>
            </a:extLst>
          </p:cNvPr>
          <p:cNvSpPr txBox="1"/>
          <p:nvPr/>
        </p:nvSpPr>
        <p:spPr>
          <a:xfrm>
            <a:off x="4837679" y="5674758"/>
            <a:ext cx="1390811" cy="461665"/>
          </a:xfrm>
          <a:prstGeom prst="rect">
            <a:avLst/>
          </a:prstGeom>
          <a:noFill/>
          <a:ln>
            <a:solidFill>
              <a:schemeClr val="tx1"/>
            </a:solidFill>
          </a:ln>
        </p:spPr>
        <p:txBody>
          <a:bodyPr wrap="square" rtlCol="0">
            <a:spAutoFit/>
          </a:bodyPr>
          <a:lstStyle/>
          <a:p>
            <a:r>
              <a:rPr lang="nb-NO" sz="1200" b="1" dirty="0"/>
              <a:t>Lydsensor</a:t>
            </a:r>
          </a:p>
          <a:p>
            <a:r>
              <a:rPr lang="nb-NO" sz="1200" dirty="0"/>
              <a:t>- Måler lydstyrke</a:t>
            </a:r>
          </a:p>
        </p:txBody>
      </p:sp>
      <p:sp>
        <p:nvSpPr>
          <p:cNvPr id="4" name="Plassholder for lysbildenummer 3">
            <a:extLst>
              <a:ext uri="{FF2B5EF4-FFF2-40B4-BE49-F238E27FC236}">
                <a16:creationId xmlns:a16="http://schemas.microsoft.com/office/drawing/2014/main" id="{E4E026EF-CD5F-496C-9318-11520CD55E6B}"/>
              </a:ext>
            </a:extLst>
          </p:cNvPr>
          <p:cNvSpPr>
            <a:spLocks noGrp="1"/>
          </p:cNvSpPr>
          <p:nvPr>
            <p:ph type="sldNum" sz="quarter" idx="12"/>
          </p:nvPr>
        </p:nvSpPr>
        <p:spPr/>
        <p:txBody>
          <a:bodyPr/>
          <a:lstStyle/>
          <a:p>
            <a:fld id="{8BCDA449-1FD9-4B7A-9E85-B244E6DC9C56}" type="slidenum">
              <a:rPr lang="nb-NO" smtClean="0"/>
              <a:t>13</a:t>
            </a:fld>
            <a:endParaRPr lang="nb-NO"/>
          </a:p>
        </p:txBody>
      </p:sp>
      <p:pic>
        <p:nvPicPr>
          <p:cNvPr id="9" name="Bilde 8">
            <a:extLst>
              <a:ext uri="{FF2B5EF4-FFF2-40B4-BE49-F238E27FC236}">
                <a16:creationId xmlns:a16="http://schemas.microsoft.com/office/drawing/2014/main" id="{9A18640C-CE3C-4FC9-A09C-51DB16689D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9569" y="2184249"/>
            <a:ext cx="1572428" cy="1044449"/>
          </a:xfrm>
          <a:prstGeom prst="rect">
            <a:avLst/>
          </a:prstGeom>
        </p:spPr>
      </p:pic>
      <p:pic>
        <p:nvPicPr>
          <p:cNvPr id="18" name="Bilde 17" descr="Et bilde som inneholder elektronikk&#10;&#10;Automatisk generert beskrivelse">
            <a:extLst>
              <a:ext uri="{FF2B5EF4-FFF2-40B4-BE49-F238E27FC236}">
                <a16:creationId xmlns:a16="http://schemas.microsoft.com/office/drawing/2014/main" id="{0116BFE8-1035-46EB-8933-1E2F771FDFE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4754" y="4308161"/>
            <a:ext cx="1982058" cy="1321114"/>
          </a:xfrm>
          <a:prstGeom prst="rect">
            <a:avLst/>
          </a:prstGeom>
        </p:spPr>
      </p:pic>
      <p:pic>
        <p:nvPicPr>
          <p:cNvPr id="27" name="Bilde 26" descr="Et bilde som inneholder tekst&#10;&#10;Automatisk generert beskrivelse">
            <a:extLst>
              <a:ext uri="{FF2B5EF4-FFF2-40B4-BE49-F238E27FC236}">
                <a16:creationId xmlns:a16="http://schemas.microsoft.com/office/drawing/2014/main" id="{DA15C340-416E-4390-888F-B6B8C0171E4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71798" y="4624828"/>
            <a:ext cx="914400" cy="656344"/>
          </a:xfrm>
          <a:prstGeom prst="rect">
            <a:avLst/>
          </a:prstGeom>
        </p:spPr>
      </p:pic>
    </p:spTree>
    <p:extLst>
      <p:ext uri="{BB962C8B-B14F-4D97-AF65-F5344CB8AC3E}">
        <p14:creationId xmlns:p14="http://schemas.microsoft.com/office/powerpoint/2010/main" val="33658487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Bilde 30">
            <a:extLst>
              <a:ext uri="{FF2B5EF4-FFF2-40B4-BE49-F238E27FC236}">
                <a16:creationId xmlns:a16="http://schemas.microsoft.com/office/drawing/2014/main" id="{0CDC57C5-FEBD-4040-A7FA-F38CED1216A1}"/>
              </a:ext>
            </a:extLst>
          </p:cNvPr>
          <p:cNvPicPr>
            <a:picLocks noChangeAspect="1"/>
          </p:cNvPicPr>
          <p:nvPr/>
        </p:nvPicPr>
        <p:blipFill>
          <a:blip r:embed="rId2"/>
          <a:stretch>
            <a:fillRect/>
          </a:stretch>
        </p:blipFill>
        <p:spPr>
          <a:xfrm>
            <a:off x="3308148" y="437368"/>
            <a:ext cx="1123950" cy="828675"/>
          </a:xfrm>
          <a:prstGeom prst="rect">
            <a:avLst/>
          </a:prstGeom>
        </p:spPr>
      </p:pic>
      <p:sp>
        <p:nvSpPr>
          <p:cNvPr id="8" name="Snakkeboble: oval 7">
            <a:extLst>
              <a:ext uri="{FF2B5EF4-FFF2-40B4-BE49-F238E27FC236}">
                <a16:creationId xmlns:a16="http://schemas.microsoft.com/office/drawing/2014/main" id="{C5825CF8-F4B2-479F-A0DC-0A4AC30BC036}"/>
              </a:ext>
            </a:extLst>
          </p:cNvPr>
          <p:cNvSpPr/>
          <p:nvPr/>
        </p:nvSpPr>
        <p:spPr>
          <a:xfrm>
            <a:off x="4507343" y="103301"/>
            <a:ext cx="1299234" cy="780073"/>
          </a:xfrm>
          <a:prstGeom prst="wedgeEllipseCallout">
            <a:avLst>
              <a:gd name="adj1" fmla="val -56862"/>
              <a:gd name="adj2" fmla="val 36768"/>
            </a:avLst>
          </a:prstGeom>
          <a:solidFill>
            <a:schemeClr val="accent1">
              <a:alpha val="2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400" dirty="0">
                <a:solidFill>
                  <a:schemeClr val="tx1"/>
                </a:solidFill>
              </a:rPr>
              <a:t>Finn meg!</a:t>
            </a:r>
          </a:p>
        </p:txBody>
      </p:sp>
      <p:sp>
        <p:nvSpPr>
          <p:cNvPr id="2" name="Tittel 1">
            <a:extLst>
              <a:ext uri="{FF2B5EF4-FFF2-40B4-BE49-F238E27FC236}">
                <a16:creationId xmlns:a16="http://schemas.microsoft.com/office/drawing/2014/main" id="{4EBB6C9D-442F-4D30-BB6A-1C57CA086BEF}"/>
              </a:ext>
            </a:extLst>
          </p:cNvPr>
          <p:cNvSpPr>
            <a:spLocks noGrp="1"/>
          </p:cNvSpPr>
          <p:nvPr>
            <p:ph type="title"/>
          </p:nvPr>
        </p:nvSpPr>
        <p:spPr>
          <a:xfrm>
            <a:off x="471489" y="201314"/>
            <a:ext cx="1879170" cy="999806"/>
          </a:xfrm>
        </p:spPr>
        <p:txBody>
          <a:bodyPr>
            <a:normAutofit/>
          </a:bodyPr>
          <a:lstStyle/>
          <a:p>
            <a:r>
              <a:rPr lang="nb-NO" dirty="0"/>
              <a:t>Feilsøking </a:t>
            </a:r>
            <a:br>
              <a:rPr lang="nb-NO" dirty="0"/>
            </a:br>
            <a:r>
              <a:rPr lang="nb-NO" sz="2200" dirty="0"/>
              <a:t>- </a:t>
            </a:r>
            <a:r>
              <a:rPr lang="nb-NO" sz="2200" dirty="0" err="1"/>
              <a:t>debugging</a:t>
            </a:r>
            <a:endParaRPr lang="nb-NO" sz="2200" dirty="0"/>
          </a:p>
        </p:txBody>
      </p:sp>
      <p:sp>
        <p:nvSpPr>
          <p:cNvPr id="3" name="TekstSylinder 2">
            <a:extLst>
              <a:ext uri="{FF2B5EF4-FFF2-40B4-BE49-F238E27FC236}">
                <a16:creationId xmlns:a16="http://schemas.microsoft.com/office/drawing/2014/main" id="{DF0619C1-B5F2-45A6-B0E4-06EC646C30A7}"/>
              </a:ext>
            </a:extLst>
          </p:cNvPr>
          <p:cNvSpPr txBox="1"/>
          <p:nvPr/>
        </p:nvSpPr>
        <p:spPr>
          <a:xfrm>
            <a:off x="471489" y="1447910"/>
            <a:ext cx="6144808" cy="938719"/>
          </a:xfrm>
          <a:prstGeom prst="rect">
            <a:avLst/>
          </a:prstGeom>
          <a:noFill/>
        </p:spPr>
        <p:txBody>
          <a:bodyPr wrap="square" rtlCol="0">
            <a:spAutoFit/>
          </a:bodyPr>
          <a:lstStyle/>
          <a:p>
            <a:r>
              <a:rPr lang="nb-NO" sz="1100" dirty="0"/>
              <a:t>Absolutt ingen som programmerer gjør alt riktig på første forsøk. Ikke engang de aller beste programmererne som har jobbet med programmering i mange år! Når programmet ikke oppfører seg som planlagt, trenger vi å finne ut hva som er årsaken til det. Vi må finne feilene i koden vår, også kalt </a:t>
            </a:r>
            <a:r>
              <a:rPr lang="nb-NO" sz="1100" dirty="0" err="1"/>
              <a:t>bugs</a:t>
            </a:r>
            <a:r>
              <a:rPr lang="nb-NO" sz="1100" dirty="0"/>
              <a:t>. Det kan være lurt å lage seg en egen liste med vanlige feil for deg, og bruk denne lista for å finne </a:t>
            </a:r>
            <a:r>
              <a:rPr lang="nb-NO" sz="1100" dirty="0" err="1"/>
              <a:t>bugs</a:t>
            </a:r>
            <a:r>
              <a:rPr lang="nb-NO" sz="1100" dirty="0"/>
              <a:t> i nye programmer.</a:t>
            </a:r>
          </a:p>
        </p:txBody>
      </p:sp>
      <p:sp>
        <p:nvSpPr>
          <p:cNvPr id="4" name="TekstSylinder 3">
            <a:extLst>
              <a:ext uri="{FF2B5EF4-FFF2-40B4-BE49-F238E27FC236}">
                <a16:creationId xmlns:a16="http://schemas.microsoft.com/office/drawing/2014/main" id="{987E8B88-7A8A-42E0-910F-72FDACB99A14}"/>
              </a:ext>
            </a:extLst>
          </p:cNvPr>
          <p:cNvSpPr txBox="1"/>
          <p:nvPr/>
        </p:nvSpPr>
        <p:spPr>
          <a:xfrm>
            <a:off x="471489" y="2510725"/>
            <a:ext cx="4061765" cy="4939814"/>
          </a:xfrm>
          <a:prstGeom prst="rect">
            <a:avLst/>
          </a:prstGeom>
          <a:noFill/>
          <a:ln>
            <a:solidFill>
              <a:schemeClr val="tx1"/>
            </a:solidFill>
          </a:ln>
        </p:spPr>
        <p:txBody>
          <a:bodyPr wrap="square" rtlCol="0">
            <a:spAutoFit/>
          </a:bodyPr>
          <a:lstStyle/>
          <a:p>
            <a:r>
              <a:rPr lang="nb-NO" sz="1400" b="1" dirty="0"/>
              <a:t>Eksempel på en sjekkliste for feilsøking</a:t>
            </a:r>
          </a:p>
          <a:p>
            <a:endParaRPr lang="nb-NO" sz="400" b="1" dirty="0"/>
          </a:p>
          <a:p>
            <a:r>
              <a:rPr lang="nb-NO" sz="1100" dirty="0"/>
              <a:t>- gjør gjerne det som er enklest først, ikke slett hele programmet</a:t>
            </a:r>
          </a:p>
          <a:p>
            <a:endParaRPr lang="nb-NO" sz="1100" dirty="0"/>
          </a:p>
          <a:p>
            <a:pPr marL="228600" indent="-228600">
              <a:buFont typeface="+mj-lt"/>
              <a:buAutoNum type="arabicPeriod"/>
            </a:pPr>
            <a:r>
              <a:rPr lang="nb-NO" sz="1100" dirty="0"/>
              <a:t>Kjør programmet og se hva som skjer</a:t>
            </a:r>
          </a:p>
          <a:p>
            <a:pPr marL="685800" lvl="1" indent="-228600">
              <a:buFont typeface="Arial" panose="020B0604020202020204" pitchFamily="34" charset="0"/>
              <a:buChar char="•"/>
            </a:pPr>
            <a:r>
              <a:rPr lang="nb-NO" sz="1100" dirty="0"/>
              <a:t>Hva er det som ikke stemmer med det du ønsker at programmet skal gjøre?</a:t>
            </a:r>
          </a:p>
          <a:p>
            <a:pPr marL="685800" lvl="1" indent="-228600">
              <a:buFont typeface="Arial" panose="020B0604020202020204" pitchFamily="34" charset="0"/>
              <a:buChar char="•"/>
            </a:pPr>
            <a:r>
              <a:rPr lang="nb-NO" sz="1100" dirty="0"/>
              <a:t>Skjer ting i den rekkefølgen du hadde planlagt?</a:t>
            </a:r>
          </a:p>
          <a:p>
            <a:pPr marL="685800" lvl="1" indent="-228600">
              <a:buFont typeface="Arial" panose="020B0604020202020204" pitchFamily="34" charset="0"/>
              <a:buChar char="•"/>
            </a:pPr>
            <a:r>
              <a:rPr lang="nb-NO" sz="1100" dirty="0"/>
              <a:t>Får du noen feilmeldinger (tekst-programmering)?</a:t>
            </a:r>
          </a:p>
          <a:p>
            <a:pPr marL="685800" lvl="1" indent="-228600">
              <a:buFont typeface="Arial" panose="020B0604020202020204" pitchFamily="34" charset="0"/>
              <a:buChar char="•"/>
            </a:pPr>
            <a:endParaRPr lang="nb-NO" sz="1100" dirty="0"/>
          </a:p>
          <a:p>
            <a:pPr marL="228600" indent="-228600">
              <a:buFont typeface="+mj-lt"/>
              <a:buAutoNum type="arabicPeriod"/>
            </a:pPr>
            <a:r>
              <a:rPr lang="nb-NO" sz="1100" dirty="0"/>
              <a:t>Gjør synlig det som skjer inni programmet og kjør det</a:t>
            </a:r>
          </a:p>
          <a:p>
            <a:pPr marL="685800" lvl="1" indent="-228600">
              <a:buFont typeface="Arial" panose="020B0604020202020204" pitchFamily="34" charset="0"/>
              <a:buChar char="•"/>
            </a:pPr>
            <a:r>
              <a:rPr lang="nb-NO" sz="1100" dirty="0"/>
              <a:t>Skrive variablene til skjerm </a:t>
            </a:r>
          </a:p>
          <a:p>
            <a:pPr marL="685800" lvl="1" indent="-228600">
              <a:buFont typeface="Arial" panose="020B0604020202020204" pitchFamily="34" charset="0"/>
              <a:buChar char="•"/>
            </a:pPr>
            <a:r>
              <a:rPr lang="nb-NO" sz="1100" dirty="0"/>
              <a:t>Legge inn pauser i koden for å rekke å se hvilke verdier forskjellige variabler har</a:t>
            </a:r>
          </a:p>
          <a:p>
            <a:pPr lvl="1"/>
            <a:endParaRPr lang="nb-NO" sz="1100" dirty="0"/>
          </a:p>
          <a:p>
            <a:pPr marL="228600" indent="-228600">
              <a:buFont typeface="+mj-lt"/>
              <a:buAutoNum type="arabicPeriod"/>
            </a:pPr>
            <a:r>
              <a:rPr lang="nb-NO" sz="1100" dirty="0"/>
              <a:t>Endre på programmet og kjør det</a:t>
            </a:r>
          </a:p>
          <a:p>
            <a:pPr marL="685800" lvl="1" indent="-228600">
              <a:buFont typeface="Arial" panose="020B0604020202020204" pitchFamily="34" charset="0"/>
              <a:buChar char="•"/>
            </a:pPr>
            <a:r>
              <a:rPr lang="nb-NO" sz="1100" dirty="0"/>
              <a:t>Har variablene riktig navn med stor/liten bokstav alle steder du bruker samme variabel?</a:t>
            </a:r>
          </a:p>
          <a:p>
            <a:pPr marL="685800" lvl="1" indent="-228600">
              <a:buFont typeface="Arial" panose="020B0604020202020204" pitchFamily="34" charset="0"/>
              <a:buChar char="•"/>
            </a:pPr>
            <a:r>
              <a:rPr lang="nb-NO" sz="1100" dirty="0"/>
              <a:t>Har løkkene riktig antall repetisjoner?</a:t>
            </a:r>
          </a:p>
          <a:p>
            <a:pPr marL="685800" lvl="1" indent="-228600">
              <a:buFont typeface="Arial" panose="020B0604020202020204" pitchFamily="34" charset="0"/>
              <a:buChar char="•"/>
            </a:pPr>
            <a:r>
              <a:rPr lang="nb-NO" sz="1100" dirty="0"/>
              <a:t>Endre bare på en ting om gangen, slik at det er enkelt å se hva en forandring fører til</a:t>
            </a:r>
          </a:p>
          <a:p>
            <a:pPr marL="685800" lvl="1" indent="-228600">
              <a:buFont typeface="Arial" panose="020B0604020202020204" pitchFamily="34" charset="0"/>
              <a:buChar char="•"/>
            </a:pPr>
            <a:r>
              <a:rPr lang="nb-NO" sz="1100" dirty="0"/>
              <a:t>Gir feilmeldinger noen hint om i hvilke linjer feilen ligger (tekst-programmering)?</a:t>
            </a:r>
          </a:p>
          <a:p>
            <a:pPr marL="685800" lvl="1" indent="-228600">
              <a:buFont typeface="Arial" panose="020B0604020202020204" pitchFamily="34" charset="0"/>
              <a:buChar char="•"/>
            </a:pPr>
            <a:r>
              <a:rPr lang="nb-NO" sz="1100" dirty="0"/>
              <a:t>Gir feilmeldinger noen hint om hva feilen er (tekst-programmering)?</a:t>
            </a:r>
          </a:p>
          <a:p>
            <a:pPr marL="1143000" lvl="2" indent="-228600">
              <a:buFont typeface="Arial" panose="020B0604020202020204" pitchFamily="34" charset="0"/>
              <a:buChar char="•"/>
            </a:pPr>
            <a:r>
              <a:rPr lang="nb-NO" sz="1100" dirty="0"/>
              <a:t>Feil variabeltype</a:t>
            </a:r>
          </a:p>
          <a:p>
            <a:pPr marL="1143000" lvl="2" indent="-228600">
              <a:buFont typeface="Arial" panose="020B0604020202020204" pitchFamily="34" charset="0"/>
              <a:buChar char="•"/>
            </a:pPr>
            <a:r>
              <a:rPr lang="nb-NO" sz="1100" dirty="0"/>
              <a:t>Glemt innrykk</a:t>
            </a:r>
          </a:p>
          <a:p>
            <a:pPr marL="1143000" lvl="2" indent="-228600">
              <a:buFont typeface="Arial" panose="020B0604020202020204" pitchFamily="34" charset="0"/>
              <a:buChar char="•"/>
            </a:pPr>
            <a:r>
              <a:rPr lang="nb-NO" sz="1100" dirty="0"/>
              <a:t>Manglende kolon eller andre tegn</a:t>
            </a:r>
          </a:p>
          <a:p>
            <a:pPr marL="685800" lvl="1" indent="-228600">
              <a:buFont typeface="Arial" panose="020B0604020202020204" pitchFamily="34" charset="0"/>
              <a:buChar char="•"/>
            </a:pPr>
            <a:r>
              <a:rPr lang="nb-NO" sz="1100" dirty="0"/>
              <a:t>Søk på feilkoder på internett (tekst-programmering)</a:t>
            </a:r>
          </a:p>
        </p:txBody>
      </p:sp>
      <p:pic>
        <p:nvPicPr>
          <p:cNvPr id="12" name="Bilde 11">
            <a:extLst>
              <a:ext uri="{FF2B5EF4-FFF2-40B4-BE49-F238E27FC236}">
                <a16:creationId xmlns:a16="http://schemas.microsoft.com/office/drawing/2014/main" id="{AED3DE02-8CBF-4578-BBB7-2DA9AE66EB9A}"/>
              </a:ext>
            </a:extLst>
          </p:cNvPr>
          <p:cNvPicPr>
            <a:picLocks noChangeAspect="1"/>
          </p:cNvPicPr>
          <p:nvPr/>
        </p:nvPicPr>
        <p:blipFill>
          <a:blip r:embed="rId3"/>
          <a:stretch>
            <a:fillRect/>
          </a:stretch>
        </p:blipFill>
        <p:spPr>
          <a:xfrm>
            <a:off x="4707613" y="2510725"/>
            <a:ext cx="1908684" cy="2968431"/>
          </a:xfrm>
          <a:prstGeom prst="rect">
            <a:avLst/>
          </a:prstGeom>
        </p:spPr>
      </p:pic>
      <p:sp>
        <p:nvSpPr>
          <p:cNvPr id="13" name="TekstSylinder 12">
            <a:extLst>
              <a:ext uri="{FF2B5EF4-FFF2-40B4-BE49-F238E27FC236}">
                <a16:creationId xmlns:a16="http://schemas.microsoft.com/office/drawing/2014/main" id="{B0D64BCF-BB04-4C9D-9F03-D6DF31BDEF78}"/>
              </a:ext>
            </a:extLst>
          </p:cNvPr>
          <p:cNvSpPr txBox="1"/>
          <p:nvPr/>
        </p:nvSpPr>
        <p:spPr>
          <a:xfrm>
            <a:off x="448120" y="8407560"/>
            <a:ext cx="5619465" cy="1169551"/>
          </a:xfrm>
          <a:prstGeom prst="rect">
            <a:avLst/>
          </a:prstGeom>
          <a:noFill/>
        </p:spPr>
        <p:txBody>
          <a:bodyPr wrap="square" rtlCol="0">
            <a:spAutoFit/>
          </a:bodyPr>
          <a:lstStyle/>
          <a:p>
            <a:r>
              <a:rPr lang="nb-NO" sz="1100" b="1" dirty="0"/>
              <a:t>Søke etter svar</a:t>
            </a:r>
          </a:p>
          <a:p>
            <a:endParaRPr lang="nb-NO" sz="400" dirty="0"/>
          </a:p>
          <a:p>
            <a:pPr marL="171450" indent="-171450">
              <a:buFont typeface="Arial" panose="020B0604020202020204" pitchFamily="34" charset="0"/>
              <a:buChar char="•"/>
            </a:pPr>
            <a:r>
              <a:rPr lang="nb-NO" sz="1100" dirty="0"/>
              <a:t>Selv de flinkeste programmererne bruker mye av tiden på å søke opp feilkoder på internett. Det kan også være lurt å søke på navnet til forskjellige funksjoner for å se hvilke inndata de skal ha, og hvilke utdata de gir.</a:t>
            </a:r>
          </a:p>
          <a:p>
            <a:pPr marL="171450" indent="-171450">
              <a:buFont typeface="Arial" panose="020B0604020202020204" pitchFamily="34" charset="0"/>
              <a:buChar char="•"/>
            </a:pPr>
            <a:r>
              <a:rPr lang="nb-NO" sz="1100" dirty="0"/>
              <a:t>Står det noe i læreboks di? Les gjerne nærmere gjennom oppgaven.</a:t>
            </a:r>
          </a:p>
          <a:p>
            <a:pPr marL="171450" indent="-171450">
              <a:buFont typeface="Arial" panose="020B0604020202020204" pitchFamily="34" charset="0"/>
              <a:buChar char="•"/>
            </a:pPr>
            <a:r>
              <a:rPr lang="nb-NO" sz="1100" dirty="0"/>
              <a:t>Spør noen i klassen eller læreren.</a:t>
            </a:r>
          </a:p>
        </p:txBody>
      </p:sp>
      <p:pic>
        <p:nvPicPr>
          <p:cNvPr id="24" name="Bilde 23">
            <a:extLst>
              <a:ext uri="{FF2B5EF4-FFF2-40B4-BE49-F238E27FC236}">
                <a16:creationId xmlns:a16="http://schemas.microsoft.com/office/drawing/2014/main" id="{9017DB48-3227-4A8A-946F-59983248092A}"/>
              </a:ext>
            </a:extLst>
          </p:cNvPr>
          <p:cNvPicPr>
            <a:picLocks noChangeAspect="1"/>
          </p:cNvPicPr>
          <p:nvPr/>
        </p:nvPicPr>
        <p:blipFill>
          <a:blip r:embed="rId4"/>
          <a:stretch>
            <a:fillRect/>
          </a:stretch>
        </p:blipFill>
        <p:spPr>
          <a:xfrm>
            <a:off x="4762166" y="5867435"/>
            <a:ext cx="1828522" cy="1045455"/>
          </a:xfrm>
          <a:prstGeom prst="rect">
            <a:avLst/>
          </a:prstGeom>
        </p:spPr>
      </p:pic>
      <p:sp>
        <p:nvSpPr>
          <p:cNvPr id="9" name="Plassholder for lysbildenummer 8">
            <a:extLst>
              <a:ext uri="{FF2B5EF4-FFF2-40B4-BE49-F238E27FC236}">
                <a16:creationId xmlns:a16="http://schemas.microsoft.com/office/drawing/2014/main" id="{8E322E9D-0413-47EB-B4E1-ECE7061BC7FD}"/>
              </a:ext>
            </a:extLst>
          </p:cNvPr>
          <p:cNvSpPr>
            <a:spLocks noGrp="1"/>
          </p:cNvSpPr>
          <p:nvPr>
            <p:ph type="sldNum" sz="quarter" idx="12"/>
          </p:nvPr>
        </p:nvSpPr>
        <p:spPr/>
        <p:txBody>
          <a:bodyPr/>
          <a:lstStyle/>
          <a:p>
            <a:fld id="{8BCDA449-1FD9-4B7A-9E85-B244E6DC9C56}" type="slidenum">
              <a:rPr lang="nb-NO" smtClean="0"/>
              <a:t>14</a:t>
            </a:fld>
            <a:endParaRPr lang="nb-NO"/>
          </a:p>
        </p:txBody>
      </p:sp>
      <p:pic>
        <p:nvPicPr>
          <p:cNvPr id="29" name="Bilde 28">
            <a:extLst>
              <a:ext uri="{FF2B5EF4-FFF2-40B4-BE49-F238E27FC236}">
                <a16:creationId xmlns:a16="http://schemas.microsoft.com/office/drawing/2014/main" id="{39135000-0E98-4A15-BF36-DB19B56F40F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5187" y="7477871"/>
            <a:ext cx="5885923" cy="981772"/>
          </a:xfrm>
          <a:prstGeom prst="rect">
            <a:avLst/>
          </a:prstGeom>
        </p:spPr>
      </p:pic>
      <p:pic>
        <p:nvPicPr>
          <p:cNvPr id="2049" name="Bilde 2048">
            <a:extLst>
              <a:ext uri="{FF2B5EF4-FFF2-40B4-BE49-F238E27FC236}">
                <a16:creationId xmlns:a16="http://schemas.microsoft.com/office/drawing/2014/main" id="{DD0DD62C-20BF-457A-9740-EBB71472486C}"/>
              </a:ext>
            </a:extLst>
          </p:cNvPr>
          <p:cNvPicPr>
            <a:picLocks noChangeAspect="1"/>
          </p:cNvPicPr>
          <p:nvPr/>
        </p:nvPicPr>
        <p:blipFill>
          <a:blip r:embed="rId6"/>
          <a:stretch>
            <a:fillRect/>
          </a:stretch>
        </p:blipFill>
        <p:spPr>
          <a:xfrm>
            <a:off x="5106610" y="5804692"/>
            <a:ext cx="453798" cy="449214"/>
          </a:xfrm>
          <a:prstGeom prst="rect">
            <a:avLst/>
          </a:prstGeom>
          <a:ln w="38100">
            <a:solidFill>
              <a:srgbClr val="FF0000"/>
            </a:solidFill>
          </a:ln>
        </p:spPr>
      </p:pic>
      <p:pic>
        <p:nvPicPr>
          <p:cNvPr id="2052" name="Bilde 2051">
            <a:extLst>
              <a:ext uri="{FF2B5EF4-FFF2-40B4-BE49-F238E27FC236}">
                <a16:creationId xmlns:a16="http://schemas.microsoft.com/office/drawing/2014/main" id="{737534DC-E51D-43BA-BA4F-0569BBB41E4A}"/>
              </a:ext>
            </a:extLst>
          </p:cNvPr>
          <p:cNvPicPr>
            <a:picLocks noChangeAspect="1"/>
          </p:cNvPicPr>
          <p:nvPr/>
        </p:nvPicPr>
        <p:blipFill>
          <a:blip r:embed="rId7"/>
          <a:stretch>
            <a:fillRect/>
          </a:stretch>
        </p:blipFill>
        <p:spPr>
          <a:xfrm>
            <a:off x="5760780" y="6606362"/>
            <a:ext cx="563809" cy="444630"/>
          </a:xfrm>
          <a:prstGeom prst="rect">
            <a:avLst/>
          </a:prstGeom>
          <a:ln w="38100">
            <a:solidFill>
              <a:srgbClr val="FF0000"/>
            </a:solidFill>
          </a:ln>
        </p:spPr>
      </p:pic>
      <p:pic>
        <p:nvPicPr>
          <p:cNvPr id="2054" name="Bilde 2053">
            <a:extLst>
              <a:ext uri="{FF2B5EF4-FFF2-40B4-BE49-F238E27FC236}">
                <a16:creationId xmlns:a16="http://schemas.microsoft.com/office/drawing/2014/main" id="{D27F8AB8-4925-4401-B00F-CF4CA262C7BF}"/>
              </a:ext>
            </a:extLst>
          </p:cNvPr>
          <p:cNvPicPr>
            <a:picLocks noChangeAspect="1"/>
          </p:cNvPicPr>
          <p:nvPr/>
        </p:nvPicPr>
        <p:blipFill>
          <a:blip r:embed="rId8"/>
          <a:stretch>
            <a:fillRect/>
          </a:stretch>
        </p:blipFill>
        <p:spPr>
          <a:xfrm>
            <a:off x="5831870" y="4153663"/>
            <a:ext cx="554641" cy="417127"/>
          </a:xfrm>
          <a:prstGeom prst="rect">
            <a:avLst/>
          </a:prstGeom>
          <a:ln w="38100">
            <a:solidFill>
              <a:srgbClr val="FF0000"/>
            </a:solidFill>
          </a:ln>
        </p:spPr>
      </p:pic>
      <p:pic>
        <p:nvPicPr>
          <p:cNvPr id="2056" name="Bilde 2055">
            <a:extLst>
              <a:ext uri="{FF2B5EF4-FFF2-40B4-BE49-F238E27FC236}">
                <a16:creationId xmlns:a16="http://schemas.microsoft.com/office/drawing/2014/main" id="{53EFB0EE-6E96-43E2-A304-5168A80D6B6F}"/>
              </a:ext>
            </a:extLst>
          </p:cNvPr>
          <p:cNvPicPr>
            <a:picLocks noChangeAspect="1"/>
          </p:cNvPicPr>
          <p:nvPr/>
        </p:nvPicPr>
        <p:blipFill>
          <a:blip r:embed="rId9"/>
          <a:stretch>
            <a:fillRect/>
          </a:stretch>
        </p:blipFill>
        <p:spPr>
          <a:xfrm>
            <a:off x="4897199" y="4600505"/>
            <a:ext cx="499636" cy="371289"/>
          </a:xfrm>
          <a:prstGeom prst="rect">
            <a:avLst/>
          </a:prstGeom>
          <a:ln w="38100">
            <a:solidFill>
              <a:srgbClr val="FF0000"/>
            </a:solidFill>
          </a:ln>
        </p:spPr>
      </p:pic>
      <p:pic>
        <p:nvPicPr>
          <p:cNvPr id="41" name="Bilde 40">
            <a:extLst>
              <a:ext uri="{FF2B5EF4-FFF2-40B4-BE49-F238E27FC236}">
                <a16:creationId xmlns:a16="http://schemas.microsoft.com/office/drawing/2014/main" id="{DC974B4E-0841-4882-A1D3-7FB6E78B4F28}"/>
              </a:ext>
            </a:extLst>
          </p:cNvPr>
          <p:cNvPicPr>
            <a:picLocks noChangeAspect="1"/>
          </p:cNvPicPr>
          <p:nvPr/>
        </p:nvPicPr>
        <p:blipFill>
          <a:blip r:embed="rId2"/>
          <a:stretch>
            <a:fillRect/>
          </a:stretch>
        </p:blipFill>
        <p:spPr>
          <a:xfrm>
            <a:off x="5074098" y="3122418"/>
            <a:ext cx="540890" cy="398792"/>
          </a:xfrm>
          <a:prstGeom prst="rect">
            <a:avLst/>
          </a:prstGeom>
          <a:ln w="38100">
            <a:solidFill>
              <a:srgbClr val="FF0000"/>
            </a:solidFill>
          </a:ln>
        </p:spPr>
      </p:pic>
    </p:spTree>
    <p:extLst>
      <p:ext uri="{BB962C8B-B14F-4D97-AF65-F5344CB8AC3E}">
        <p14:creationId xmlns:p14="http://schemas.microsoft.com/office/powerpoint/2010/main" val="18513856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C9FB26F-DA06-4234-B42D-11D783F4C2D6}"/>
              </a:ext>
            </a:extLst>
          </p:cNvPr>
          <p:cNvSpPr>
            <a:spLocks noGrp="1"/>
          </p:cNvSpPr>
          <p:nvPr>
            <p:ph type="title"/>
          </p:nvPr>
        </p:nvSpPr>
        <p:spPr>
          <a:xfrm>
            <a:off x="471487" y="177692"/>
            <a:ext cx="5915025" cy="640995"/>
          </a:xfrm>
        </p:spPr>
        <p:txBody>
          <a:bodyPr/>
          <a:lstStyle/>
          <a:p>
            <a:r>
              <a:rPr lang="nb-NO" dirty="0"/>
              <a:t>Hvordan virker en servo?</a:t>
            </a:r>
          </a:p>
        </p:txBody>
      </p:sp>
      <p:sp>
        <p:nvSpPr>
          <p:cNvPr id="4" name="TekstSylinder 3">
            <a:extLst>
              <a:ext uri="{FF2B5EF4-FFF2-40B4-BE49-F238E27FC236}">
                <a16:creationId xmlns:a16="http://schemas.microsoft.com/office/drawing/2014/main" id="{9326500C-99ED-4E0C-90B0-3912E68ABF95}"/>
              </a:ext>
            </a:extLst>
          </p:cNvPr>
          <p:cNvSpPr txBox="1"/>
          <p:nvPr/>
        </p:nvSpPr>
        <p:spPr>
          <a:xfrm>
            <a:off x="425086" y="776240"/>
            <a:ext cx="6007825" cy="600164"/>
          </a:xfrm>
          <a:prstGeom prst="rect">
            <a:avLst/>
          </a:prstGeom>
          <a:noFill/>
        </p:spPr>
        <p:txBody>
          <a:bodyPr wrap="square" rtlCol="0">
            <a:spAutoFit/>
          </a:bodyPr>
          <a:lstStyle/>
          <a:p>
            <a:r>
              <a:rPr lang="nb-NO" sz="1100" dirty="0"/>
              <a:t>En servo er en liten elektrisk motor som kan dreie frem og tilbake eller rundt og rundt. Den som bare kan dreie frem og tilbake kalles en 180</a:t>
            </a:r>
            <a:r>
              <a:rPr lang="nb-NO" sz="1100" dirty="0">
                <a:sym typeface="Symbol" panose="05050102010706020507" pitchFamily="18" charset="2"/>
              </a:rPr>
              <a:t></a:t>
            </a:r>
            <a:r>
              <a:rPr lang="nb-NO" sz="1100" dirty="0"/>
              <a:t>-servo. Den som kan dreie rundt og rundt kalles en 360</a:t>
            </a:r>
            <a:r>
              <a:rPr lang="nb-NO" sz="1100" dirty="0">
                <a:sym typeface="Symbol" panose="05050102010706020507" pitchFamily="18" charset="2"/>
              </a:rPr>
              <a:t></a:t>
            </a:r>
            <a:r>
              <a:rPr lang="nb-NO" sz="1100" dirty="0"/>
              <a:t>-servo (eller kontinuerlig servo).</a:t>
            </a:r>
          </a:p>
        </p:txBody>
      </p:sp>
      <p:sp>
        <p:nvSpPr>
          <p:cNvPr id="12" name="TekstSylinder 11">
            <a:extLst>
              <a:ext uri="{FF2B5EF4-FFF2-40B4-BE49-F238E27FC236}">
                <a16:creationId xmlns:a16="http://schemas.microsoft.com/office/drawing/2014/main" id="{0636B2BF-2200-4EE6-B233-BB1E0D007562}"/>
              </a:ext>
            </a:extLst>
          </p:cNvPr>
          <p:cNvSpPr txBox="1"/>
          <p:nvPr/>
        </p:nvSpPr>
        <p:spPr>
          <a:xfrm>
            <a:off x="380864" y="9066420"/>
            <a:ext cx="5915025" cy="600164"/>
          </a:xfrm>
          <a:prstGeom prst="rect">
            <a:avLst/>
          </a:prstGeom>
          <a:noFill/>
          <a:ln>
            <a:solidFill>
              <a:schemeClr val="tx1"/>
            </a:solidFill>
          </a:ln>
        </p:spPr>
        <p:txBody>
          <a:bodyPr wrap="square" rtlCol="0">
            <a:spAutoFit/>
          </a:bodyPr>
          <a:lstStyle/>
          <a:p>
            <a:r>
              <a:rPr lang="nb-NO" sz="1100" dirty="0"/>
              <a:t>Servoene trenger litt mer strøm enn det som kommer fra </a:t>
            </a:r>
            <a:r>
              <a:rPr lang="nb-NO" sz="1100" dirty="0" err="1"/>
              <a:t>micro:biten</a:t>
            </a:r>
            <a:r>
              <a:rPr lang="nb-NO" sz="1100" dirty="0"/>
              <a:t>. For å være sikker på at den får nok strøm til å virke slik den skal, må man bruke et kretskort som gjør at vi kan koble til batterier i tillegg til </a:t>
            </a:r>
            <a:r>
              <a:rPr lang="nb-NO" sz="1100" dirty="0" err="1"/>
              <a:t>micro:biten</a:t>
            </a:r>
            <a:r>
              <a:rPr lang="nb-NO" sz="1100" dirty="0"/>
              <a:t>.</a:t>
            </a:r>
          </a:p>
        </p:txBody>
      </p:sp>
      <p:sp>
        <p:nvSpPr>
          <p:cNvPr id="13" name="TekstSylinder 12">
            <a:extLst>
              <a:ext uri="{FF2B5EF4-FFF2-40B4-BE49-F238E27FC236}">
                <a16:creationId xmlns:a16="http://schemas.microsoft.com/office/drawing/2014/main" id="{D27FD886-1C53-4A01-BAF2-8DE50197843E}"/>
              </a:ext>
            </a:extLst>
          </p:cNvPr>
          <p:cNvSpPr txBox="1"/>
          <p:nvPr/>
        </p:nvSpPr>
        <p:spPr>
          <a:xfrm>
            <a:off x="378687" y="4031515"/>
            <a:ext cx="6007825" cy="261610"/>
          </a:xfrm>
          <a:prstGeom prst="rect">
            <a:avLst/>
          </a:prstGeom>
          <a:noFill/>
        </p:spPr>
        <p:txBody>
          <a:bodyPr wrap="square" rtlCol="0">
            <a:spAutoFit/>
          </a:bodyPr>
          <a:lstStyle/>
          <a:p>
            <a:r>
              <a:rPr lang="nb-NO" sz="1100" b="1" dirty="0"/>
              <a:t>___________________________________________________________________________________</a:t>
            </a:r>
          </a:p>
        </p:txBody>
      </p:sp>
      <p:sp>
        <p:nvSpPr>
          <p:cNvPr id="3" name="TekstSylinder 2">
            <a:extLst>
              <a:ext uri="{FF2B5EF4-FFF2-40B4-BE49-F238E27FC236}">
                <a16:creationId xmlns:a16="http://schemas.microsoft.com/office/drawing/2014/main" id="{7E1A26B6-DC12-49C3-AF81-A13C6079CC95}"/>
              </a:ext>
            </a:extLst>
          </p:cNvPr>
          <p:cNvSpPr txBox="1"/>
          <p:nvPr/>
        </p:nvSpPr>
        <p:spPr>
          <a:xfrm>
            <a:off x="4126904" y="3185947"/>
            <a:ext cx="2352409" cy="1000274"/>
          </a:xfrm>
          <a:prstGeom prst="rect">
            <a:avLst/>
          </a:prstGeom>
          <a:noFill/>
        </p:spPr>
        <p:txBody>
          <a:bodyPr wrap="square" rtlCol="0">
            <a:spAutoFit/>
          </a:bodyPr>
          <a:lstStyle/>
          <a:p>
            <a:r>
              <a:rPr lang="nb-NO" sz="1100" dirty="0"/>
              <a:t>En 180</a:t>
            </a:r>
            <a:r>
              <a:rPr lang="nb-NO" sz="1100" dirty="0">
                <a:sym typeface="Symbol" panose="05050102010706020507" pitchFamily="18" charset="2"/>
              </a:rPr>
              <a:t>-</a:t>
            </a:r>
            <a:r>
              <a:rPr lang="nb-NO" sz="1100" dirty="0"/>
              <a:t>servo kan bare dreie 180</a:t>
            </a:r>
            <a:r>
              <a:rPr lang="nb-NO" sz="1100" dirty="0">
                <a:sym typeface="Symbol" panose="05050102010706020507" pitchFamily="18" charset="2"/>
              </a:rPr>
              <a:t></a:t>
            </a:r>
            <a:r>
              <a:rPr lang="nb-NO" sz="1100" dirty="0"/>
              <a:t>, og ikke rundt og rundt.</a:t>
            </a:r>
          </a:p>
          <a:p>
            <a:endParaRPr lang="nb-NO" sz="400" dirty="0"/>
          </a:p>
          <a:p>
            <a:r>
              <a:rPr lang="nb-NO" sz="1100" dirty="0"/>
              <a:t>Det går typisk ikke an å styre farten til denne typen servoer, bare vinkelen de dreier til.</a:t>
            </a:r>
          </a:p>
        </p:txBody>
      </p:sp>
      <p:sp>
        <p:nvSpPr>
          <p:cNvPr id="17" name="TekstSylinder 16">
            <a:extLst>
              <a:ext uri="{FF2B5EF4-FFF2-40B4-BE49-F238E27FC236}">
                <a16:creationId xmlns:a16="http://schemas.microsoft.com/office/drawing/2014/main" id="{17C1CAB8-DE73-4367-8A9C-7F567CCF7A36}"/>
              </a:ext>
            </a:extLst>
          </p:cNvPr>
          <p:cNvSpPr txBox="1"/>
          <p:nvPr/>
        </p:nvSpPr>
        <p:spPr>
          <a:xfrm>
            <a:off x="5397900" y="4712180"/>
            <a:ext cx="1132458" cy="1277273"/>
          </a:xfrm>
          <a:prstGeom prst="rect">
            <a:avLst/>
          </a:prstGeom>
          <a:noFill/>
          <a:ln>
            <a:solidFill>
              <a:schemeClr val="tx1"/>
            </a:solidFill>
          </a:ln>
        </p:spPr>
        <p:txBody>
          <a:bodyPr wrap="square" rtlCol="0">
            <a:spAutoFit/>
          </a:bodyPr>
          <a:lstStyle/>
          <a:p>
            <a:r>
              <a:rPr lang="nb-NO" sz="1100" b="1" dirty="0"/>
              <a:t>Diskuter</a:t>
            </a:r>
          </a:p>
          <a:p>
            <a:endParaRPr lang="nb-NO" sz="500" b="1" dirty="0"/>
          </a:p>
          <a:p>
            <a:r>
              <a:rPr lang="nb-NO" sz="1100" dirty="0"/>
              <a:t>Hva må du gjøre for å få 360</a:t>
            </a:r>
            <a:r>
              <a:rPr lang="nb-NO" sz="1100" dirty="0">
                <a:sym typeface="Symbol" panose="05050102010706020507" pitchFamily="18" charset="2"/>
              </a:rPr>
              <a:t></a:t>
            </a:r>
            <a:r>
              <a:rPr lang="nb-NO" sz="1100" dirty="0"/>
              <a:t>-servoen til å dreie i motsatt retning?</a:t>
            </a:r>
          </a:p>
          <a:p>
            <a:endParaRPr lang="nb-NO" sz="600" dirty="0"/>
          </a:p>
        </p:txBody>
      </p:sp>
      <p:sp>
        <p:nvSpPr>
          <p:cNvPr id="8" name="TekstSylinder 7">
            <a:extLst>
              <a:ext uri="{FF2B5EF4-FFF2-40B4-BE49-F238E27FC236}">
                <a16:creationId xmlns:a16="http://schemas.microsoft.com/office/drawing/2014/main" id="{97B843B1-A48B-4174-BCE1-2F346B958214}"/>
              </a:ext>
            </a:extLst>
          </p:cNvPr>
          <p:cNvSpPr txBox="1"/>
          <p:nvPr/>
        </p:nvSpPr>
        <p:spPr>
          <a:xfrm>
            <a:off x="1584088" y="1535860"/>
            <a:ext cx="2225911" cy="2477601"/>
          </a:xfrm>
          <a:prstGeom prst="rect">
            <a:avLst/>
          </a:prstGeom>
          <a:noFill/>
        </p:spPr>
        <p:txBody>
          <a:bodyPr wrap="square" rtlCol="0">
            <a:spAutoFit/>
          </a:bodyPr>
          <a:lstStyle/>
          <a:p>
            <a:r>
              <a:rPr lang="nb-NO" sz="1100" b="1" dirty="0"/>
              <a:t>Vinkler</a:t>
            </a:r>
          </a:p>
          <a:p>
            <a:endParaRPr lang="nb-NO" sz="400" dirty="0"/>
          </a:p>
          <a:p>
            <a:r>
              <a:rPr lang="nb-NO" sz="1100" dirty="0"/>
              <a:t>Servoene får navn fra vinkler. En vinkel kan være mellom 0</a:t>
            </a:r>
            <a:r>
              <a:rPr lang="nb-NO" sz="1100" dirty="0">
                <a:sym typeface="Symbol" panose="05050102010706020507" pitchFamily="18" charset="2"/>
              </a:rPr>
              <a:t></a:t>
            </a:r>
            <a:r>
              <a:rPr lang="nb-NO" sz="1100" dirty="0"/>
              <a:t> og 360</a:t>
            </a:r>
            <a:r>
              <a:rPr lang="nb-NO" sz="1100" dirty="0">
                <a:sym typeface="Symbol" panose="05050102010706020507" pitchFamily="18" charset="2"/>
              </a:rPr>
              <a:t></a:t>
            </a:r>
            <a:r>
              <a:rPr lang="nb-NO" sz="1100" dirty="0"/>
              <a:t>. En vinkel på 90</a:t>
            </a:r>
            <a:r>
              <a:rPr lang="nb-NO" sz="1100" dirty="0">
                <a:sym typeface="Symbol" panose="05050102010706020507" pitchFamily="18" charset="2"/>
              </a:rPr>
              <a:t></a:t>
            </a:r>
            <a:r>
              <a:rPr lang="nb-NO" sz="1100" dirty="0"/>
              <a:t> kalles en rett vinkel og ser slik ut.</a:t>
            </a:r>
          </a:p>
          <a:p>
            <a:endParaRPr lang="nb-NO" sz="400" dirty="0"/>
          </a:p>
          <a:p>
            <a:r>
              <a:rPr lang="nb-NO" sz="1100" dirty="0"/>
              <a:t>En vinkel på 180</a:t>
            </a:r>
            <a:r>
              <a:rPr lang="nb-NO" sz="1100" dirty="0">
                <a:sym typeface="Symbol" panose="05050102010706020507" pitchFamily="18" charset="2"/>
              </a:rPr>
              <a:t> er det dobbelte av en rett vinkel, og da får vi faktisk en rett linje!</a:t>
            </a:r>
          </a:p>
          <a:p>
            <a:endParaRPr lang="nb-NO" sz="400" dirty="0">
              <a:sym typeface="Symbol" panose="05050102010706020507" pitchFamily="18" charset="2"/>
            </a:endParaRPr>
          </a:p>
          <a:p>
            <a:r>
              <a:rPr lang="nb-NO" sz="1100" dirty="0">
                <a:sym typeface="Symbol" panose="05050102010706020507" pitchFamily="18" charset="2"/>
              </a:rPr>
              <a:t>Hvis du tar fire rette vinkler, ender du opp med en vinkel på 360. Da har du kommet helt rundt! De servoene som kalles 360-servoer går jo rundt og rundt. </a:t>
            </a:r>
            <a:endParaRPr lang="nb-NO" sz="1100" dirty="0"/>
          </a:p>
        </p:txBody>
      </p:sp>
      <p:pic>
        <p:nvPicPr>
          <p:cNvPr id="19" name="Bilde 18">
            <a:extLst>
              <a:ext uri="{FF2B5EF4-FFF2-40B4-BE49-F238E27FC236}">
                <a16:creationId xmlns:a16="http://schemas.microsoft.com/office/drawing/2014/main" id="{434E351A-C2F5-4B57-ABD0-7FFE953588E8}"/>
              </a:ext>
            </a:extLst>
          </p:cNvPr>
          <p:cNvPicPr>
            <a:picLocks noChangeAspect="1"/>
          </p:cNvPicPr>
          <p:nvPr/>
        </p:nvPicPr>
        <p:blipFill>
          <a:blip r:embed="rId2"/>
          <a:stretch>
            <a:fillRect/>
          </a:stretch>
        </p:blipFill>
        <p:spPr>
          <a:xfrm>
            <a:off x="2228643" y="6556311"/>
            <a:ext cx="1082901" cy="2198839"/>
          </a:xfrm>
          <a:prstGeom prst="rect">
            <a:avLst/>
          </a:prstGeom>
        </p:spPr>
      </p:pic>
      <p:sp>
        <p:nvSpPr>
          <p:cNvPr id="22" name="Rektangel 21">
            <a:extLst>
              <a:ext uri="{FF2B5EF4-FFF2-40B4-BE49-F238E27FC236}">
                <a16:creationId xmlns:a16="http://schemas.microsoft.com/office/drawing/2014/main" id="{325941FB-81C3-40D6-A39B-AFF26D18142A}"/>
              </a:ext>
            </a:extLst>
          </p:cNvPr>
          <p:cNvSpPr/>
          <p:nvPr/>
        </p:nvSpPr>
        <p:spPr>
          <a:xfrm>
            <a:off x="327642" y="4711932"/>
            <a:ext cx="4974200" cy="12836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Rektangel 19">
            <a:extLst>
              <a:ext uri="{FF2B5EF4-FFF2-40B4-BE49-F238E27FC236}">
                <a16:creationId xmlns:a16="http://schemas.microsoft.com/office/drawing/2014/main" id="{1D0A86FD-E259-43AA-9B37-FD3CC250BEFF}"/>
              </a:ext>
            </a:extLst>
          </p:cNvPr>
          <p:cNvSpPr/>
          <p:nvPr/>
        </p:nvSpPr>
        <p:spPr>
          <a:xfrm>
            <a:off x="315594" y="4756256"/>
            <a:ext cx="4105251" cy="1231106"/>
          </a:xfrm>
          <a:prstGeom prst="rect">
            <a:avLst/>
          </a:prstGeom>
        </p:spPr>
        <p:txBody>
          <a:bodyPr wrap="square">
            <a:spAutoFit/>
          </a:bodyPr>
          <a:lstStyle/>
          <a:p>
            <a:r>
              <a:rPr lang="nb-NO" sz="1100" dirty="0"/>
              <a:t>Da kommer du til å trenge noen av disse klossene.</a:t>
            </a:r>
          </a:p>
          <a:p>
            <a:endParaRPr lang="nb-NO" sz="400" dirty="0"/>
          </a:p>
          <a:p>
            <a:r>
              <a:rPr lang="nb-NO" sz="1100" b="1" dirty="0"/>
              <a:t>180 </a:t>
            </a:r>
            <a:r>
              <a:rPr lang="nb-NO" sz="1100" b="1" dirty="0">
                <a:sym typeface="Symbol" panose="05050102010706020507" pitchFamily="18" charset="2"/>
              </a:rPr>
              <a:t>-graders servo:</a:t>
            </a:r>
            <a:endParaRPr lang="nb-NO" sz="400" dirty="0"/>
          </a:p>
          <a:p>
            <a:r>
              <a:rPr lang="nb-NO" sz="1100" dirty="0"/>
              <a:t>Denne setter hvilken vinkel servoen skal dreie til.</a:t>
            </a:r>
          </a:p>
          <a:p>
            <a:pPr marL="228600" indent="-228600">
              <a:buFont typeface="+mj-lt"/>
              <a:buAutoNum type="arabicPeriod"/>
            </a:pPr>
            <a:endParaRPr lang="nb-NO" sz="400" dirty="0"/>
          </a:p>
          <a:p>
            <a:r>
              <a:rPr lang="nb-NO" sz="1100" b="1" dirty="0"/>
              <a:t>360</a:t>
            </a:r>
            <a:r>
              <a:rPr lang="nb-NO" sz="1100" b="1" dirty="0">
                <a:sym typeface="Symbol" panose="05050102010706020507" pitchFamily="18" charset="2"/>
              </a:rPr>
              <a:t>-graders servo:</a:t>
            </a:r>
            <a:endParaRPr lang="nb-NO" sz="1100" b="1" dirty="0"/>
          </a:p>
          <a:p>
            <a:r>
              <a:rPr lang="nb-NO" sz="1100" dirty="0"/>
              <a:t>Denne setter farten til servoen</a:t>
            </a:r>
            <a:r>
              <a:rPr lang="nb-NO" sz="1100" dirty="0">
                <a:sym typeface="Symbol" panose="05050102010706020507" pitchFamily="18" charset="2"/>
              </a:rPr>
              <a:t>.</a:t>
            </a:r>
          </a:p>
          <a:p>
            <a:r>
              <a:rPr lang="nb-NO" sz="1100" dirty="0">
                <a:sym typeface="Symbol" panose="05050102010706020507" pitchFamily="18" charset="2"/>
              </a:rPr>
              <a:t>Denne stopper servoen.</a:t>
            </a:r>
          </a:p>
        </p:txBody>
      </p:sp>
      <p:sp>
        <p:nvSpPr>
          <p:cNvPr id="24" name="Plassholder for innhold 2">
            <a:extLst>
              <a:ext uri="{FF2B5EF4-FFF2-40B4-BE49-F238E27FC236}">
                <a16:creationId xmlns:a16="http://schemas.microsoft.com/office/drawing/2014/main" id="{8DB4088F-0E14-49E7-AB18-24C6BB23297B}"/>
              </a:ext>
            </a:extLst>
          </p:cNvPr>
          <p:cNvSpPr>
            <a:spLocks noGrp="1"/>
          </p:cNvSpPr>
          <p:nvPr>
            <p:ph idx="1"/>
          </p:nvPr>
        </p:nvSpPr>
        <p:spPr>
          <a:xfrm>
            <a:off x="359792" y="4322267"/>
            <a:ext cx="5915025" cy="367984"/>
          </a:xfrm>
        </p:spPr>
        <p:txBody>
          <a:bodyPr/>
          <a:lstStyle/>
          <a:p>
            <a:pPr marL="0" indent="0" algn="ctr">
              <a:buNone/>
            </a:pPr>
            <a:r>
              <a:rPr lang="nb-NO" sz="2000" dirty="0"/>
              <a:t>Programmering av servoer</a:t>
            </a:r>
            <a:endParaRPr lang="nb-NO" sz="2000" dirty="0">
              <a:solidFill>
                <a:srgbClr val="00B050"/>
              </a:solidFill>
            </a:endParaRPr>
          </a:p>
        </p:txBody>
      </p:sp>
      <p:cxnSp>
        <p:nvCxnSpPr>
          <p:cNvPr id="26" name="Rett pilkobling 25">
            <a:extLst>
              <a:ext uri="{FF2B5EF4-FFF2-40B4-BE49-F238E27FC236}">
                <a16:creationId xmlns:a16="http://schemas.microsoft.com/office/drawing/2014/main" id="{D610B40F-0CCF-4282-9EC4-57366B84BB59}"/>
              </a:ext>
            </a:extLst>
          </p:cNvPr>
          <p:cNvCxnSpPr>
            <a:cxnSpLocks/>
          </p:cNvCxnSpPr>
          <p:nvPr/>
        </p:nvCxnSpPr>
        <p:spPr>
          <a:xfrm flipH="1">
            <a:off x="1310975" y="2154420"/>
            <a:ext cx="197012" cy="253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Rett pilkobling 37">
            <a:extLst>
              <a:ext uri="{FF2B5EF4-FFF2-40B4-BE49-F238E27FC236}">
                <a16:creationId xmlns:a16="http://schemas.microsoft.com/office/drawing/2014/main" id="{4E5FA5A7-64C3-4F49-9617-25607B37BC89}"/>
              </a:ext>
            </a:extLst>
          </p:cNvPr>
          <p:cNvCxnSpPr>
            <a:cxnSpLocks/>
          </p:cNvCxnSpPr>
          <p:nvPr/>
        </p:nvCxnSpPr>
        <p:spPr>
          <a:xfrm flipH="1">
            <a:off x="1331892" y="3527587"/>
            <a:ext cx="197012" cy="253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Rett pilkobling 38">
            <a:extLst>
              <a:ext uri="{FF2B5EF4-FFF2-40B4-BE49-F238E27FC236}">
                <a16:creationId xmlns:a16="http://schemas.microsoft.com/office/drawing/2014/main" id="{C9AD8133-A82A-44B8-AB0A-D96858716D91}"/>
              </a:ext>
            </a:extLst>
          </p:cNvPr>
          <p:cNvCxnSpPr>
            <a:cxnSpLocks/>
          </p:cNvCxnSpPr>
          <p:nvPr/>
        </p:nvCxnSpPr>
        <p:spPr>
          <a:xfrm flipH="1">
            <a:off x="1328901" y="2728163"/>
            <a:ext cx="197012" cy="253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049" name="Bilde 2048">
            <a:extLst>
              <a:ext uri="{FF2B5EF4-FFF2-40B4-BE49-F238E27FC236}">
                <a16:creationId xmlns:a16="http://schemas.microsoft.com/office/drawing/2014/main" id="{69982C01-7523-4FD0-A074-66155440E389}"/>
              </a:ext>
            </a:extLst>
          </p:cNvPr>
          <p:cNvPicPr>
            <a:picLocks noChangeAspect="1"/>
          </p:cNvPicPr>
          <p:nvPr/>
        </p:nvPicPr>
        <p:blipFill>
          <a:blip r:embed="rId3"/>
          <a:stretch>
            <a:fillRect/>
          </a:stretch>
        </p:blipFill>
        <p:spPr>
          <a:xfrm>
            <a:off x="631533" y="7941921"/>
            <a:ext cx="777948" cy="856457"/>
          </a:xfrm>
          <a:prstGeom prst="rect">
            <a:avLst/>
          </a:prstGeom>
        </p:spPr>
      </p:pic>
      <p:sp>
        <p:nvSpPr>
          <p:cNvPr id="45" name="TekstSylinder 44">
            <a:extLst>
              <a:ext uri="{FF2B5EF4-FFF2-40B4-BE49-F238E27FC236}">
                <a16:creationId xmlns:a16="http://schemas.microsoft.com/office/drawing/2014/main" id="{474DE9B4-5A72-4DBA-A9D2-7E2F55232B10}"/>
              </a:ext>
            </a:extLst>
          </p:cNvPr>
          <p:cNvSpPr txBox="1"/>
          <p:nvPr/>
        </p:nvSpPr>
        <p:spPr>
          <a:xfrm>
            <a:off x="309344" y="6070246"/>
            <a:ext cx="2410302" cy="307777"/>
          </a:xfrm>
          <a:prstGeom prst="rect">
            <a:avLst/>
          </a:prstGeom>
          <a:noFill/>
        </p:spPr>
        <p:txBody>
          <a:bodyPr wrap="square" rtlCol="0">
            <a:spAutoFit/>
          </a:bodyPr>
          <a:lstStyle/>
          <a:p>
            <a:r>
              <a:rPr lang="nb-NO" sz="1400" b="1" dirty="0"/>
              <a:t>Disse klossene finner du slik</a:t>
            </a:r>
          </a:p>
        </p:txBody>
      </p:sp>
      <p:sp>
        <p:nvSpPr>
          <p:cNvPr id="46" name="TekstSylinder 45">
            <a:extLst>
              <a:ext uri="{FF2B5EF4-FFF2-40B4-BE49-F238E27FC236}">
                <a16:creationId xmlns:a16="http://schemas.microsoft.com/office/drawing/2014/main" id="{03346AB6-0FB0-4257-BBB4-C7EFF2258F53}"/>
              </a:ext>
            </a:extLst>
          </p:cNvPr>
          <p:cNvSpPr txBox="1"/>
          <p:nvPr/>
        </p:nvSpPr>
        <p:spPr>
          <a:xfrm>
            <a:off x="315594" y="6496993"/>
            <a:ext cx="1674571" cy="1446550"/>
          </a:xfrm>
          <a:prstGeom prst="rect">
            <a:avLst/>
          </a:prstGeom>
          <a:noFill/>
        </p:spPr>
        <p:txBody>
          <a:bodyPr wrap="square" rtlCol="0">
            <a:spAutoFit/>
          </a:bodyPr>
          <a:lstStyle/>
          <a:p>
            <a:pPr marL="228600" indent="-228600">
              <a:buFont typeface="+mj-lt"/>
              <a:buAutoNum type="arabicPeriod"/>
            </a:pPr>
            <a:r>
              <a:rPr lang="nb-NO" sz="1100" dirty="0"/>
              <a:t>Velg avansert i menyen, den er svart.</a:t>
            </a:r>
          </a:p>
          <a:p>
            <a:pPr marL="228600" indent="-228600">
              <a:buFont typeface="+mj-lt"/>
              <a:buAutoNum type="arabicPeriod"/>
            </a:pPr>
            <a:endParaRPr lang="nb-NO" sz="1100" dirty="0"/>
          </a:p>
          <a:p>
            <a:pPr marL="228600" indent="-228600">
              <a:buFont typeface="+mj-lt"/>
              <a:buAutoNum type="arabicPeriod"/>
            </a:pPr>
            <a:r>
              <a:rPr lang="nb-NO" sz="1100" dirty="0"/>
              <a:t>Trykk der det står  utvidelser, nederst.</a:t>
            </a:r>
          </a:p>
          <a:p>
            <a:pPr marL="228600" indent="-228600">
              <a:buFont typeface="+mj-lt"/>
              <a:buAutoNum type="arabicPeriod"/>
            </a:pPr>
            <a:endParaRPr lang="nb-NO" sz="1100" dirty="0"/>
          </a:p>
          <a:p>
            <a:pPr marL="228600" indent="-228600">
              <a:buFont typeface="+mj-lt"/>
              <a:buAutoNum type="arabicPeriod"/>
            </a:pPr>
            <a:r>
              <a:rPr lang="nb-NO" sz="1100" dirty="0"/>
              <a:t>Så velger du servo-utvidelsen.</a:t>
            </a:r>
          </a:p>
        </p:txBody>
      </p:sp>
      <p:sp>
        <p:nvSpPr>
          <p:cNvPr id="47" name="TekstSylinder 46">
            <a:extLst>
              <a:ext uri="{FF2B5EF4-FFF2-40B4-BE49-F238E27FC236}">
                <a16:creationId xmlns:a16="http://schemas.microsoft.com/office/drawing/2014/main" id="{3621E84F-96C1-4888-8523-0EE010778AAA}"/>
              </a:ext>
            </a:extLst>
          </p:cNvPr>
          <p:cNvSpPr txBox="1"/>
          <p:nvPr/>
        </p:nvSpPr>
        <p:spPr>
          <a:xfrm>
            <a:off x="3502028" y="6461815"/>
            <a:ext cx="2957566" cy="430887"/>
          </a:xfrm>
          <a:prstGeom prst="rect">
            <a:avLst/>
          </a:prstGeom>
          <a:noFill/>
        </p:spPr>
        <p:txBody>
          <a:bodyPr wrap="square" rtlCol="0">
            <a:spAutoFit/>
          </a:bodyPr>
          <a:lstStyle/>
          <a:p>
            <a:pPr marL="228600" indent="-228600">
              <a:buFont typeface="+mj-lt"/>
              <a:buAutoNum type="arabicPeriod" startAt="4"/>
            </a:pPr>
            <a:r>
              <a:rPr lang="nb-NO" sz="1100" dirty="0"/>
              <a:t>Velg servo i menyen, så finner du klossene du trenger.</a:t>
            </a:r>
          </a:p>
        </p:txBody>
      </p:sp>
      <p:cxnSp>
        <p:nvCxnSpPr>
          <p:cNvPr id="49" name="Rett pilkobling 48">
            <a:extLst>
              <a:ext uri="{FF2B5EF4-FFF2-40B4-BE49-F238E27FC236}">
                <a16:creationId xmlns:a16="http://schemas.microsoft.com/office/drawing/2014/main" id="{EBC55242-7DD2-429E-937D-F039254CB7D5}"/>
              </a:ext>
            </a:extLst>
          </p:cNvPr>
          <p:cNvCxnSpPr>
            <a:cxnSpLocks/>
          </p:cNvCxnSpPr>
          <p:nvPr/>
        </p:nvCxnSpPr>
        <p:spPr>
          <a:xfrm flipV="1">
            <a:off x="3212983" y="5028221"/>
            <a:ext cx="485507" cy="220057"/>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3" name="Rett pilkobling 52">
            <a:extLst>
              <a:ext uri="{FF2B5EF4-FFF2-40B4-BE49-F238E27FC236}">
                <a16:creationId xmlns:a16="http://schemas.microsoft.com/office/drawing/2014/main" id="{D5D15FBC-DB9B-408F-A0A2-26C9C3C7185B}"/>
              </a:ext>
            </a:extLst>
          </p:cNvPr>
          <p:cNvCxnSpPr>
            <a:cxnSpLocks/>
          </p:cNvCxnSpPr>
          <p:nvPr/>
        </p:nvCxnSpPr>
        <p:spPr>
          <a:xfrm flipV="1">
            <a:off x="2247618" y="5430128"/>
            <a:ext cx="1216453" cy="236933"/>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7" name="Rett pilkobling 56">
            <a:extLst>
              <a:ext uri="{FF2B5EF4-FFF2-40B4-BE49-F238E27FC236}">
                <a16:creationId xmlns:a16="http://schemas.microsoft.com/office/drawing/2014/main" id="{4CCADE42-4748-4FD5-B0B8-391A2D2766E3}"/>
              </a:ext>
            </a:extLst>
          </p:cNvPr>
          <p:cNvCxnSpPr>
            <a:cxnSpLocks/>
          </p:cNvCxnSpPr>
          <p:nvPr/>
        </p:nvCxnSpPr>
        <p:spPr>
          <a:xfrm flipV="1">
            <a:off x="1842307" y="5768766"/>
            <a:ext cx="1613429" cy="86714"/>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0" name="Rektangel 59">
            <a:extLst>
              <a:ext uri="{FF2B5EF4-FFF2-40B4-BE49-F238E27FC236}">
                <a16:creationId xmlns:a16="http://schemas.microsoft.com/office/drawing/2014/main" id="{0AD52EBD-A122-479B-BDFD-9A75B31E9C89}"/>
              </a:ext>
            </a:extLst>
          </p:cNvPr>
          <p:cNvSpPr/>
          <p:nvPr/>
        </p:nvSpPr>
        <p:spPr>
          <a:xfrm>
            <a:off x="2219837" y="6556311"/>
            <a:ext cx="993146" cy="21387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1" name="Rektangel 60">
            <a:extLst>
              <a:ext uri="{FF2B5EF4-FFF2-40B4-BE49-F238E27FC236}">
                <a16:creationId xmlns:a16="http://schemas.microsoft.com/office/drawing/2014/main" id="{DD21FB79-B7BC-444F-AE11-C56B7B804005}"/>
              </a:ext>
            </a:extLst>
          </p:cNvPr>
          <p:cNvSpPr/>
          <p:nvPr/>
        </p:nvSpPr>
        <p:spPr>
          <a:xfrm>
            <a:off x="2223813" y="8541274"/>
            <a:ext cx="993146" cy="21387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62" name="Rett pilkobling 61">
            <a:extLst>
              <a:ext uri="{FF2B5EF4-FFF2-40B4-BE49-F238E27FC236}">
                <a16:creationId xmlns:a16="http://schemas.microsoft.com/office/drawing/2014/main" id="{78D01E9D-4C57-47E9-89DF-59EAA98B22BF}"/>
              </a:ext>
            </a:extLst>
          </p:cNvPr>
          <p:cNvCxnSpPr>
            <a:cxnSpLocks/>
          </p:cNvCxnSpPr>
          <p:nvPr/>
        </p:nvCxnSpPr>
        <p:spPr>
          <a:xfrm flipV="1">
            <a:off x="1898626" y="6678611"/>
            <a:ext cx="261453" cy="56441"/>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4" name="Rett pilkobling 63">
            <a:extLst>
              <a:ext uri="{FF2B5EF4-FFF2-40B4-BE49-F238E27FC236}">
                <a16:creationId xmlns:a16="http://schemas.microsoft.com/office/drawing/2014/main" id="{5B571A62-6B3E-4D97-BA4E-E521231E006F}"/>
              </a:ext>
            </a:extLst>
          </p:cNvPr>
          <p:cNvCxnSpPr>
            <a:cxnSpLocks/>
          </p:cNvCxnSpPr>
          <p:nvPr/>
        </p:nvCxnSpPr>
        <p:spPr>
          <a:xfrm>
            <a:off x="1743011" y="7399801"/>
            <a:ext cx="757674" cy="1084241"/>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Plassholder for lysbildenummer 4">
            <a:extLst>
              <a:ext uri="{FF2B5EF4-FFF2-40B4-BE49-F238E27FC236}">
                <a16:creationId xmlns:a16="http://schemas.microsoft.com/office/drawing/2014/main" id="{AA205C07-660F-4840-8401-65ADDF9983B2}"/>
              </a:ext>
            </a:extLst>
          </p:cNvPr>
          <p:cNvSpPr>
            <a:spLocks noGrp="1"/>
          </p:cNvSpPr>
          <p:nvPr>
            <p:ph type="sldNum" sz="quarter" idx="12"/>
          </p:nvPr>
        </p:nvSpPr>
        <p:spPr/>
        <p:txBody>
          <a:bodyPr/>
          <a:lstStyle/>
          <a:p>
            <a:fld id="{8BCDA449-1FD9-4B7A-9E85-B244E6DC9C56}" type="slidenum">
              <a:rPr lang="nb-NO" smtClean="0"/>
              <a:t>15</a:t>
            </a:fld>
            <a:endParaRPr lang="nb-NO"/>
          </a:p>
        </p:txBody>
      </p:sp>
      <p:pic>
        <p:nvPicPr>
          <p:cNvPr id="6" name="Bilde 5">
            <a:extLst>
              <a:ext uri="{FF2B5EF4-FFF2-40B4-BE49-F238E27FC236}">
                <a16:creationId xmlns:a16="http://schemas.microsoft.com/office/drawing/2014/main" id="{159B714E-C166-41FB-A931-74532015A785}"/>
              </a:ext>
            </a:extLst>
          </p:cNvPr>
          <p:cNvPicPr>
            <a:picLocks noChangeAspect="1"/>
          </p:cNvPicPr>
          <p:nvPr/>
        </p:nvPicPr>
        <p:blipFill>
          <a:blip r:embed="rId4"/>
          <a:stretch>
            <a:fillRect/>
          </a:stretch>
        </p:blipFill>
        <p:spPr>
          <a:xfrm>
            <a:off x="3724698" y="4863428"/>
            <a:ext cx="1539605" cy="281365"/>
          </a:xfrm>
          <a:prstGeom prst="rect">
            <a:avLst/>
          </a:prstGeom>
        </p:spPr>
      </p:pic>
      <p:pic>
        <p:nvPicPr>
          <p:cNvPr id="9" name="Bilde 8">
            <a:extLst>
              <a:ext uri="{FF2B5EF4-FFF2-40B4-BE49-F238E27FC236}">
                <a16:creationId xmlns:a16="http://schemas.microsoft.com/office/drawing/2014/main" id="{70CD31C2-3879-4FB9-8D90-EE70BAD6D742}"/>
              </a:ext>
            </a:extLst>
          </p:cNvPr>
          <p:cNvPicPr>
            <a:picLocks noChangeAspect="1"/>
          </p:cNvPicPr>
          <p:nvPr/>
        </p:nvPicPr>
        <p:blipFill>
          <a:blip r:embed="rId5"/>
          <a:stretch>
            <a:fillRect/>
          </a:stretch>
        </p:blipFill>
        <p:spPr>
          <a:xfrm>
            <a:off x="3509413" y="5327866"/>
            <a:ext cx="1754890" cy="577395"/>
          </a:xfrm>
          <a:prstGeom prst="rect">
            <a:avLst/>
          </a:prstGeom>
        </p:spPr>
      </p:pic>
      <p:pic>
        <p:nvPicPr>
          <p:cNvPr id="10" name="Bilde 9">
            <a:extLst>
              <a:ext uri="{FF2B5EF4-FFF2-40B4-BE49-F238E27FC236}">
                <a16:creationId xmlns:a16="http://schemas.microsoft.com/office/drawing/2014/main" id="{8A5C9FAB-D9F6-4F91-BBC8-5E9ED3BD6486}"/>
              </a:ext>
            </a:extLst>
          </p:cNvPr>
          <p:cNvPicPr>
            <a:picLocks noChangeAspect="1"/>
          </p:cNvPicPr>
          <p:nvPr/>
        </p:nvPicPr>
        <p:blipFill>
          <a:blip r:embed="rId6"/>
          <a:stretch>
            <a:fillRect/>
          </a:stretch>
        </p:blipFill>
        <p:spPr>
          <a:xfrm>
            <a:off x="3597248" y="6987333"/>
            <a:ext cx="2605889" cy="1616815"/>
          </a:xfrm>
          <a:prstGeom prst="rect">
            <a:avLst/>
          </a:prstGeom>
        </p:spPr>
      </p:pic>
      <p:sp>
        <p:nvSpPr>
          <p:cNvPr id="48" name="Rektangel 47">
            <a:extLst>
              <a:ext uri="{FF2B5EF4-FFF2-40B4-BE49-F238E27FC236}">
                <a16:creationId xmlns:a16="http://schemas.microsoft.com/office/drawing/2014/main" id="{F4994823-E52C-4317-B8F8-A94074FA188E}"/>
              </a:ext>
            </a:extLst>
          </p:cNvPr>
          <p:cNvSpPr/>
          <p:nvPr/>
        </p:nvSpPr>
        <p:spPr>
          <a:xfrm>
            <a:off x="3598704" y="8075132"/>
            <a:ext cx="864808" cy="20096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1" name="Bilde 10">
            <a:extLst>
              <a:ext uri="{FF2B5EF4-FFF2-40B4-BE49-F238E27FC236}">
                <a16:creationId xmlns:a16="http://schemas.microsoft.com/office/drawing/2014/main" id="{FA66E3FC-02BF-42A1-A332-0F3D6D02BA5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31108" y="1458111"/>
            <a:ext cx="1031939" cy="1652088"/>
          </a:xfrm>
          <a:prstGeom prst="rect">
            <a:avLst/>
          </a:prstGeom>
        </p:spPr>
      </p:pic>
      <p:sp>
        <p:nvSpPr>
          <p:cNvPr id="25" name="TekstSylinder 24">
            <a:extLst>
              <a:ext uri="{FF2B5EF4-FFF2-40B4-BE49-F238E27FC236}">
                <a16:creationId xmlns:a16="http://schemas.microsoft.com/office/drawing/2014/main" id="{470818E0-BD8C-46F0-8A48-693657A8CB5A}"/>
              </a:ext>
            </a:extLst>
          </p:cNvPr>
          <p:cNvSpPr txBox="1"/>
          <p:nvPr/>
        </p:nvSpPr>
        <p:spPr>
          <a:xfrm>
            <a:off x="4980811" y="1453845"/>
            <a:ext cx="1575954" cy="600164"/>
          </a:xfrm>
          <a:prstGeom prst="rect">
            <a:avLst/>
          </a:prstGeom>
          <a:noFill/>
          <a:ln>
            <a:solidFill>
              <a:schemeClr val="tx1"/>
            </a:solidFill>
          </a:ln>
        </p:spPr>
        <p:txBody>
          <a:bodyPr wrap="square" rtlCol="0">
            <a:spAutoFit/>
          </a:bodyPr>
          <a:lstStyle/>
          <a:p>
            <a:r>
              <a:rPr lang="nb-NO" sz="1100" b="1" dirty="0"/>
              <a:t>Hva betyr kontinuerlig?</a:t>
            </a:r>
          </a:p>
          <a:p>
            <a:r>
              <a:rPr lang="nb-NO" sz="1100" dirty="0"/>
              <a:t>Noe som fortsetter uten opphold.</a:t>
            </a:r>
          </a:p>
        </p:txBody>
      </p:sp>
      <p:pic>
        <p:nvPicPr>
          <p:cNvPr id="15" name="Bilde 14">
            <a:extLst>
              <a:ext uri="{FF2B5EF4-FFF2-40B4-BE49-F238E27FC236}">
                <a16:creationId xmlns:a16="http://schemas.microsoft.com/office/drawing/2014/main" id="{884AE0BA-8FAA-4ED2-8AEE-D4297026C58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9699" y="1957263"/>
            <a:ext cx="344026" cy="330762"/>
          </a:xfrm>
          <a:prstGeom prst="rect">
            <a:avLst/>
          </a:prstGeom>
        </p:spPr>
      </p:pic>
      <p:pic>
        <p:nvPicPr>
          <p:cNvPr id="18" name="Bilde 17">
            <a:extLst>
              <a:ext uri="{FF2B5EF4-FFF2-40B4-BE49-F238E27FC236}">
                <a16:creationId xmlns:a16="http://schemas.microsoft.com/office/drawing/2014/main" id="{25C75DA4-82A7-4399-9EF2-FFA647F39C6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17884" y="2575341"/>
            <a:ext cx="627657" cy="305644"/>
          </a:xfrm>
          <a:prstGeom prst="rect">
            <a:avLst/>
          </a:prstGeom>
        </p:spPr>
      </p:pic>
      <p:pic>
        <p:nvPicPr>
          <p:cNvPr id="23" name="Bilde 22">
            <a:extLst>
              <a:ext uri="{FF2B5EF4-FFF2-40B4-BE49-F238E27FC236}">
                <a16:creationId xmlns:a16="http://schemas.microsoft.com/office/drawing/2014/main" id="{7D161D73-281F-445A-9B8D-4F077AAFFF0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17884" y="3224021"/>
            <a:ext cx="634995" cy="607132"/>
          </a:xfrm>
          <a:prstGeom prst="rect">
            <a:avLst/>
          </a:prstGeom>
        </p:spPr>
      </p:pic>
    </p:spTree>
    <p:extLst>
      <p:ext uri="{BB962C8B-B14F-4D97-AF65-F5344CB8AC3E}">
        <p14:creationId xmlns:p14="http://schemas.microsoft.com/office/powerpoint/2010/main" val="41045299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Bilde 16">
            <a:extLst>
              <a:ext uri="{FF2B5EF4-FFF2-40B4-BE49-F238E27FC236}">
                <a16:creationId xmlns:a16="http://schemas.microsoft.com/office/drawing/2014/main" id="{1F94E245-3F06-4D9A-8E0E-DFF550045DA5}"/>
              </a:ext>
            </a:extLst>
          </p:cNvPr>
          <p:cNvPicPr>
            <a:picLocks noChangeAspect="1"/>
          </p:cNvPicPr>
          <p:nvPr/>
        </p:nvPicPr>
        <p:blipFill>
          <a:blip r:embed="rId2"/>
          <a:stretch>
            <a:fillRect/>
          </a:stretch>
        </p:blipFill>
        <p:spPr>
          <a:xfrm>
            <a:off x="3425501" y="2074168"/>
            <a:ext cx="1766631" cy="2362830"/>
          </a:xfrm>
          <a:prstGeom prst="rect">
            <a:avLst/>
          </a:prstGeom>
        </p:spPr>
      </p:pic>
      <p:pic>
        <p:nvPicPr>
          <p:cNvPr id="4" name="Bilde 3">
            <a:extLst>
              <a:ext uri="{FF2B5EF4-FFF2-40B4-BE49-F238E27FC236}">
                <a16:creationId xmlns:a16="http://schemas.microsoft.com/office/drawing/2014/main" id="{28BA598E-3413-4227-9630-73BA537B4E87}"/>
              </a:ext>
            </a:extLst>
          </p:cNvPr>
          <p:cNvPicPr>
            <a:picLocks noChangeAspect="1"/>
          </p:cNvPicPr>
          <p:nvPr/>
        </p:nvPicPr>
        <p:blipFill>
          <a:blip r:embed="rId3"/>
          <a:stretch>
            <a:fillRect/>
          </a:stretch>
        </p:blipFill>
        <p:spPr>
          <a:xfrm>
            <a:off x="2243362" y="2219299"/>
            <a:ext cx="1182316" cy="2160414"/>
          </a:xfrm>
          <a:prstGeom prst="rect">
            <a:avLst/>
          </a:prstGeom>
        </p:spPr>
      </p:pic>
      <p:sp>
        <p:nvSpPr>
          <p:cNvPr id="5" name="Plassholder for innhold 2">
            <a:extLst>
              <a:ext uri="{FF2B5EF4-FFF2-40B4-BE49-F238E27FC236}">
                <a16:creationId xmlns:a16="http://schemas.microsoft.com/office/drawing/2014/main" id="{10F23E5C-FEE0-4175-98AF-0E899B2F3D95}"/>
              </a:ext>
            </a:extLst>
          </p:cNvPr>
          <p:cNvSpPr txBox="1">
            <a:spLocks/>
          </p:cNvSpPr>
          <p:nvPr/>
        </p:nvSpPr>
        <p:spPr>
          <a:xfrm>
            <a:off x="166254" y="156972"/>
            <a:ext cx="4046343" cy="150194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nb-NO" sz="1100" dirty="0"/>
              <a:t>Dere kan la være å legge til servo-tillegget, da må dere bruke en annen kloss enn vist på forrige side. Det er bare en kloss uavhengig av hvilken type servo man bruker, men verdiene man skriver inn får ulikt resultat ut fra servotypen.</a:t>
            </a:r>
          </a:p>
          <a:p>
            <a:pPr marL="0" indent="0">
              <a:buNone/>
            </a:pPr>
            <a:r>
              <a:rPr lang="nb-NO" sz="1100" dirty="0"/>
              <a:t>180</a:t>
            </a:r>
            <a:r>
              <a:rPr lang="nb-NO" sz="1100" dirty="0">
                <a:sym typeface="Symbol" panose="05050102010706020507" pitchFamily="18" charset="2"/>
              </a:rPr>
              <a:t>-servo: Verdien angir vinkelen servoen skal dreie til.</a:t>
            </a:r>
            <a:endParaRPr lang="nb-NO" sz="1100" dirty="0"/>
          </a:p>
          <a:p>
            <a:pPr marL="0" indent="0">
              <a:buNone/>
            </a:pPr>
            <a:r>
              <a:rPr lang="nb-NO" sz="1100" dirty="0"/>
              <a:t>360</a:t>
            </a:r>
            <a:r>
              <a:rPr lang="nb-NO" sz="1100" dirty="0">
                <a:sym typeface="Symbol" panose="05050102010706020507" pitchFamily="18" charset="2"/>
              </a:rPr>
              <a:t>-servo: Verdien angir dreiehastighet som servoen dreier rundt og rundt med.</a:t>
            </a:r>
            <a:endParaRPr lang="nb-NO" sz="1100" dirty="0"/>
          </a:p>
        </p:txBody>
      </p:sp>
      <p:sp>
        <p:nvSpPr>
          <p:cNvPr id="7" name="Rektangel 6">
            <a:extLst>
              <a:ext uri="{FF2B5EF4-FFF2-40B4-BE49-F238E27FC236}">
                <a16:creationId xmlns:a16="http://schemas.microsoft.com/office/drawing/2014/main" id="{31253F4B-0C00-4BE6-90DB-7FC38A51E635}"/>
              </a:ext>
            </a:extLst>
          </p:cNvPr>
          <p:cNvSpPr/>
          <p:nvPr/>
        </p:nvSpPr>
        <p:spPr>
          <a:xfrm>
            <a:off x="166255" y="140644"/>
            <a:ext cx="6313057" cy="143662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TekstSylinder 7">
            <a:extLst>
              <a:ext uri="{FF2B5EF4-FFF2-40B4-BE49-F238E27FC236}">
                <a16:creationId xmlns:a16="http://schemas.microsoft.com/office/drawing/2014/main" id="{3B34C540-6A3A-418D-93FC-3CA85C0B07EC}"/>
              </a:ext>
            </a:extLst>
          </p:cNvPr>
          <p:cNvSpPr txBox="1"/>
          <p:nvPr/>
        </p:nvSpPr>
        <p:spPr>
          <a:xfrm>
            <a:off x="166254" y="1758739"/>
            <a:ext cx="2298541" cy="307777"/>
          </a:xfrm>
          <a:prstGeom prst="rect">
            <a:avLst/>
          </a:prstGeom>
          <a:noFill/>
        </p:spPr>
        <p:txBody>
          <a:bodyPr wrap="square" rtlCol="0">
            <a:spAutoFit/>
          </a:bodyPr>
          <a:lstStyle/>
          <a:p>
            <a:r>
              <a:rPr lang="nb-NO" sz="1400" b="1" dirty="0"/>
              <a:t>Denne klossen finner du slik</a:t>
            </a:r>
          </a:p>
        </p:txBody>
      </p:sp>
      <p:sp>
        <p:nvSpPr>
          <p:cNvPr id="9" name="TekstSylinder 8">
            <a:extLst>
              <a:ext uri="{FF2B5EF4-FFF2-40B4-BE49-F238E27FC236}">
                <a16:creationId xmlns:a16="http://schemas.microsoft.com/office/drawing/2014/main" id="{E3C347B9-511F-45E0-8B50-24DCEA1A74B2}"/>
              </a:ext>
            </a:extLst>
          </p:cNvPr>
          <p:cNvSpPr txBox="1"/>
          <p:nvPr/>
        </p:nvSpPr>
        <p:spPr>
          <a:xfrm>
            <a:off x="240684" y="2181084"/>
            <a:ext cx="1499259" cy="1785104"/>
          </a:xfrm>
          <a:prstGeom prst="rect">
            <a:avLst/>
          </a:prstGeom>
          <a:noFill/>
        </p:spPr>
        <p:txBody>
          <a:bodyPr wrap="square" rtlCol="0">
            <a:spAutoFit/>
          </a:bodyPr>
          <a:lstStyle/>
          <a:p>
            <a:pPr marL="228600" indent="-228600">
              <a:buFont typeface="+mj-lt"/>
              <a:buAutoNum type="arabicPeriod"/>
            </a:pPr>
            <a:r>
              <a:rPr lang="nb-NO" sz="1100" dirty="0"/>
              <a:t>Velg avansert i menyen, den er svart.</a:t>
            </a:r>
          </a:p>
          <a:p>
            <a:pPr marL="228600" indent="-228600">
              <a:buFont typeface="+mj-lt"/>
              <a:buAutoNum type="arabicPeriod"/>
            </a:pPr>
            <a:endParaRPr lang="nb-NO" sz="1100" dirty="0"/>
          </a:p>
          <a:p>
            <a:pPr marL="228600" indent="-228600">
              <a:buFont typeface="+mj-lt"/>
              <a:buAutoNum type="arabicPeriod"/>
            </a:pPr>
            <a:endParaRPr lang="nb-NO" sz="1100" dirty="0"/>
          </a:p>
          <a:p>
            <a:pPr marL="228600" indent="-228600">
              <a:buFont typeface="+mj-lt"/>
              <a:buAutoNum type="arabicPeriod"/>
            </a:pPr>
            <a:endParaRPr lang="nb-NO" sz="1100" dirty="0"/>
          </a:p>
          <a:p>
            <a:pPr marL="228600" indent="-228600">
              <a:buFont typeface="+mj-lt"/>
              <a:buAutoNum type="arabicPeriod"/>
            </a:pPr>
            <a:r>
              <a:rPr lang="nb-NO" sz="1100" dirty="0"/>
              <a:t> Gå nedover i menyen til du finner tilkobling. Den er mørkerød.</a:t>
            </a:r>
          </a:p>
        </p:txBody>
      </p:sp>
      <p:sp>
        <p:nvSpPr>
          <p:cNvPr id="10" name="Rektangel 9">
            <a:extLst>
              <a:ext uri="{FF2B5EF4-FFF2-40B4-BE49-F238E27FC236}">
                <a16:creationId xmlns:a16="http://schemas.microsoft.com/office/drawing/2014/main" id="{6AF8AE17-535F-4DA3-B1F5-29DC9CE56DF9}"/>
              </a:ext>
            </a:extLst>
          </p:cNvPr>
          <p:cNvSpPr/>
          <p:nvPr/>
        </p:nvSpPr>
        <p:spPr>
          <a:xfrm>
            <a:off x="2237825" y="2204125"/>
            <a:ext cx="931374" cy="260249"/>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11" name="Rett pilkobling 10">
            <a:extLst>
              <a:ext uri="{FF2B5EF4-FFF2-40B4-BE49-F238E27FC236}">
                <a16:creationId xmlns:a16="http://schemas.microsoft.com/office/drawing/2014/main" id="{8D73D768-4001-48A7-AEA3-C5246D72E939}"/>
              </a:ext>
            </a:extLst>
          </p:cNvPr>
          <p:cNvCxnSpPr>
            <a:cxnSpLocks/>
          </p:cNvCxnSpPr>
          <p:nvPr/>
        </p:nvCxnSpPr>
        <p:spPr>
          <a:xfrm>
            <a:off x="1417625" y="2323107"/>
            <a:ext cx="656104" cy="0"/>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Rett pilkobling 11">
            <a:extLst>
              <a:ext uri="{FF2B5EF4-FFF2-40B4-BE49-F238E27FC236}">
                <a16:creationId xmlns:a16="http://schemas.microsoft.com/office/drawing/2014/main" id="{7974F123-DAF3-4E19-A682-AE39BAE3AB9B}"/>
              </a:ext>
            </a:extLst>
          </p:cNvPr>
          <p:cNvCxnSpPr>
            <a:cxnSpLocks/>
          </p:cNvCxnSpPr>
          <p:nvPr/>
        </p:nvCxnSpPr>
        <p:spPr>
          <a:xfrm>
            <a:off x="1581721" y="3651165"/>
            <a:ext cx="492008" cy="0"/>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3" name="Rektangel 12">
            <a:extLst>
              <a:ext uri="{FF2B5EF4-FFF2-40B4-BE49-F238E27FC236}">
                <a16:creationId xmlns:a16="http://schemas.microsoft.com/office/drawing/2014/main" id="{CD62EE2D-5D39-4757-8F35-F5F0D1D248A2}"/>
              </a:ext>
            </a:extLst>
          </p:cNvPr>
          <p:cNvSpPr/>
          <p:nvPr/>
        </p:nvSpPr>
        <p:spPr>
          <a:xfrm>
            <a:off x="2237853" y="3492262"/>
            <a:ext cx="1104385" cy="242538"/>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a:extLst>
              <a:ext uri="{FF2B5EF4-FFF2-40B4-BE49-F238E27FC236}">
                <a16:creationId xmlns:a16="http://schemas.microsoft.com/office/drawing/2014/main" id="{328D4616-2282-47D0-8A6A-A840ADB2A741}"/>
              </a:ext>
            </a:extLst>
          </p:cNvPr>
          <p:cNvSpPr txBox="1"/>
          <p:nvPr/>
        </p:nvSpPr>
        <p:spPr>
          <a:xfrm>
            <a:off x="5165944" y="3429066"/>
            <a:ext cx="1560851" cy="769441"/>
          </a:xfrm>
          <a:prstGeom prst="rect">
            <a:avLst/>
          </a:prstGeom>
          <a:noFill/>
        </p:spPr>
        <p:txBody>
          <a:bodyPr wrap="square" rtlCol="0">
            <a:spAutoFit/>
          </a:bodyPr>
          <a:lstStyle/>
          <a:p>
            <a:pPr marL="228600" indent="-228600">
              <a:buFont typeface="+mj-lt"/>
              <a:buAutoNum type="arabicPeriod" startAt="3"/>
            </a:pPr>
            <a:r>
              <a:rPr lang="nb-NO" sz="1100" dirty="0"/>
              <a:t>Så finner du klossen du trenger nest nederst (og nederst).</a:t>
            </a:r>
          </a:p>
        </p:txBody>
      </p:sp>
      <p:sp>
        <p:nvSpPr>
          <p:cNvPr id="15" name="Rektangel 14">
            <a:extLst>
              <a:ext uri="{FF2B5EF4-FFF2-40B4-BE49-F238E27FC236}">
                <a16:creationId xmlns:a16="http://schemas.microsoft.com/office/drawing/2014/main" id="{A896805A-C22A-484F-821F-79B6BF706EAB}"/>
              </a:ext>
            </a:extLst>
          </p:cNvPr>
          <p:cNvSpPr/>
          <p:nvPr/>
        </p:nvSpPr>
        <p:spPr>
          <a:xfrm>
            <a:off x="3436979" y="3929967"/>
            <a:ext cx="1276581" cy="213898"/>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16" name="Rett pilkobling 15">
            <a:extLst>
              <a:ext uri="{FF2B5EF4-FFF2-40B4-BE49-F238E27FC236}">
                <a16:creationId xmlns:a16="http://schemas.microsoft.com/office/drawing/2014/main" id="{29B7C2A0-906D-477B-8515-6974F112148D}"/>
              </a:ext>
            </a:extLst>
          </p:cNvPr>
          <p:cNvCxnSpPr>
            <a:cxnSpLocks/>
          </p:cNvCxnSpPr>
          <p:nvPr/>
        </p:nvCxnSpPr>
        <p:spPr>
          <a:xfrm flipH="1">
            <a:off x="4839634" y="4048630"/>
            <a:ext cx="442486" cy="0"/>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pic>
        <p:nvPicPr>
          <p:cNvPr id="25" name="Bilde 24">
            <a:extLst>
              <a:ext uri="{FF2B5EF4-FFF2-40B4-BE49-F238E27FC236}">
                <a16:creationId xmlns:a16="http://schemas.microsoft.com/office/drawing/2014/main" id="{E6E99628-BB29-4AE7-A89D-C0A389283258}"/>
              </a:ext>
            </a:extLst>
          </p:cNvPr>
          <p:cNvPicPr>
            <a:picLocks noChangeAspect="1"/>
          </p:cNvPicPr>
          <p:nvPr/>
        </p:nvPicPr>
        <p:blipFill>
          <a:blip r:embed="rId4"/>
          <a:stretch>
            <a:fillRect/>
          </a:stretch>
        </p:blipFill>
        <p:spPr>
          <a:xfrm>
            <a:off x="288809" y="5141154"/>
            <a:ext cx="1938537" cy="1630961"/>
          </a:xfrm>
          <a:prstGeom prst="rect">
            <a:avLst/>
          </a:prstGeom>
        </p:spPr>
      </p:pic>
      <p:sp>
        <p:nvSpPr>
          <p:cNvPr id="26" name="Plassholder for innhold 2">
            <a:extLst>
              <a:ext uri="{FF2B5EF4-FFF2-40B4-BE49-F238E27FC236}">
                <a16:creationId xmlns:a16="http://schemas.microsoft.com/office/drawing/2014/main" id="{8DC259BE-058B-4D7F-92C6-FDEE99C0B808}"/>
              </a:ext>
            </a:extLst>
          </p:cNvPr>
          <p:cNvSpPr>
            <a:spLocks noGrp="1"/>
          </p:cNvSpPr>
          <p:nvPr>
            <p:ph idx="1"/>
          </p:nvPr>
        </p:nvSpPr>
        <p:spPr>
          <a:xfrm>
            <a:off x="471487" y="7118979"/>
            <a:ext cx="5915025" cy="367984"/>
          </a:xfrm>
        </p:spPr>
        <p:txBody>
          <a:bodyPr/>
          <a:lstStyle/>
          <a:p>
            <a:pPr marL="0" indent="0" algn="ctr">
              <a:buNone/>
            </a:pPr>
            <a:r>
              <a:rPr lang="nb-NO" sz="2000" dirty="0"/>
              <a:t>Programmering av 360</a:t>
            </a:r>
            <a:r>
              <a:rPr lang="nb-NO" sz="2000" dirty="0">
                <a:sym typeface="Symbol" panose="05050102010706020507" pitchFamily="18" charset="2"/>
              </a:rPr>
              <a:t>-</a:t>
            </a:r>
            <a:r>
              <a:rPr lang="nb-NO" sz="2000" dirty="0"/>
              <a:t>servoer (kontinuerlige servoer)</a:t>
            </a:r>
            <a:endParaRPr lang="nb-NO" sz="2000" dirty="0">
              <a:solidFill>
                <a:srgbClr val="00B050"/>
              </a:solidFill>
            </a:endParaRPr>
          </a:p>
          <a:p>
            <a:pPr marL="0" indent="0">
              <a:buNone/>
            </a:pPr>
            <a:endParaRPr lang="nb-NO" dirty="0"/>
          </a:p>
        </p:txBody>
      </p:sp>
      <p:pic>
        <p:nvPicPr>
          <p:cNvPr id="27" name="Bilde 26">
            <a:extLst>
              <a:ext uri="{FF2B5EF4-FFF2-40B4-BE49-F238E27FC236}">
                <a16:creationId xmlns:a16="http://schemas.microsoft.com/office/drawing/2014/main" id="{833A886D-F0CC-4A46-902D-5E83E46A1354}"/>
              </a:ext>
            </a:extLst>
          </p:cNvPr>
          <p:cNvPicPr>
            <a:picLocks noChangeAspect="1"/>
          </p:cNvPicPr>
          <p:nvPr/>
        </p:nvPicPr>
        <p:blipFill>
          <a:blip r:embed="rId5"/>
          <a:stretch>
            <a:fillRect/>
          </a:stretch>
        </p:blipFill>
        <p:spPr>
          <a:xfrm>
            <a:off x="378688" y="7624373"/>
            <a:ext cx="2974109" cy="1901615"/>
          </a:xfrm>
          <a:prstGeom prst="rect">
            <a:avLst/>
          </a:prstGeom>
        </p:spPr>
      </p:pic>
      <p:sp>
        <p:nvSpPr>
          <p:cNvPr id="28" name="TekstSylinder 27">
            <a:extLst>
              <a:ext uri="{FF2B5EF4-FFF2-40B4-BE49-F238E27FC236}">
                <a16:creationId xmlns:a16="http://schemas.microsoft.com/office/drawing/2014/main" id="{ED913706-8936-4D18-84B0-7DD1D304E750}"/>
              </a:ext>
            </a:extLst>
          </p:cNvPr>
          <p:cNvSpPr txBox="1"/>
          <p:nvPr/>
        </p:nvSpPr>
        <p:spPr>
          <a:xfrm>
            <a:off x="3505205" y="7725970"/>
            <a:ext cx="2974107" cy="1954381"/>
          </a:xfrm>
          <a:prstGeom prst="rect">
            <a:avLst/>
          </a:prstGeom>
          <a:noFill/>
        </p:spPr>
        <p:txBody>
          <a:bodyPr wrap="square" rtlCol="0">
            <a:spAutoFit/>
          </a:bodyPr>
          <a:lstStyle/>
          <a:p>
            <a:r>
              <a:rPr lang="nb-NO" sz="1100" dirty="0"/>
              <a:t>Om vi skriver verdien 0 til servoen, vil den rotere mot klokken så fort den klarer. </a:t>
            </a:r>
          </a:p>
          <a:p>
            <a:endParaRPr lang="nb-NO" sz="1100" dirty="0"/>
          </a:p>
          <a:p>
            <a:r>
              <a:rPr lang="nb-NO" sz="1100" dirty="0"/>
              <a:t>Når vi øker verdien, vil den rotere saktere helt til vi kommer til 90 hvor motoren står stille.</a:t>
            </a:r>
          </a:p>
          <a:p>
            <a:endParaRPr lang="nb-NO" sz="1100" dirty="0"/>
          </a:p>
          <a:p>
            <a:r>
              <a:rPr lang="nb-NO" sz="1100" dirty="0"/>
              <a:t>Når vi øker verdien over 90 opp mot 180 grader roterer den raskere og raskere med klokken.</a:t>
            </a:r>
          </a:p>
          <a:p>
            <a:endParaRPr lang="nb-NO" sz="1100" dirty="0"/>
          </a:p>
          <a:p>
            <a:r>
              <a:rPr lang="nb-NO" sz="1100" dirty="0"/>
              <a:t>Her er verdien altså ikke vinkelen, men dreiehastighet.</a:t>
            </a:r>
          </a:p>
        </p:txBody>
      </p:sp>
      <p:sp>
        <p:nvSpPr>
          <p:cNvPr id="29" name="TekstSylinder 28">
            <a:extLst>
              <a:ext uri="{FF2B5EF4-FFF2-40B4-BE49-F238E27FC236}">
                <a16:creationId xmlns:a16="http://schemas.microsoft.com/office/drawing/2014/main" id="{38985651-BB95-49B6-82DE-CF8D9A723F58}"/>
              </a:ext>
            </a:extLst>
          </p:cNvPr>
          <p:cNvSpPr txBox="1"/>
          <p:nvPr/>
        </p:nvSpPr>
        <p:spPr>
          <a:xfrm>
            <a:off x="378687" y="6787660"/>
            <a:ext cx="6007825" cy="261610"/>
          </a:xfrm>
          <a:prstGeom prst="rect">
            <a:avLst/>
          </a:prstGeom>
          <a:noFill/>
        </p:spPr>
        <p:txBody>
          <a:bodyPr wrap="square" rtlCol="0">
            <a:spAutoFit/>
          </a:bodyPr>
          <a:lstStyle/>
          <a:p>
            <a:r>
              <a:rPr lang="nb-NO" sz="1100" b="1" dirty="0"/>
              <a:t>___________________________________________________________________________________</a:t>
            </a:r>
          </a:p>
        </p:txBody>
      </p:sp>
      <p:sp>
        <p:nvSpPr>
          <p:cNvPr id="30" name="TekstSylinder 29">
            <a:extLst>
              <a:ext uri="{FF2B5EF4-FFF2-40B4-BE49-F238E27FC236}">
                <a16:creationId xmlns:a16="http://schemas.microsoft.com/office/drawing/2014/main" id="{67179F5E-8DD1-4524-BA23-7BF829E09250}"/>
              </a:ext>
            </a:extLst>
          </p:cNvPr>
          <p:cNvSpPr txBox="1"/>
          <p:nvPr/>
        </p:nvSpPr>
        <p:spPr>
          <a:xfrm>
            <a:off x="2464796" y="5278185"/>
            <a:ext cx="3921716" cy="1277273"/>
          </a:xfrm>
          <a:prstGeom prst="rect">
            <a:avLst/>
          </a:prstGeom>
          <a:noFill/>
        </p:spPr>
        <p:txBody>
          <a:bodyPr wrap="square" rtlCol="0">
            <a:spAutoFit/>
          </a:bodyPr>
          <a:lstStyle/>
          <a:p>
            <a:r>
              <a:rPr lang="nb-NO" sz="1100" dirty="0"/>
              <a:t>En 180</a:t>
            </a:r>
            <a:r>
              <a:rPr lang="nb-NO" sz="1100" dirty="0">
                <a:sym typeface="Symbol" panose="05050102010706020507" pitchFamily="18" charset="2"/>
              </a:rPr>
              <a:t>-</a:t>
            </a:r>
            <a:r>
              <a:rPr lang="nb-NO" sz="1100" dirty="0"/>
              <a:t>servo kan dreie 180</a:t>
            </a:r>
            <a:r>
              <a:rPr lang="nb-NO" sz="1100" dirty="0">
                <a:sym typeface="Symbol" panose="05050102010706020507" pitchFamily="18" charset="2"/>
              </a:rPr>
              <a:t></a:t>
            </a:r>
            <a:r>
              <a:rPr lang="nb-NO" sz="1100" dirty="0"/>
              <a:t> hver vei, men ikke dreie helt rundt. Man kan typisk ikke styre hastigheten til denne typen servoer, bare hvilken vinkel de dreier til.</a:t>
            </a:r>
          </a:p>
          <a:p>
            <a:endParaRPr lang="nb-NO" sz="1100" dirty="0"/>
          </a:p>
          <a:p>
            <a:r>
              <a:rPr lang="nb-NO" sz="1100" dirty="0"/>
              <a:t>Det øverste programmet gjør at servoen dreier 180</a:t>
            </a:r>
            <a:r>
              <a:rPr lang="nb-NO" sz="1100" dirty="0">
                <a:sym typeface="Symbol" panose="05050102010706020507" pitchFamily="18" charset="2"/>
              </a:rPr>
              <a:t></a:t>
            </a:r>
            <a:r>
              <a:rPr lang="nb-NO" sz="1100" dirty="0"/>
              <a:t> i den ene retningen. Det nederste programmet gjør at servoen dreier tilbake til utgangspunktet.</a:t>
            </a:r>
          </a:p>
        </p:txBody>
      </p:sp>
      <p:sp>
        <p:nvSpPr>
          <p:cNvPr id="33" name="TekstSylinder 32">
            <a:extLst>
              <a:ext uri="{FF2B5EF4-FFF2-40B4-BE49-F238E27FC236}">
                <a16:creationId xmlns:a16="http://schemas.microsoft.com/office/drawing/2014/main" id="{F9086E6C-7D8C-4204-889F-E322979710E8}"/>
              </a:ext>
            </a:extLst>
          </p:cNvPr>
          <p:cNvSpPr txBox="1"/>
          <p:nvPr/>
        </p:nvSpPr>
        <p:spPr>
          <a:xfrm>
            <a:off x="421588" y="4348005"/>
            <a:ext cx="6007825" cy="261610"/>
          </a:xfrm>
          <a:prstGeom prst="rect">
            <a:avLst/>
          </a:prstGeom>
          <a:noFill/>
        </p:spPr>
        <p:txBody>
          <a:bodyPr wrap="square" rtlCol="0">
            <a:spAutoFit/>
          </a:bodyPr>
          <a:lstStyle/>
          <a:p>
            <a:r>
              <a:rPr lang="nb-NO" sz="1100" b="1" dirty="0"/>
              <a:t>___________________________________________________________________________________</a:t>
            </a:r>
          </a:p>
        </p:txBody>
      </p:sp>
      <p:sp>
        <p:nvSpPr>
          <p:cNvPr id="34" name="Plassholder for innhold 2">
            <a:extLst>
              <a:ext uri="{FF2B5EF4-FFF2-40B4-BE49-F238E27FC236}">
                <a16:creationId xmlns:a16="http://schemas.microsoft.com/office/drawing/2014/main" id="{C13BEEE3-CA29-4AAF-9E59-12F0099CCCE8}"/>
              </a:ext>
            </a:extLst>
          </p:cNvPr>
          <p:cNvSpPr txBox="1">
            <a:spLocks/>
          </p:cNvSpPr>
          <p:nvPr/>
        </p:nvSpPr>
        <p:spPr>
          <a:xfrm>
            <a:off x="378687" y="4698087"/>
            <a:ext cx="5915025" cy="367984"/>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nb-NO" sz="2000" dirty="0"/>
              <a:t>Programmering av 180</a:t>
            </a:r>
            <a:r>
              <a:rPr lang="nb-NO" sz="2000" dirty="0">
                <a:sym typeface="Symbol" panose="05050102010706020507" pitchFamily="18" charset="2"/>
              </a:rPr>
              <a:t>-</a:t>
            </a:r>
            <a:r>
              <a:rPr lang="nb-NO" sz="2000" dirty="0"/>
              <a:t>servoer</a:t>
            </a:r>
            <a:endParaRPr lang="nb-NO" sz="2000" dirty="0">
              <a:solidFill>
                <a:srgbClr val="00B050"/>
              </a:solidFill>
            </a:endParaRPr>
          </a:p>
          <a:p>
            <a:pPr marL="0" indent="0">
              <a:buFont typeface="Arial" panose="020B0604020202020204" pitchFamily="34" charset="0"/>
              <a:buNone/>
            </a:pPr>
            <a:endParaRPr lang="nb-NO" dirty="0"/>
          </a:p>
        </p:txBody>
      </p:sp>
      <p:pic>
        <p:nvPicPr>
          <p:cNvPr id="35" name="Bilde 34">
            <a:extLst>
              <a:ext uri="{FF2B5EF4-FFF2-40B4-BE49-F238E27FC236}">
                <a16:creationId xmlns:a16="http://schemas.microsoft.com/office/drawing/2014/main" id="{7D401557-FC07-4B8D-87AA-3748304D2243}"/>
              </a:ext>
            </a:extLst>
          </p:cNvPr>
          <p:cNvPicPr>
            <a:picLocks noChangeAspect="1"/>
          </p:cNvPicPr>
          <p:nvPr/>
        </p:nvPicPr>
        <p:blipFill>
          <a:blip r:embed="rId6"/>
          <a:stretch>
            <a:fillRect/>
          </a:stretch>
        </p:blipFill>
        <p:spPr>
          <a:xfrm>
            <a:off x="4154669" y="607977"/>
            <a:ext cx="2139043" cy="429906"/>
          </a:xfrm>
          <a:prstGeom prst="rect">
            <a:avLst/>
          </a:prstGeom>
        </p:spPr>
      </p:pic>
      <p:sp>
        <p:nvSpPr>
          <p:cNvPr id="2" name="Plassholder for lysbildenummer 1">
            <a:extLst>
              <a:ext uri="{FF2B5EF4-FFF2-40B4-BE49-F238E27FC236}">
                <a16:creationId xmlns:a16="http://schemas.microsoft.com/office/drawing/2014/main" id="{CACBBF77-2673-4CFA-BA62-9DA7833CCBDF}"/>
              </a:ext>
            </a:extLst>
          </p:cNvPr>
          <p:cNvSpPr>
            <a:spLocks noGrp="1"/>
          </p:cNvSpPr>
          <p:nvPr>
            <p:ph type="sldNum" sz="quarter" idx="12"/>
          </p:nvPr>
        </p:nvSpPr>
        <p:spPr/>
        <p:txBody>
          <a:bodyPr/>
          <a:lstStyle/>
          <a:p>
            <a:fld id="{8BCDA449-1FD9-4B7A-9E85-B244E6DC9C56}" type="slidenum">
              <a:rPr lang="nb-NO" smtClean="0"/>
              <a:t>16</a:t>
            </a:fld>
            <a:endParaRPr lang="nb-NO"/>
          </a:p>
        </p:txBody>
      </p:sp>
    </p:spTree>
    <p:extLst>
      <p:ext uri="{BB962C8B-B14F-4D97-AF65-F5344CB8AC3E}">
        <p14:creationId xmlns:p14="http://schemas.microsoft.com/office/powerpoint/2010/main" val="37599543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DC10FF-F01A-4251-B118-494886927C73}"/>
              </a:ext>
            </a:extLst>
          </p:cNvPr>
          <p:cNvSpPr>
            <a:spLocks noGrp="1"/>
          </p:cNvSpPr>
          <p:nvPr>
            <p:ph type="title"/>
          </p:nvPr>
        </p:nvSpPr>
        <p:spPr>
          <a:xfrm>
            <a:off x="471488" y="47852"/>
            <a:ext cx="5915025" cy="891965"/>
          </a:xfrm>
        </p:spPr>
        <p:txBody>
          <a:bodyPr/>
          <a:lstStyle/>
          <a:p>
            <a:pPr algn="ctr"/>
            <a:r>
              <a:rPr lang="nb-NO" dirty="0"/>
              <a:t>Miniutfordringer</a:t>
            </a:r>
          </a:p>
        </p:txBody>
      </p:sp>
      <p:sp>
        <p:nvSpPr>
          <p:cNvPr id="4" name="TekstSylinder 3">
            <a:extLst>
              <a:ext uri="{FF2B5EF4-FFF2-40B4-BE49-F238E27FC236}">
                <a16:creationId xmlns:a16="http://schemas.microsoft.com/office/drawing/2014/main" id="{E35F8F27-154A-4EEC-85CD-BE932DFC83AF}"/>
              </a:ext>
            </a:extLst>
          </p:cNvPr>
          <p:cNvSpPr txBox="1"/>
          <p:nvPr/>
        </p:nvSpPr>
        <p:spPr>
          <a:xfrm>
            <a:off x="2774775" y="2693346"/>
            <a:ext cx="3760250" cy="1754326"/>
          </a:xfrm>
          <a:prstGeom prst="rect">
            <a:avLst/>
          </a:prstGeom>
          <a:noFill/>
        </p:spPr>
        <p:txBody>
          <a:bodyPr wrap="square" rtlCol="0">
            <a:spAutoFit/>
          </a:bodyPr>
          <a:lstStyle/>
          <a:p>
            <a:r>
              <a:rPr lang="nb-NO" sz="1200" b="1" dirty="0"/>
              <a:t>Krav:</a:t>
            </a:r>
          </a:p>
          <a:p>
            <a:endParaRPr lang="nb-NO" sz="1200" dirty="0"/>
          </a:p>
          <a:p>
            <a:r>
              <a:rPr lang="nb-NO" sz="1200" dirty="0"/>
              <a:t>Bruk de utdelte materialene.</a:t>
            </a:r>
          </a:p>
          <a:p>
            <a:endParaRPr lang="nb-NO" sz="1200" dirty="0"/>
          </a:p>
          <a:p>
            <a:r>
              <a:rPr lang="nb-NO" sz="1200" dirty="0"/>
              <a:t>Bygg tårn på papplata med gjennomsnittshøyde på minst 160 cm.</a:t>
            </a:r>
          </a:p>
          <a:p>
            <a:endParaRPr lang="nb-NO" sz="1200" dirty="0"/>
          </a:p>
          <a:p>
            <a:r>
              <a:rPr lang="nb-NO" sz="1200" dirty="0"/>
              <a:t>Klossene må være i kontakt med plata og plata skal være intakt.</a:t>
            </a:r>
          </a:p>
        </p:txBody>
      </p:sp>
      <p:sp>
        <p:nvSpPr>
          <p:cNvPr id="5" name="TekstSylinder 4">
            <a:extLst>
              <a:ext uri="{FF2B5EF4-FFF2-40B4-BE49-F238E27FC236}">
                <a16:creationId xmlns:a16="http://schemas.microsoft.com/office/drawing/2014/main" id="{D32AE0E0-DC86-4C53-8A93-478E9E9E3538}"/>
              </a:ext>
            </a:extLst>
          </p:cNvPr>
          <p:cNvSpPr txBox="1"/>
          <p:nvPr/>
        </p:nvSpPr>
        <p:spPr>
          <a:xfrm>
            <a:off x="2774775" y="1719531"/>
            <a:ext cx="3760250" cy="830997"/>
          </a:xfrm>
          <a:prstGeom prst="rect">
            <a:avLst/>
          </a:prstGeom>
          <a:noFill/>
          <a:ln>
            <a:solidFill>
              <a:schemeClr val="tx1"/>
            </a:solidFill>
          </a:ln>
        </p:spPr>
        <p:txBody>
          <a:bodyPr wrap="square" rtlCol="0">
            <a:spAutoFit/>
          </a:bodyPr>
          <a:lstStyle/>
          <a:p>
            <a:r>
              <a:rPr lang="nb-NO" sz="1200" b="1" dirty="0"/>
              <a:t>Materialer: </a:t>
            </a:r>
            <a:r>
              <a:rPr lang="nb-NO" sz="1200" dirty="0"/>
              <a:t>Papplate (30 cm x 30 cm), 18 papirark, tape og saks.</a:t>
            </a:r>
          </a:p>
          <a:p>
            <a:endParaRPr lang="nb-NO" sz="1200" dirty="0"/>
          </a:p>
          <a:p>
            <a:r>
              <a:rPr lang="nb-NO" sz="1200" b="1" dirty="0"/>
              <a:t>Tidsbruk: </a:t>
            </a:r>
            <a:r>
              <a:rPr lang="nb-NO" sz="1200" dirty="0"/>
              <a:t>Planlegging 2 min, gjennomføring 10 min.</a:t>
            </a:r>
          </a:p>
        </p:txBody>
      </p:sp>
      <p:sp>
        <p:nvSpPr>
          <p:cNvPr id="6" name="TekstSylinder 5">
            <a:extLst>
              <a:ext uri="{FF2B5EF4-FFF2-40B4-BE49-F238E27FC236}">
                <a16:creationId xmlns:a16="http://schemas.microsoft.com/office/drawing/2014/main" id="{913DD91C-9C93-4AB8-B7A3-21D504517BD8}"/>
              </a:ext>
            </a:extLst>
          </p:cNvPr>
          <p:cNvSpPr txBox="1"/>
          <p:nvPr/>
        </p:nvSpPr>
        <p:spPr>
          <a:xfrm>
            <a:off x="471488" y="4549940"/>
            <a:ext cx="6205075" cy="369332"/>
          </a:xfrm>
          <a:prstGeom prst="rect">
            <a:avLst/>
          </a:prstGeom>
          <a:noFill/>
        </p:spPr>
        <p:txBody>
          <a:bodyPr wrap="square" rtlCol="0">
            <a:spAutoFit/>
          </a:bodyPr>
          <a:lstStyle/>
          <a:p>
            <a:r>
              <a:rPr lang="nb-NO" dirty="0"/>
              <a:t>____________________________________________________</a:t>
            </a:r>
          </a:p>
        </p:txBody>
      </p:sp>
      <p:sp>
        <p:nvSpPr>
          <p:cNvPr id="7" name="TekstSylinder 6">
            <a:extLst>
              <a:ext uri="{FF2B5EF4-FFF2-40B4-BE49-F238E27FC236}">
                <a16:creationId xmlns:a16="http://schemas.microsoft.com/office/drawing/2014/main" id="{4B6C3C87-B9BD-4157-BEC6-647BC2C8A337}"/>
              </a:ext>
            </a:extLst>
          </p:cNvPr>
          <p:cNvSpPr txBox="1"/>
          <p:nvPr/>
        </p:nvSpPr>
        <p:spPr>
          <a:xfrm>
            <a:off x="471488" y="1101418"/>
            <a:ext cx="3060277" cy="369332"/>
          </a:xfrm>
          <a:prstGeom prst="rect">
            <a:avLst/>
          </a:prstGeom>
          <a:noFill/>
        </p:spPr>
        <p:txBody>
          <a:bodyPr wrap="square" rtlCol="0">
            <a:spAutoFit/>
          </a:bodyPr>
          <a:lstStyle/>
          <a:p>
            <a:r>
              <a:rPr lang="nb-NO" b="1" dirty="0"/>
              <a:t>Det skjeve tårn i Pisa</a:t>
            </a:r>
          </a:p>
        </p:txBody>
      </p:sp>
      <p:sp>
        <p:nvSpPr>
          <p:cNvPr id="10" name="TekstSylinder 9">
            <a:extLst>
              <a:ext uri="{FF2B5EF4-FFF2-40B4-BE49-F238E27FC236}">
                <a16:creationId xmlns:a16="http://schemas.microsoft.com/office/drawing/2014/main" id="{184F4F1E-D1E6-48F2-97C1-D2B83415E122}"/>
              </a:ext>
            </a:extLst>
          </p:cNvPr>
          <p:cNvSpPr txBox="1"/>
          <p:nvPr/>
        </p:nvSpPr>
        <p:spPr>
          <a:xfrm>
            <a:off x="471488" y="5077282"/>
            <a:ext cx="3060277" cy="369332"/>
          </a:xfrm>
          <a:prstGeom prst="rect">
            <a:avLst/>
          </a:prstGeom>
          <a:noFill/>
        </p:spPr>
        <p:txBody>
          <a:bodyPr wrap="square" rtlCol="0">
            <a:spAutoFit/>
          </a:bodyPr>
          <a:lstStyle/>
          <a:p>
            <a:r>
              <a:rPr lang="nb-NO" b="1" dirty="0"/>
              <a:t>Utskytningsmekanisme</a:t>
            </a:r>
          </a:p>
        </p:txBody>
      </p:sp>
      <p:sp>
        <p:nvSpPr>
          <p:cNvPr id="11" name="TekstSylinder 10">
            <a:extLst>
              <a:ext uri="{FF2B5EF4-FFF2-40B4-BE49-F238E27FC236}">
                <a16:creationId xmlns:a16="http://schemas.microsoft.com/office/drawing/2014/main" id="{CEEB2A8B-8A5D-40D1-ACFF-1AA8646FECE0}"/>
              </a:ext>
            </a:extLst>
          </p:cNvPr>
          <p:cNvSpPr txBox="1"/>
          <p:nvPr/>
        </p:nvSpPr>
        <p:spPr>
          <a:xfrm>
            <a:off x="471488" y="8019752"/>
            <a:ext cx="4650845" cy="1015663"/>
          </a:xfrm>
          <a:prstGeom prst="rect">
            <a:avLst/>
          </a:prstGeom>
          <a:noFill/>
        </p:spPr>
        <p:txBody>
          <a:bodyPr wrap="square" rtlCol="0">
            <a:spAutoFit/>
          </a:bodyPr>
          <a:lstStyle/>
          <a:p>
            <a:r>
              <a:rPr lang="nb-NO" sz="1200" b="1" dirty="0"/>
              <a:t>Krav:</a:t>
            </a:r>
          </a:p>
          <a:p>
            <a:endParaRPr lang="nb-NO" sz="1200" dirty="0"/>
          </a:p>
          <a:p>
            <a:r>
              <a:rPr lang="nb-NO" sz="1200" dirty="0"/>
              <a:t>Lag en </a:t>
            </a:r>
            <a:r>
              <a:rPr lang="nb-NO" sz="1200" dirty="0" err="1"/>
              <a:t>utskytningmekanisme</a:t>
            </a:r>
            <a:r>
              <a:rPr lang="nb-NO" sz="1200" dirty="0"/>
              <a:t> som får svampen til å fly minst 5 meter.</a:t>
            </a:r>
          </a:p>
          <a:p>
            <a:endParaRPr lang="nb-NO" sz="1200" dirty="0"/>
          </a:p>
          <a:p>
            <a:r>
              <a:rPr lang="nb-NO" sz="1200" dirty="0" err="1"/>
              <a:t>Utskytningsmeknismen</a:t>
            </a:r>
            <a:r>
              <a:rPr lang="nb-NO" sz="1200" dirty="0"/>
              <a:t> må bestå av 5 ulike materialer. </a:t>
            </a:r>
          </a:p>
        </p:txBody>
      </p:sp>
      <p:sp>
        <p:nvSpPr>
          <p:cNvPr id="12" name="TekstSylinder 11">
            <a:extLst>
              <a:ext uri="{FF2B5EF4-FFF2-40B4-BE49-F238E27FC236}">
                <a16:creationId xmlns:a16="http://schemas.microsoft.com/office/drawing/2014/main" id="{D617197D-ECD9-4709-9A83-F96C20248276}"/>
              </a:ext>
            </a:extLst>
          </p:cNvPr>
          <p:cNvSpPr txBox="1"/>
          <p:nvPr/>
        </p:nvSpPr>
        <p:spPr>
          <a:xfrm>
            <a:off x="4211046" y="5604624"/>
            <a:ext cx="2175467" cy="830997"/>
          </a:xfrm>
          <a:prstGeom prst="rect">
            <a:avLst/>
          </a:prstGeom>
          <a:noFill/>
          <a:ln>
            <a:solidFill>
              <a:schemeClr val="tx1"/>
            </a:solidFill>
          </a:ln>
        </p:spPr>
        <p:txBody>
          <a:bodyPr wrap="square" rtlCol="0">
            <a:spAutoFit/>
          </a:bodyPr>
          <a:lstStyle/>
          <a:p>
            <a:r>
              <a:rPr lang="nb-NO" sz="1200" b="1" dirty="0"/>
              <a:t>Materialer: </a:t>
            </a:r>
            <a:r>
              <a:rPr lang="nb-NO" sz="1200" dirty="0"/>
              <a:t>Alt som ligger klart.</a:t>
            </a:r>
          </a:p>
          <a:p>
            <a:endParaRPr lang="nb-NO" sz="1200" dirty="0"/>
          </a:p>
          <a:p>
            <a:r>
              <a:rPr lang="nb-NO" sz="1200" b="1" dirty="0"/>
              <a:t>Tidsbruk: </a:t>
            </a:r>
            <a:r>
              <a:rPr lang="nb-NO" sz="1200" dirty="0"/>
              <a:t>Planlegging 2 min, gjennomføring 10 min.</a:t>
            </a:r>
          </a:p>
        </p:txBody>
      </p:sp>
      <p:sp>
        <p:nvSpPr>
          <p:cNvPr id="3" name="Plassholder for lysbildenummer 2">
            <a:extLst>
              <a:ext uri="{FF2B5EF4-FFF2-40B4-BE49-F238E27FC236}">
                <a16:creationId xmlns:a16="http://schemas.microsoft.com/office/drawing/2014/main" id="{8107D953-5223-4791-A39B-D20E6321ADB2}"/>
              </a:ext>
            </a:extLst>
          </p:cNvPr>
          <p:cNvSpPr>
            <a:spLocks noGrp="1"/>
          </p:cNvSpPr>
          <p:nvPr>
            <p:ph type="sldNum" sz="quarter" idx="12"/>
          </p:nvPr>
        </p:nvSpPr>
        <p:spPr/>
        <p:txBody>
          <a:bodyPr/>
          <a:lstStyle/>
          <a:p>
            <a:fld id="{8BCDA449-1FD9-4B7A-9E85-B244E6DC9C56}" type="slidenum">
              <a:rPr lang="nb-NO" smtClean="0"/>
              <a:t>17</a:t>
            </a:fld>
            <a:endParaRPr lang="nb-NO"/>
          </a:p>
        </p:txBody>
      </p:sp>
      <p:pic>
        <p:nvPicPr>
          <p:cNvPr id="9" name="Bilde 8" descr="Et bilde som inneholder himmel, utendørs, bygning, gress&#10;&#10;Automatisk generert beskrivelse">
            <a:extLst>
              <a:ext uri="{FF2B5EF4-FFF2-40B4-BE49-F238E27FC236}">
                <a16:creationId xmlns:a16="http://schemas.microsoft.com/office/drawing/2014/main" id="{B5029B52-4FCD-48BA-94ED-7046E7574A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8531" y="1665460"/>
            <a:ext cx="1949684" cy="2945142"/>
          </a:xfrm>
          <a:prstGeom prst="rect">
            <a:avLst/>
          </a:prstGeom>
        </p:spPr>
      </p:pic>
      <p:pic>
        <p:nvPicPr>
          <p:cNvPr id="15" name="Bilde 14" descr="Et bilde som inneholder røyk, våpen, missil, rakett&#10;&#10;Automatisk generert beskrivelse">
            <a:extLst>
              <a:ext uri="{FF2B5EF4-FFF2-40B4-BE49-F238E27FC236}">
                <a16:creationId xmlns:a16="http://schemas.microsoft.com/office/drawing/2014/main" id="{5BBC2BAF-D624-4726-A600-F8B34D8DFC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530" y="5604624"/>
            <a:ext cx="3459303" cy="2393838"/>
          </a:xfrm>
          <a:prstGeom prst="rect">
            <a:avLst/>
          </a:prstGeom>
        </p:spPr>
      </p:pic>
    </p:spTree>
    <p:extLst>
      <p:ext uri="{BB962C8B-B14F-4D97-AF65-F5344CB8AC3E}">
        <p14:creationId xmlns:p14="http://schemas.microsoft.com/office/powerpoint/2010/main" val="3269589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Sylinder 3">
            <a:extLst>
              <a:ext uri="{FF2B5EF4-FFF2-40B4-BE49-F238E27FC236}">
                <a16:creationId xmlns:a16="http://schemas.microsoft.com/office/drawing/2014/main" id="{E35F8F27-154A-4EEC-85CD-BE932DFC83AF}"/>
              </a:ext>
            </a:extLst>
          </p:cNvPr>
          <p:cNvSpPr txBox="1"/>
          <p:nvPr/>
        </p:nvSpPr>
        <p:spPr>
          <a:xfrm>
            <a:off x="347886" y="3289598"/>
            <a:ext cx="6320932" cy="1015663"/>
          </a:xfrm>
          <a:prstGeom prst="rect">
            <a:avLst/>
          </a:prstGeom>
          <a:noFill/>
        </p:spPr>
        <p:txBody>
          <a:bodyPr wrap="square" rtlCol="0">
            <a:spAutoFit/>
          </a:bodyPr>
          <a:lstStyle/>
          <a:p>
            <a:r>
              <a:rPr lang="nb-NO" sz="1200" b="1" dirty="0"/>
              <a:t>Krav:</a:t>
            </a:r>
          </a:p>
          <a:p>
            <a:endParaRPr lang="nb-NO" sz="400" dirty="0"/>
          </a:p>
          <a:p>
            <a:r>
              <a:rPr lang="nb-NO" sz="1200" dirty="0"/>
              <a:t>Lag et flygende objekt som skal være i luften lengst mulig.</a:t>
            </a:r>
          </a:p>
          <a:p>
            <a:endParaRPr lang="nb-NO" sz="400" dirty="0"/>
          </a:p>
          <a:p>
            <a:r>
              <a:rPr lang="nb-NO" sz="1200" dirty="0"/>
              <a:t>Bruk de utdelte materialene.</a:t>
            </a:r>
          </a:p>
          <a:p>
            <a:endParaRPr lang="nb-NO" sz="400" dirty="0"/>
          </a:p>
          <a:p>
            <a:r>
              <a:rPr lang="nb-NO" sz="1200" dirty="0"/>
              <a:t>Det flygende objektet skal dra en blyant.</a:t>
            </a:r>
          </a:p>
        </p:txBody>
      </p:sp>
      <p:sp>
        <p:nvSpPr>
          <p:cNvPr id="6" name="TekstSylinder 5">
            <a:extLst>
              <a:ext uri="{FF2B5EF4-FFF2-40B4-BE49-F238E27FC236}">
                <a16:creationId xmlns:a16="http://schemas.microsoft.com/office/drawing/2014/main" id="{913DD91C-9C93-4AB8-B7A3-21D504517BD8}"/>
              </a:ext>
            </a:extLst>
          </p:cNvPr>
          <p:cNvSpPr txBox="1"/>
          <p:nvPr/>
        </p:nvSpPr>
        <p:spPr>
          <a:xfrm>
            <a:off x="360650" y="4432181"/>
            <a:ext cx="6205075" cy="369332"/>
          </a:xfrm>
          <a:prstGeom prst="rect">
            <a:avLst/>
          </a:prstGeom>
          <a:noFill/>
        </p:spPr>
        <p:txBody>
          <a:bodyPr wrap="square" rtlCol="0">
            <a:spAutoFit/>
          </a:bodyPr>
          <a:lstStyle/>
          <a:p>
            <a:r>
              <a:rPr lang="nb-NO" dirty="0"/>
              <a:t>____________________________________________________</a:t>
            </a:r>
          </a:p>
        </p:txBody>
      </p:sp>
      <p:sp>
        <p:nvSpPr>
          <p:cNvPr id="7" name="TekstSylinder 6">
            <a:extLst>
              <a:ext uri="{FF2B5EF4-FFF2-40B4-BE49-F238E27FC236}">
                <a16:creationId xmlns:a16="http://schemas.microsoft.com/office/drawing/2014/main" id="{4B6C3C87-B9BD-4157-BEC6-647BC2C8A337}"/>
              </a:ext>
            </a:extLst>
          </p:cNvPr>
          <p:cNvSpPr txBox="1"/>
          <p:nvPr/>
        </p:nvSpPr>
        <p:spPr>
          <a:xfrm>
            <a:off x="471488" y="162955"/>
            <a:ext cx="3606984" cy="369332"/>
          </a:xfrm>
          <a:prstGeom prst="rect">
            <a:avLst/>
          </a:prstGeom>
          <a:noFill/>
        </p:spPr>
        <p:txBody>
          <a:bodyPr wrap="square" rtlCol="0">
            <a:spAutoFit/>
          </a:bodyPr>
          <a:lstStyle/>
          <a:p>
            <a:r>
              <a:rPr lang="nb-NO" b="1" dirty="0"/>
              <a:t>Uidentifisert flygende objekt (UFO)</a:t>
            </a:r>
          </a:p>
        </p:txBody>
      </p:sp>
      <p:sp>
        <p:nvSpPr>
          <p:cNvPr id="17" name="TekstSylinder 16">
            <a:extLst>
              <a:ext uri="{FF2B5EF4-FFF2-40B4-BE49-F238E27FC236}">
                <a16:creationId xmlns:a16="http://schemas.microsoft.com/office/drawing/2014/main" id="{82FE9A3E-CD4D-4B48-A0EB-B9CB5A7F9F0B}"/>
              </a:ext>
            </a:extLst>
          </p:cNvPr>
          <p:cNvSpPr txBox="1"/>
          <p:nvPr/>
        </p:nvSpPr>
        <p:spPr>
          <a:xfrm>
            <a:off x="4275667" y="702290"/>
            <a:ext cx="2209023" cy="830997"/>
          </a:xfrm>
          <a:prstGeom prst="rect">
            <a:avLst/>
          </a:prstGeom>
          <a:noFill/>
          <a:ln>
            <a:solidFill>
              <a:schemeClr val="tx1"/>
            </a:solidFill>
          </a:ln>
        </p:spPr>
        <p:txBody>
          <a:bodyPr wrap="square" rtlCol="0">
            <a:spAutoFit/>
          </a:bodyPr>
          <a:lstStyle/>
          <a:p>
            <a:r>
              <a:rPr lang="nb-NO" sz="1200" b="1" dirty="0"/>
              <a:t>Materialer: </a:t>
            </a:r>
            <a:r>
              <a:rPr lang="nb-NO" sz="1200" dirty="0"/>
              <a:t>Alt som ligger klart.</a:t>
            </a:r>
          </a:p>
          <a:p>
            <a:endParaRPr lang="nb-NO" sz="1200" dirty="0"/>
          </a:p>
          <a:p>
            <a:r>
              <a:rPr lang="nb-NO" sz="1200" b="1" dirty="0"/>
              <a:t>Tidsbruk: </a:t>
            </a:r>
            <a:r>
              <a:rPr lang="nb-NO" sz="1200" dirty="0"/>
              <a:t>Planlegging 2 min, gjennomføring 10 min.</a:t>
            </a:r>
          </a:p>
        </p:txBody>
      </p:sp>
      <p:sp>
        <p:nvSpPr>
          <p:cNvPr id="2" name="Plassholder for lysbildenummer 1">
            <a:extLst>
              <a:ext uri="{FF2B5EF4-FFF2-40B4-BE49-F238E27FC236}">
                <a16:creationId xmlns:a16="http://schemas.microsoft.com/office/drawing/2014/main" id="{3ECF9361-8387-4415-9D45-49269060BC54}"/>
              </a:ext>
            </a:extLst>
          </p:cNvPr>
          <p:cNvSpPr>
            <a:spLocks noGrp="1"/>
          </p:cNvSpPr>
          <p:nvPr>
            <p:ph type="sldNum" sz="quarter" idx="12"/>
          </p:nvPr>
        </p:nvSpPr>
        <p:spPr/>
        <p:txBody>
          <a:bodyPr/>
          <a:lstStyle/>
          <a:p>
            <a:fld id="{8BCDA449-1FD9-4B7A-9E85-B244E6DC9C56}" type="slidenum">
              <a:rPr lang="nb-NO" smtClean="0"/>
              <a:t>18</a:t>
            </a:fld>
            <a:endParaRPr lang="nb-NO"/>
          </a:p>
        </p:txBody>
      </p:sp>
      <p:pic>
        <p:nvPicPr>
          <p:cNvPr id="5" name="Bilde 4">
            <a:extLst>
              <a:ext uri="{FF2B5EF4-FFF2-40B4-BE49-F238E27FC236}">
                <a16:creationId xmlns:a16="http://schemas.microsoft.com/office/drawing/2014/main" id="{CCBF2D0A-C9D4-497F-BC43-560A793AA2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903" y="702289"/>
            <a:ext cx="3622757" cy="2398264"/>
          </a:xfrm>
          <a:prstGeom prst="rect">
            <a:avLst/>
          </a:prstGeom>
        </p:spPr>
      </p:pic>
      <p:sp>
        <p:nvSpPr>
          <p:cNvPr id="19" name="TekstSylinder 18">
            <a:extLst>
              <a:ext uri="{FF2B5EF4-FFF2-40B4-BE49-F238E27FC236}">
                <a16:creationId xmlns:a16="http://schemas.microsoft.com/office/drawing/2014/main" id="{905AA8C7-00FA-45CA-A0E6-D3F0D041BD73}"/>
              </a:ext>
            </a:extLst>
          </p:cNvPr>
          <p:cNvSpPr txBox="1"/>
          <p:nvPr/>
        </p:nvSpPr>
        <p:spPr>
          <a:xfrm>
            <a:off x="435159" y="7906426"/>
            <a:ext cx="6320932" cy="1384995"/>
          </a:xfrm>
          <a:prstGeom prst="rect">
            <a:avLst/>
          </a:prstGeom>
          <a:noFill/>
        </p:spPr>
        <p:txBody>
          <a:bodyPr wrap="square" rtlCol="0">
            <a:spAutoFit/>
          </a:bodyPr>
          <a:lstStyle/>
          <a:p>
            <a:r>
              <a:rPr lang="nb-NO" sz="1200" b="1" dirty="0"/>
              <a:t>Krav:</a:t>
            </a:r>
          </a:p>
          <a:p>
            <a:endParaRPr lang="nb-NO" sz="1200" dirty="0"/>
          </a:p>
          <a:p>
            <a:r>
              <a:rPr lang="nb-NO" sz="1200" dirty="0"/>
              <a:t>Lage en gjenstand som bruker nøyaktig 5 sekunder på å trille ned papplatebakken. </a:t>
            </a:r>
          </a:p>
          <a:p>
            <a:endParaRPr lang="nb-NO" sz="1200" dirty="0"/>
          </a:p>
          <a:p>
            <a:r>
              <a:rPr lang="nb-NO" sz="1200" dirty="0"/>
              <a:t>Bruk de utdelte materialene.</a:t>
            </a:r>
          </a:p>
          <a:p>
            <a:endParaRPr lang="nb-NO" sz="1200" dirty="0"/>
          </a:p>
          <a:p>
            <a:r>
              <a:rPr lang="nb-NO" sz="1200" dirty="0"/>
              <a:t>Det er ikke lov å berøre gjenstanden etter at den er sluppet.</a:t>
            </a:r>
          </a:p>
        </p:txBody>
      </p:sp>
      <p:sp>
        <p:nvSpPr>
          <p:cNvPr id="20" name="TekstSylinder 19">
            <a:extLst>
              <a:ext uri="{FF2B5EF4-FFF2-40B4-BE49-F238E27FC236}">
                <a16:creationId xmlns:a16="http://schemas.microsoft.com/office/drawing/2014/main" id="{F899479D-90B3-4D30-8DD0-9C6A93CD2C17}"/>
              </a:ext>
            </a:extLst>
          </p:cNvPr>
          <p:cNvSpPr txBox="1"/>
          <p:nvPr/>
        </p:nvSpPr>
        <p:spPr>
          <a:xfrm>
            <a:off x="463742" y="5062927"/>
            <a:ext cx="3606984" cy="369332"/>
          </a:xfrm>
          <a:prstGeom prst="rect">
            <a:avLst/>
          </a:prstGeom>
          <a:noFill/>
        </p:spPr>
        <p:txBody>
          <a:bodyPr wrap="square" rtlCol="0">
            <a:spAutoFit/>
          </a:bodyPr>
          <a:lstStyle/>
          <a:p>
            <a:r>
              <a:rPr lang="nb-NO" b="1" dirty="0"/>
              <a:t>Bakkeløp</a:t>
            </a:r>
          </a:p>
        </p:txBody>
      </p:sp>
      <p:sp>
        <p:nvSpPr>
          <p:cNvPr id="21" name="TekstSylinder 20">
            <a:extLst>
              <a:ext uri="{FF2B5EF4-FFF2-40B4-BE49-F238E27FC236}">
                <a16:creationId xmlns:a16="http://schemas.microsoft.com/office/drawing/2014/main" id="{3BBE15B9-7E13-4EFA-9925-A5ED027D4BB3}"/>
              </a:ext>
            </a:extLst>
          </p:cNvPr>
          <p:cNvSpPr txBox="1"/>
          <p:nvPr/>
        </p:nvSpPr>
        <p:spPr>
          <a:xfrm>
            <a:off x="4070726" y="5614145"/>
            <a:ext cx="2400896" cy="830997"/>
          </a:xfrm>
          <a:prstGeom prst="rect">
            <a:avLst/>
          </a:prstGeom>
          <a:noFill/>
          <a:ln>
            <a:solidFill>
              <a:schemeClr val="tx1"/>
            </a:solidFill>
          </a:ln>
        </p:spPr>
        <p:txBody>
          <a:bodyPr wrap="square" rtlCol="0">
            <a:spAutoFit/>
          </a:bodyPr>
          <a:lstStyle/>
          <a:p>
            <a:r>
              <a:rPr lang="nb-NO" sz="1200" b="1" dirty="0"/>
              <a:t>Materialer: </a:t>
            </a:r>
            <a:r>
              <a:rPr lang="nb-NO" sz="1200" dirty="0"/>
              <a:t>Alt som ligger klart.</a:t>
            </a:r>
          </a:p>
          <a:p>
            <a:endParaRPr lang="nb-NO" sz="1200" dirty="0"/>
          </a:p>
          <a:p>
            <a:r>
              <a:rPr lang="nb-NO" sz="1200" b="1" dirty="0"/>
              <a:t>Tidsbruk: </a:t>
            </a:r>
            <a:r>
              <a:rPr lang="nb-NO" sz="1200" dirty="0"/>
              <a:t>Planlegging 2 min, gjennomføring 10 min.</a:t>
            </a:r>
          </a:p>
        </p:txBody>
      </p:sp>
      <p:pic>
        <p:nvPicPr>
          <p:cNvPr id="22" name="Bilde 21" descr="Et bilde som inneholder bygning, utendørs, bilvei, bil&#10;&#10;Automatisk generert beskrivelse">
            <a:extLst>
              <a:ext uri="{FF2B5EF4-FFF2-40B4-BE49-F238E27FC236}">
                <a16:creationId xmlns:a16="http://schemas.microsoft.com/office/drawing/2014/main" id="{05A29E87-6269-42A6-8E07-133012A297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0352" y="5614145"/>
            <a:ext cx="3290170" cy="2184673"/>
          </a:xfrm>
          <a:prstGeom prst="rect">
            <a:avLst/>
          </a:prstGeom>
        </p:spPr>
      </p:pic>
    </p:spTree>
    <p:extLst>
      <p:ext uri="{BB962C8B-B14F-4D97-AF65-F5344CB8AC3E}">
        <p14:creationId xmlns:p14="http://schemas.microsoft.com/office/powerpoint/2010/main" val="2540661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Sylinder 5">
            <a:extLst>
              <a:ext uri="{FF2B5EF4-FFF2-40B4-BE49-F238E27FC236}">
                <a16:creationId xmlns:a16="http://schemas.microsoft.com/office/drawing/2014/main" id="{913DD91C-9C93-4AB8-B7A3-21D504517BD8}"/>
              </a:ext>
            </a:extLst>
          </p:cNvPr>
          <p:cNvSpPr txBox="1"/>
          <p:nvPr/>
        </p:nvSpPr>
        <p:spPr>
          <a:xfrm>
            <a:off x="291377" y="4321342"/>
            <a:ext cx="6205075" cy="369332"/>
          </a:xfrm>
          <a:prstGeom prst="rect">
            <a:avLst/>
          </a:prstGeom>
          <a:noFill/>
        </p:spPr>
        <p:txBody>
          <a:bodyPr wrap="square" rtlCol="0">
            <a:spAutoFit/>
          </a:bodyPr>
          <a:lstStyle/>
          <a:p>
            <a:r>
              <a:rPr lang="nb-NO" dirty="0"/>
              <a:t>____________________________________________________</a:t>
            </a:r>
          </a:p>
        </p:txBody>
      </p:sp>
      <p:sp>
        <p:nvSpPr>
          <p:cNvPr id="2" name="Plassholder for lysbildenummer 1">
            <a:extLst>
              <a:ext uri="{FF2B5EF4-FFF2-40B4-BE49-F238E27FC236}">
                <a16:creationId xmlns:a16="http://schemas.microsoft.com/office/drawing/2014/main" id="{80637E82-5208-4092-A714-A972AA3EC7C6}"/>
              </a:ext>
            </a:extLst>
          </p:cNvPr>
          <p:cNvSpPr>
            <a:spLocks noGrp="1"/>
          </p:cNvSpPr>
          <p:nvPr>
            <p:ph type="sldNum" sz="quarter" idx="12"/>
          </p:nvPr>
        </p:nvSpPr>
        <p:spPr/>
        <p:txBody>
          <a:bodyPr/>
          <a:lstStyle/>
          <a:p>
            <a:fld id="{8BCDA449-1FD9-4B7A-9E85-B244E6DC9C56}" type="slidenum">
              <a:rPr lang="nb-NO" smtClean="0"/>
              <a:t>19</a:t>
            </a:fld>
            <a:endParaRPr lang="nb-NO"/>
          </a:p>
        </p:txBody>
      </p:sp>
      <p:sp>
        <p:nvSpPr>
          <p:cNvPr id="13" name="TekstSylinder 12">
            <a:extLst>
              <a:ext uri="{FF2B5EF4-FFF2-40B4-BE49-F238E27FC236}">
                <a16:creationId xmlns:a16="http://schemas.microsoft.com/office/drawing/2014/main" id="{6012C5F9-BA35-41B7-BD2F-296D75FE1D75}"/>
              </a:ext>
            </a:extLst>
          </p:cNvPr>
          <p:cNvSpPr txBox="1"/>
          <p:nvPr/>
        </p:nvSpPr>
        <p:spPr>
          <a:xfrm>
            <a:off x="479234" y="4771356"/>
            <a:ext cx="3060277" cy="369332"/>
          </a:xfrm>
          <a:prstGeom prst="rect">
            <a:avLst/>
          </a:prstGeom>
          <a:noFill/>
        </p:spPr>
        <p:txBody>
          <a:bodyPr wrap="square" rtlCol="0">
            <a:spAutoFit/>
          </a:bodyPr>
          <a:lstStyle/>
          <a:p>
            <a:r>
              <a:rPr lang="nb-NO" b="1" dirty="0"/>
              <a:t>Bordbasket</a:t>
            </a:r>
          </a:p>
        </p:txBody>
      </p:sp>
      <p:sp>
        <p:nvSpPr>
          <p:cNvPr id="14" name="TekstSylinder 13">
            <a:extLst>
              <a:ext uri="{FF2B5EF4-FFF2-40B4-BE49-F238E27FC236}">
                <a16:creationId xmlns:a16="http://schemas.microsoft.com/office/drawing/2014/main" id="{E8E28BDB-81A3-4256-87B5-2EC13A59FD42}"/>
              </a:ext>
            </a:extLst>
          </p:cNvPr>
          <p:cNvSpPr txBox="1"/>
          <p:nvPr/>
        </p:nvSpPr>
        <p:spPr>
          <a:xfrm>
            <a:off x="355632" y="7886381"/>
            <a:ext cx="4650845" cy="1754326"/>
          </a:xfrm>
          <a:prstGeom prst="rect">
            <a:avLst/>
          </a:prstGeom>
          <a:noFill/>
        </p:spPr>
        <p:txBody>
          <a:bodyPr wrap="square" rtlCol="0">
            <a:spAutoFit/>
          </a:bodyPr>
          <a:lstStyle/>
          <a:p>
            <a:r>
              <a:rPr lang="nb-NO" sz="1200" b="1" dirty="0"/>
              <a:t>Krav:</a:t>
            </a:r>
          </a:p>
          <a:p>
            <a:endParaRPr lang="nb-NO" sz="1200" b="1" dirty="0"/>
          </a:p>
          <a:p>
            <a:r>
              <a:rPr lang="nb-NO" sz="1200" dirty="0"/>
              <a:t>Ballen må følge en bane og gå gjennom en kurv.</a:t>
            </a:r>
          </a:p>
          <a:p>
            <a:endParaRPr lang="nb-NO" sz="1200" dirty="0"/>
          </a:p>
          <a:p>
            <a:r>
              <a:rPr lang="nb-NO" sz="1200" dirty="0"/>
              <a:t>Ballen kan ikke berøres etter at den er satt i gang.</a:t>
            </a:r>
          </a:p>
          <a:p>
            <a:endParaRPr lang="nb-NO" sz="1200" dirty="0"/>
          </a:p>
          <a:p>
            <a:r>
              <a:rPr lang="nb-NO" sz="1200" dirty="0"/>
              <a:t>Kurven som ballen skal gå gjennom må lages.</a:t>
            </a:r>
          </a:p>
          <a:p>
            <a:endParaRPr lang="nb-NO" sz="1200" dirty="0"/>
          </a:p>
          <a:p>
            <a:r>
              <a:rPr lang="nb-NO" sz="1200" dirty="0"/>
              <a:t>Banen må være minst 2 meter og kan ikke være en rett linje.</a:t>
            </a:r>
          </a:p>
        </p:txBody>
      </p:sp>
      <p:sp>
        <p:nvSpPr>
          <p:cNvPr id="15" name="TekstSylinder 14">
            <a:extLst>
              <a:ext uri="{FF2B5EF4-FFF2-40B4-BE49-F238E27FC236}">
                <a16:creationId xmlns:a16="http://schemas.microsoft.com/office/drawing/2014/main" id="{67CE16A0-BADF-414A-9ED0-10C57E1DFF2D}"/>
              </a:ext>
            </a:extLst>
          </p:cNvPr>
          <p:cNvSpPr txBox="1"/>
          <p:nvPr/>
        </p:nvSpPr>
        <p:spPr>
          <a:xfrm>
            <a:off x="4283413" y="5237791"/>
            <a:ext cx="2209023" cy="830997"/>
          </a:xfrm>
          <a:prstGeom prst="rect">
            <a:avLst/>
          </a:prstGeom>
          <a:noFill/>
          <a:ln>
            <a:solidFill>
              <a:schemeClr val="tx1"/>
            </a:solidFill>
          </a:ln>
        </p:spPr>
        <p:txBody>
          <a:bodyPr wrap="square" rtlCol="0">
            <a:spAutoFit/>
          </a:bodyPr>
          <a:lstStyle/>
          <a:p>
            <a:r>
              <a:rPr lang="nb-NO" sz="1200" b="1" dirty="0"/>
              <a:t>Materialer: </a:t>
            </a:r>
            <a:r>
              <a:rPr lang="nb-NO" sz="1200" dirty="0"/>
              <a:t>Alt som ligger klart.</a:t>
            </a:r>
          </a:p>
          <a:p>
            <a:endParaRPr lang="nb-NO" sz="1200" dirty="0"/>
          </a:p>
          <a:p>
            <a:r>
              <a:rPr lang="nb-NO" sz="1200" b="1" dirty="0"/>
              <a:t>Tidsbruk: </a:t>
            </a:r>
            <a:r>
              <a:rPr lang="nb-NO" sz="1200" dirty="0"/>
              <a:t>Planlegging 2 min, gjennomføring 10 min.</a:t>
            </a:r>
          </a:p>
        </p:txBody>
      </p:sp>
      <p:pic>
        <p:nvPicPr>
          <p:cNvPr id="16" name="Bilde 15" descr="Et bilde som inneholder idrett, sport, basketball&#10;&#10;Automatisk generert beskrivelse">
            <a:extLst>
              <a:ext uri="{FF2B5EF4-FFF2-40B4-BE49-F238E27FC236}">
                <a16:creationId xmlns:a16="http://schemas.microsoft.com/office/drawing/2014/main" id="{D644F34E-C8F7-45F8-9937-1DC2605779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234" y="5237791"/>
            <a:ext cx="3682350" cy="2558033"/>
          </a:xfrm>
          <a:prstGeom prst="rect">
            <a:avLst/>
          </a:prstGeom>
        </p:spPr>
      </p:pic>
      <p:sp>
        <p:nvSpPr>
          <p:cNvPr id="18" name="TekstSylinder 17">
            <a:extLst>
              <a:ext uri="{FF2B5EF4-FFF2-40B4-BE49-F238E27FC236}">
                <a16:creationId xmlns:a16="http://schemas.microsoft.com/office/drawing/2014/main" id="{D7330508-FA2C-42E1-9FD4-287F95DE22A4}"/>
              </a:ext>
            </a:extLst>
          </p:cNvPr>
          <p:cNvSpPr txBox="1"/>
          <p:nvPr/>
        </p:nvSpPr>
        <p:spPr>
          <a:xfrm>
            <a:off x="474878" y="150590"/>
            <a:ext cx="3060277" cy="369332"/>
          </a:xfrm>
          <a:prstGeom prst="rect">
            <a:avLst/>
          </a:prstGeom>
          <a:noFill/>
        </p:spPr>
        <p:txBody>
          <a:bodyPr wrap="square" rtlCol="0">
            <a:spAutoFit/>
          </a:bodyPr>
          <a:lstStyle/>
          <a:p>
            <a:r>
              <a:rPr lang="nb-NO" b="1" dirty="0"/>
              <a:t>Brobygging</a:t>
            </a:r>
          </a:p>
        </p:txBody>
      </p:sp>
      <p:sp>
        <p:nvSpPr>
          <p:cNvPr id="19" name="TekstSylinder 18">
            <a:extLst>
              <a:ext uri="{FF2B5EF4-FFF2-40B4-BE49-F238E27FC236}">
                <a16:creationId xmlns:a16="http://schemas.microsoft.com/office/drawing/2014/main" id="{55B337D6-6F8B-48FD-83A8-7994E4E111CC}"/>
              </a:ext>
            </a:extLst>
          </p:cNvPr>
          <p:cNvSpPr txBox="1"/>
          <p:nvPr/>
        </p:nvSpPr>
        <p:spPr>
          <a:xfrm>
            <a:off x="359022" y="3155722"/>
            <a:ext cx="4650845" cy="1384995"/>
          </a:xfrm>
          <a:prstGeom prst="rect">
            <a:avLst/>
          </a:prstGeom>
          <a:noFill/>
        </p:spPr>
        <p:txBody>
          <a:bodyPr wrap="square" rtlCol="0">
            <a:spAutoFit/>
          </a:bodyPr>
          <a:lstStyle/>
          <a:p>
            <a:r>
              <a:rPr lang="nb-NO" sz="1200" b="1" dirty="0"/>
              <a:t>Krav:</a:t>
            </a:r>
          </a:p>
          <a:p>
            <a:endParaRPr lang="nb-NO" sz="1200" b="1" dirty="0"/>
          </a:p>
          <a:p>
            <a:r>
              <a:rPr lang="nb-NO" sz="1200" dirty="0"/>
              <a:t>Bruk de utdelte materialene.</a:t>
            </a:r>
          </a:p>
          <a:p>
            <a:endParaRPr lang="nb-NO" sz="1200" dirty="0"/>
          </a:p>
          <a:p>
            <a:r>
              <a:rPr lang="nb-NO" sz="1200" dirty="0"/>
              <a:t>Bygg en bro med et spenn på minst 50 cm.</a:t>
            </a:r>
          </a:p>
          <a:p>
            <a:endParaRPr lang="nb-NO" sz="1200" dirty="0"/>
          </a:p>
          <a:p>
            <a:r>
              <a:rPr lang="nb-NO" sz="1200" dirty="0"/>
              <a:t>Broa skal tåle en full melkekartong midt på brospennet (1 kg).</a:t>
            </a:r>
          </a:p>
        </p:txBody>
      </p:sp>
      <p:sp>
        <p:nvSpPr>
          <p:cNvPr id="20" name="TekstSylinder 19">
            <a:extLst>
              <a:ext uri="{FF2B5EF4-FFF2-40B4-BE49-F238E27FC236}">
                <a16:creationId xmlns:a16="http://schemas.microsoft.com/office/drawing/2014/main" id="{B137183D-F834-4379-A87E-B080DC860058}"/>
              </a:ext>
            </a:extLst>
          </p:cNvPr>
          <p:cNvSpPr txBox="1"/>
          <p:nvPr/>
        </p:nvSpPr>
        <p:spPr>
          <a:xfrm>
            <a:off x="4081862" y="699089"/>
            <a:ext cx="2400896" cy="830997"/>
          </a:xfrm>
          <a:prstGeom prst="rect">
            <a:avLst/>
          </a:prstGeom>
          <a:noFill/>
          <a:ln>
            <a:solidFill>
              <a:schemeClr val="tx1"/>
            </a:solidFill>
          </a:ln>
        </p:spPr>
        <p:txBody>
          <a:bodyPr wrap="square" rtlCol="0">
            <a:spAutoFit/>
          </a:bodyPr>
          <a:lstStyle/>
          <a:p>
            <a:r>
              <a:rPr lang="nb-NO" sz="1200" b="1" dirty="0"/>
              <a:t>Materialer: </a:t>
            </a:r>
            <a:r>
              <a:rPr lang="nb-NO" sz="1200" dirty="0"/>
              <a:t>Alt som ligger klart.</a:t>
            </a:r>
          </a:p>
          <a:p>
            <a:endParaRPr lang="nb-NO" sz="1200" dirty="0"/>
          </a:p>
          <a:p>
            <a:r>
              <a:rPr lang="nb-NO" sz="1200" b="1" dirty="0"/>
              <a:t>Tidsbruk: </a:t>
            </a:r>
            <a:r>
              <a:rPr lang="nb-NO" sz="1200" dirty="0"/>
              <a:t>Planlegging 2 min, gjennomføring 10 min.</a:t>
            </a:r>
          </a:p>
        </p:txBody>
      </p:sp>
      <p:pic>
        <p:nvPicPr>
          <p:cNvPr id="21" name="Bilde 20" descr="Et bilde som inneholder tre, utendørs, kost, verktøy&#10;&#10;Automatisk generert beskrivelse">
            <a:extLst>
              <a:ext uri="{FF2B5EF4-FFF2-40B4-BE49-F238E27FC236}">
                <a16:creationId xmlns:a16="http://schemas.microsoft.com/office/drawing/2014/main" id="{C84BA005-D8AF-4640-AF76-DFB8816ED1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488" y="697707"/>
            <a:ext cx="3525728" cy="2175374"/>
          </a:xfrm>
          <a:prstGeom prst="rect">
            <a:avLst/>
          </a:prstGeom>
        </p:spPr>
      </p:pic>
    </p:spTree>
    <p:extLst>
      <p:ext uri="{BB962C8B-B14F-4D97-AF65-F5344CB8AC3E}">
        <p14:creationId xmlns:p14="http://schemas.microsoft.com/office/powerpoint/2010/main" val="3590834"/>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B2B349DD0DF7E4E8089C5D8EAF3A394" ma:contentTypeVersion="27" ma:contentTypeDescription="Opprett et nytt dokument." ma:contentTypeScope="" ma:versionID="e645ad07474aa427203028c883b379c2">
  <xsd:schema xmlns:xsd="http://www.w3.org/2001/XMLSchema" xmlns:xs="http://www.w3.org/2001/XMLSchema" xmlns:p="http://schemas.microsoft.com/office/2006/metadata/properties" xmlns:ns3="285d13ab-30c6-49f8-8756-d82b97344fc4" xmlns:ns4="e7edbe82-fed3-4e3f-9446-c6542b3d00d2" targetNamespace="http://schemas.microsoft.com/office/2006/metadata/properties" ma:root="true" ma:fieldsID="72272ba45de3da5dc7018043b44d9d3d" ns3:_="" ns4:_="">
    <xsd:import namespace="285d13ab-30c6-49f8-8756-d82b97344fc4"/>
    <xsd:import namespace="e7edbe82-fed3-4e3f-9446-c6542b3d00d2"/>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4:SharedWithUsers" minOccurs="0"/>
                <xsd:element ref="ns4:SharedWithDetails" minOccurs="0"/>
                <xsd:element ref="ns4:SharingHintHash" minOccurs="0"/>
                <xsd:element ref="ns3:MediaServiceMetadata" minOccurs="0"/>
                <xsd:element ref="ns3:MediaServiceFastMetadata" minOccurs="0"/>
                <xsd:element ref="ns3:MediaServiceDateTaken" minOccurs="0"/>
                <xsd:element ref="ns3:MediaServiceAutoTags" minOccurs="0"/>
                <xsd:element ref="ns3:Templates" minOccurs="0"/>
                <xsd:element ref="ns3:CultureName" minOccurs="0"/>
                <xsd:element ref="ns3:Self_Registration_Enabled0" minOccurs="0"/>
                <xsd:element ref="ns3:Has_Teacher_Only_SectionGroup" minOccurs="0"/>
                <xsd:element ref="ns3:Is_Collaboration_Space_Locked" minOccurs="0"/>
                <xsd:element ref="ns3:MediaServiceLocatio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5d13ab-30c6-49f8-8756-d82b97344fc4"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AppVersion" ma:index="12" nillable="true" ma:displayName="App Version" ma:internalName="AppVersion">
      <xsd:simpleType>
        <xsd:restriction base="dms:Text"/>
      </xsd:simpleType>
    </xsd:element>
    <xsd:element name="Teachers" ma:index="13"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4"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5"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6" nillable="true" ma:displayName="Invited Teachers" ma:internalName="Invited_Teachers">
      <xsd:simpleType>
        <xsd:restriction base="dms:Note">
          <xsd:maxLength value="255"/>
        </xsd:restriction>
      </xsd:simpleType>
    </xsd:element>
    <xsd:element name="Invited_Students" ma:index="17" nillable="true" ma:displayName="Invited Students" ma:internalName="Invited_Students">
      <xsd:simpleType>
        <xsd:restriction base="dms:Note">
          <xsd:maxLength value="255"/>
        </xsd:restriction>
      </xsd:simpleType>
    </xsd:element>
    <xsd:element name="Self_Registration_Enabled" ma:index="18" nillable="true" ma:displayName="Self_Registration_Enabled" ma:internalName="Self_Registration_Enabled">
      <xsd:simpleType>
        <xsd:restriction base="dms:Boolean"/>
      </xsd:simpleType>
    </xsd:element>
    <xsd:element name="MediaServiceMetadata" ma:index="22" nillable="true" ma:displayName="MediaServiceMetadata" ma:description="" ma:hidden="true" ma:internalName="MediaServiceMetadata" ma:readOnly="true">
      <xsd:simpleType>
        <xsd:restriction base="dms:Note"/>
      </xsd:simpleType>
    </xsd:element>
    <xsd:element name="MediaServiceFastMetadata" ma:index="23" nillable="true" ma:displayName="MediaServiceFastMetadata" ma:description="" ma:hidden="true" ma:internalName="MediaServiceFastMetadata" ma:readOnly="true">
      <xsd:simpleType>
        <xsd:restriction base="dms:Note"/>
      </xsd:simpleType>
    </xsd:element>
    <xsd:element name="MediaServiceDateTaken" ma:index="24" nillable="true" ma:displayName="MediaServiceDateTaken" ma:description="" ma:hidden="true" ma:internalName="MediaServiceDateTaken" ma:readOnly="true">
      <xsd:simpleType>
        <xsd:restriction base="dms:Text"/>
      </xsd:simpleType>
    </xsd:element>
    <xsd:element name="MediaServiceAutoTags" ma:index="25" nillable="true" ma:displayName="MediaServiceAutoTags" ma:description="" ma:internalName="MediaServiceAutoTags" ma:readOnly="true">
      <xsd:simpleType>
        <xsd:restriction base="dms:Text"/>
      </xsd:simpleType>
    </xsd:element>
    <xsd:element name="Templates" ma:index="26" nillable="true" ma:displayName="Templates" ma:internalName="Templates">
      <xsd:simpleType>
        <xsd:restriction base="dms:Note">
          <xsd:maxLength value="255"/>
        </xsd:restriction>
      </xsd:simpleType>
    </xsd:element>
    <xsd:element name="CultureName" ma:index="27" nillable="true" ma:displayName="Culture Name" ma:internalName="CultureName">
      <xsd:simpleType>
        <xsd:restriction base="dms:Text"/>
      </xsd:simpleType>
    </xsd:element>
    <xsd:element name="Self_Registration_Enabled0" ma:index="28" nillable="true" ma:displayName="Self Registration Enabled" ma:internalName="Self_Registration_Enabled0">
      <xsd:simpleType>
        <xsd:restriction base="dms:Boolean"/>
      </xsd:simpleType>
    </xsd:element>
    <xsd:element name="Has_Teacher_Only_SectionGroup" ma:index="29" nillable="true" ma:displayName="Has Teacher Only SectionGroup" ma:internalName="Has_Teacher_Only_SectionGroup">
      <xsd:simpleType>
        <xsd:restriction base="dms:Boolean"/>
      </xsd:simpleType>
    </xsd:element>
    <xsd:element name="Is_Collaboration_Space_Locked" ma:index="30" nillable="true" ma:displayName="Is Collaboration Space Locked" ma:internalName="Is_Collaboration_Space_Locked">
      <xsd:simpleType>
        <xsd:restriction base="dms:Boolean"/>
      </xsd:simpleType>
    </xsd:element>
    <xsd:element name="MediaServiceLocation" ma:index="31" nillable="true" ma:displayName="MediaServiceLocation" ma:internalName="MediaServiceLocation" ma:readOnly="true">
      <xsd:simpleType>
        <xsd:restriction base="dms:Text"/>
      </xsd:simpleType>
    </xsd:element>
    <xsd:element name="MediaServiceOCR" ma:index="32" nillable="true" ma:displayName="MediaServiceOCR" ma:internalName="MediaServiceOCR" ma:readOnly="true">
      <xsd:simpleType>
        <xsd:restriction base="dms:Note">
          <xsd:maxLength value="255"/>
        </xsd:restriction>
      </xsd:simpleType>
    </xsd:element>
    <xsd:element name="MediaServiceGenerationTime" ma:index="33" nillable="true" ma:displayName="MediaServiceGenerationTime" ma:hidden="true" ma:internalName="MediaServiceGenerationTime" ma:readOnly="true">
      <xsd:simpleType>
        <xsd:restriction base="dms:Text"/>
      </xsd:simpleType>
    </xsd:element>
    <xsd:element name="MediaServiceEventHashCode" ma:index="34"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7edbe82-fed3-4e3f-9446-c6542b3d00d2" elementFormDefault="qualified">
    <xsd:import namespace="http://schemas.microsoft.com/office/2006/documentManagement/types"/>
    <xsd:import namespace="http://schemas.microsoft.com/office/infopath/2007/PartnerControls"/>
    <xsd:element name="SharedWithUsers" ma:index="19"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ingsdetaljer" ma:description="" ma:internalName="SharedWithDetails" ma:readOnly="true">
      <xsd:simpleType>
        <xsd:restriction base="dms:Note">
          <xsd:maxLength value="255"/>
        </xsd:restriction>
      </xsd:simpleType>
    </xsd:element>
    <xsd:element name="SharingHintHash" ma:index="21" nillable="true" ma:displayName="Hash for deling av tips"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NotebookType xmlns="285d13ab-30c6-49f8-8756-d82b97344fc4" xsi:nil="true"/>
    <Students xmlns="285d13ab-30c6-49f8-8756-d82b97344fc4">
      <UserInfo>
        <DisplayName/>
        <AccountId xsi:nil="true"/>
        <AccountType/>
      </UserInfo>
    </Students>
    <CultureName xmlns="285d13ab-30c6-49f8-8756-d82b97344fc4" xsi:nil="true"/>
    <Self_Registration_Enabled xmlns="285d13ab-30c6-49f8-8756-d82b97344fc4" xsi:nil="true"/>
    <FolderType xmlns="285d13ab-30c6-49f8-8756-d82b97344fc4" xsi:nil="true"/>
    <Student_Groups xmlns="285d13ab-30c6-49f8-8756-d82b97344fc4">
      <UserInfo>
        <DisplayName/>
        <AccountId xsi:nil="true"/>
        <AccountType/>
      </UserInfo>
    </Student_Groups>
    <Self_Registration_Enabled0 xmlns="285d13ab-30c6-49f8-8756-d82b97344fc4" xsi:nil="true"/>
    <Invited_Teachers xmlns="285d13ab-30c6-49f8-8756-d82b97344fc4" xsi:nil="true"/>
    <DefaultSectionNames xmlns="285d13ab-30c6-49f8-8756-d82b97344fc4" xsi:nil="true"/>
    <Is_Collaboration_Space_Locked xmlns="285d13ab-30c6-49f8-8756-d82b97344fc4" xsi:nil="true"/>
    <Templates xmlns="285d13ab-30c6-49f8-8756-d82b97344fc4" xsi:nil="true"/>
    <Has_Teacher_Only_SectionGroup xmlns="285d13ab-30c6-49f8-8756-d82b97344fc4" xsi:nil="true"/>
    <AppVersion xmlns="285d13ab-30c6-49f8-8756-d82b97344fc4" xsi:nil="true"/>
    <Invited_Students xmlns="285d13ab-30c6-49f8-8756-d82b97344fc4" xsi:nil="true"/>
    <Owner xmlns="285d13ab-30c6-49f8-8756-d82b97344fc4">
      <UserInfo>
        <DisplayName/>
        <AccountId xsi:nil="true"/>
        <AccountType/>
      </UserInfo>
    </Owner>
    <Teachers xmlns="285d13ab-30c6-49f8-8756-d82b97344fc4">
      <UserInfo>
        <DisplayName/>
        <AccountId xsi:nil="true"/>
        <AccountType/>
      </UserInfo>
    </Teach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C4B04C6-7D93-4D91-BDB7-5AA5A84EB3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5d13ab-30c6-49f8-8756-d82b97344fc4"/>
    <ds:schemaRef ds:uri="e7edbe82-fed3-4e3f-9446-c6542b3d00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00BA4E2-F0CF-4983-9E81-623E710CD513}">
  <ds:schemaRefs>
    <ds:schemaRef ds:uri="http://schemas.microsoft.com/office/infopath/2007/PartnerControls"/>
    <ds:schemaRef ds:uri="http://purl.org/dc/elements/1.1/"/>
    <ds:schemaRef ds:uri="http://schemas.microsoft.com/office/2006/metadata/properties"/>
    <ds:schemaRef ds:uri="285d13ab-30c6-49f8-8756-d82b97344fc4"/>
    <ds:schemaRef ds:uri="http://purl.org/dc/terms/"/>
    <ds:schemaRef ds:uri="http://schemas.openxmlformats.org/package/2006/metadata/core-properties"/>
    <ds:schemaRef ds:uri="e7edbe82-fed3-4e3f-9446-c6542b3d00d2"/>
    <ds:schemaRef ds:uri="http://schemas.microsoft.com/office/2006/documentManagement/types"/>
    <ds:schemaRef ds:uri="http://www.w3.org/XML/1998/namespace"/>
    <ds:schemaRef ds:uri="http://purl.org/dc/dcmitype/"/>
  </ds:schemaRefs>
</ds:datastoreItem>
</file>

<file path=customXml/itemProps3.xml><?xml version="1.0" encoding="utf-8"?>
<ds:datastoreItem xmlns:ds="http://schemas.openxmlformats.org/officeDocument/2006/customXml" ds:itemID="{F41F102E-35CA-4D54-AA7B-DE697C0D0CE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478503</TotalTime>
  <Words>3985</Words>
  <Application>Microsoft Macintosh PowerPoint</Application>
  <PresentationFormat>A4 Paper (210x297 mm)</PresentationFormat>
  <Paragraphs>440</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Calibri Light</vt:lpstr>
      <vt:lpstr>Office-tema</vt:lpstr>
      <vt:lpstr>Kobling B</vt:lpstr>
      <vt:lpstr>Innhold</vt:lpstr>
      <vt:lpstr>Analog introduksjon til programmering</vt:lpstr>
      <vt:lpstr>Kodeklosser til analog programmering</vt:lpstr>
      <vt:lpstr>Introduksjon til viktige begreper - vilkår, hvis-klosser og løkker</vt:lpstr>
      <vt:lpstr>Introduksjon til funksjoner i programmering - hvordan lage egne klosser</vt:lpstr>
      <vt:lpstr>Scratch - en introduksjon</vt:lpstr>
      <vt:lpstr>Intro til noen klosser i Scratch - Alle disse klossene finner du i kategorien som har lik farge som klossene</vt:lpstr>
      <vt:lpstr>Introduksjon til micro:bit</vt:lpstr>
      <vt:lpstr>Introduksjon til bruk av micro:bit - for datamaskiner</vt:lpstr>
      <vt:lpstr>Intro til MakeCode for micro:bit - Alle disse klossene finner du i kategorien som har lik farge som klossene</vt:lpstr>
      <vt:lpstr>Inndata/input for micro:bit</vt:lpstr>
      <vt:lpstr>Sensorer</vt:lpstr>
      <vt:lpstr>Feilsøking  - debugging</vt:lpstr>
      <vt:lpstr>Hvordan virker en servo?</vt:lpstr>
      <vt:lpstr>PowerPoint Presentation</vt:lpstr>
      <vt:lpstr>Miniutfordringer</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Førsteutkast til GAN Aschehoug-opplegg</dc:title>
  <dc:creator>Ellen Egeland Flø</dc:creator>
  <cp:lastModifiedBy>Simen Stafseng</cp:lastModifiedBy>
  <cp:revision>1492</cp:revision>
  <dcterms:created xsi:type="dcterms:W3CDTF">2018-11-04T16:46:19Z</dcterms:created>
  <dcterms:modified xsi:type="dcterms:W3CDTF">2021-11-10T12:14:59Z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0x0101000B2B349DD0DF7E4E8089C5D8EAF3A394</vt:lpwstr>
  </property>
  <property fmtid="{D5CDD505-2E9C-101B-9397-08002B2CF9AE}" pid="3" name="MSIP_Label_531f9ef8-9444-4aee-b673-282240bf708b_Enabled">
    <vt:lpwstr>true</vt:lpwstr>
  </property>
  <property fmtid="{D5CDD505-2E9C-101B-9397-08002B2CF9AE}" pid="4" name="MSIP_Label_531f9ef8-9444-4aee-b673-282240bf708b_SetDate">
    <vt:lpwstr>2021-08-29T09:21:33Z</vt:lpwstr>
  </property>
  <property fmtid="{D5CDD505-2E9C-101B-9397-08002B2CF9AE}" pid="5" name="MSIP_Label_531f9ef8-9444-4aee-b673-282240bf708b_Method">
    <vt:lpwstr>Privileged</vt:lpwstr>
  </property>
  <property fmtid="{D5CDD505-2E9C-101B-9397-08002B2CF9AE}" pid="6" name="MSIP_Label_531f9ef8-9444-4aee-b673-282240bf708b_Name">
    <vt:lpwstr>Åpen - PROD</vt:lpwstr>
  </property>
  <property fmtid="{D5CDD505-2E9C-101B-9397-08002B2CF9AE}" pid="7" name="MSIP_Label_531f9ef8-9444-4aee-b673-282240bf708b_SiteId">
    <vt:lpwstr>3d50ddd4-00a1-4ab7-9788-decf14a8728f</vt:lpwstr>
  </property>
  <property fmtid="{D5CDD505-2E9C-101B-9397-08002B2CF9AE}" pid="8" name="MSIP_Label_531f9ef8-9444-4aee-b673-282240bf708b_ActionId">
    <vt:lpwstr>9ae31318-abb6-4209-9c7a-1215f69a58ac</vt:lpwstr>
  </property>
  <property fmtid="{D5CDD505-2E9C-101B-9397-08002B2CF9AE}" pid="9" name="MSIP_Label_531f9ef8-9444-4aee-b673-282240bf708b_ContentBits">
    <vt:lpwstr>0</vt:lpwstr>
  </property>
</Properties>
</file>