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23"/>
  </p:notesMasterIdLst>
  <p:sldIdLst>
    <p:sldId id="283" r:id="rId5"/>
    <p:sldId id="284" r:id="rId6"/>
    <p:sldId id="280" r:id="rId7"/>
    <p:sldId id="279" r:id="rId8"/>
    <p:sldId id="363" r:id="rId9"/>
    <p:sldId id="364" r:id="rId10"/>
    <p:sldId id="259" r:id="rId11"/>
    <p:sldId id="360" r:id="rId12"/>
    <p:sldId id="441" r:id="rId13"/>
    <p:sldId id="258" r:id="rId14"/>
    <p:sldId id="300" r:id="rId15"/>
    <p:sldId id="487" r:id="rId16"/>
    <p:sldId id="438" r:id="rId17"/>
    <p:sldId id="333" r:id="rId18"/>
    <p:sldId id="493" r:id="rId19"/>
    <p:sldId id="285" r:id="rId20"/>
    <p:sldId id="286" r:id="rId21"/>
    <p:sldId id="331" r:id="rId2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makecode.microbit.org/#edito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jpg"/><Relationship Id="rId4" Type="http://schemas.openxmlformats.org/officeDocument/2006/relationships/image" Target="../media/image54.png"/><Relationship Id="rId9" Type="http://schemas.openxmlformats.org/officeDocument/2006/relationships/image" Target="../media/image5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26475A-99FC-462F-A31C-99C957AE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36021"/>
            <a:ext cx="5915025" cy="748229"/>
          </a:xfrm>
        </p:spPr>
        <p:txBody>
          <a:bodyPr>
            <a:normAutofit/>
          </a:bodyPr>
          <a:lstStyle/>
          <a:p>
            <a:r>
              <a:rPr lang="nb-NO" sz="2800" dirty="0"/>
              <a:t>Analog introduksjon til programmering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F53C61-A915-44A1-94BC-412725551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148" y="1267574"/>
            <a:ext cx="3765551" cy="3685426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200" b="1" dirty="0" err="1"/>
              <a:t>Oppgåve</a:t>
            </a:r>
            <a:r>
              <a:rPr lang="nb-NO" sz="1200" b="1" dirty="0"/>
              <a:t> 1</a:t>
            </a:r>
            <a:endParaRPr lang="nb-NO" sz="1200" dirty="0"/>
          </a:p>
          <a:p>
            <a:pPr marL="0" indent="0">
              <a:buNone/>
            </a:pPr>
            <a:r>
              <a:rPr lang="nb-NO" sz="1200" dirty="0"/>
              <a:t>De skal jobbe i par.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dirty="0"/>
              <a:t>Begge bygger </a:t>
            </a:r>
            <a:r>
              <a:rPr lang="nb-NO" sz="1200" dirty="0" err="1"/>
              <a:t>ein</a:t>
            </a:r>
            <a:r>
              <a:rPr lang="nb-NO" sz="1200" dirty="0"/>
              <a:t> liten figur av </a:t>
            </a:r>
            <a:r>
              <a:rPr lang="nb-NO" sz="1200" dirty="0" err="1"/>
              <a:t>dei</a:t>
            </a:r>
            <a:r>
              <a:rPr lang="nb-NO" sz="1200" dirty="0"/>
              <a:t> utdelte </a:t>
            </a:r>
            <a:r>
              <a:rPr lang="nb-NO" sz="1200" dirty="0" err="1"/>
              <a:t>legoklossane</a:t>
            </a:r>
            <a:r>
              <a:rPr lang="nb-NO" sz="1200" dirty="0"/>
              <a:t>. Ta vare på figuren din heilt til slutten, men </a:t>
            </a:r>
            <a:r>
              <a:rPr lang="nb-NO" sz="1200" dirty="0" err="1"/>
              <a:t>ikkje</a:t>
            </a:r>
            <a:r>
              <a:rPr lang="nb-NO" sz="1200" dirty="0"/>
              <a:t> vis han til </a:t>
            </a:r>
            <a:r>
              <a:rPr lang="nb-NO" sz="1200" dirty="0" err="1"/>
              <a:t>nokon</a:t>
            </a:r>
            <a:r>
              <a:rPr lang="nb-NO" sz="1200" dirty="0"/>
              <a:t> andre.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dirty="0"/>
              <a:t>Lag ei oppskrift slik at den andre du jobbar med klarer å bygge </a:t>
            </a:r>
            <a:r>
              <a:rPr lang="nb-NO" sz="1200" dirty="0" err="1"/>
              <a:t>ein</a:t>
            </a:r>
            <a:r>
              <a:rPr lang="nb-NO" sz="1200" dirty="0"/>
              <a:t> heilt lik figur. Du får </a:t>
            </a:r>
            <a:r>
              <a:rPr lang="nb-NO" sz="1200" dirty="0" err="1"/>
              <a:t>ikkje</a:t>
            </a:r>
            <a:r>
              <a:rPr lang="nb-NO" sz="1200" dirty="0"/>
              <a:t> forklare ekstra undervegs, alt må </a:t>
            </a:r>
            <a:r>
              <a:rPr lang="nb-NO" sz="1200" dirty="0" err="1"/>
              <a:t>vere</a:t>
            </a:r>
            <a:r>
              <a:rPr lang="nb-NO" sz="1200" dirty="0"/>
              <a:t> skrive ned.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dirty="0"/>
              <a:t>Så byter de oppskrift og bygger den andre sin figur.</a:t>
            </a:r>
          </a:p>
          <a:p>
            <a:r>
              <a:rPr lang="nb-NO" sz="1200" dirty="0"/>
              <a:t>Blei </a:t>
            </a:r>
            <a:r>
              <a:rPr lang="nb-NO" sz="1200" dirty="0" err="1"/>
              <a:t>dei</a:t>
            </a:r>
            <a:r>
              <a:rPr lang="nb-NO" sz="1200" dirty="0"/>
              <a:t> like?</a:t>
            </a:r>
          </a:p>
          <a:p>
            <a:r>
              <a:rPr lang="nb-NO" sz="1200" dirty="0"/>
              <a:t>Kva måtte du endre i oppskrifta for at </a:t>
            </a:r>
            <a:r>
              <a:rPr lang="nb-NO" sz="1200" dirty="0" err="1"/>
              <a:t>figurane</a:t>
            </a:r>
            <a:r>
              <a:rPr lang="nb-NO" sz="1200" dirty="0"/>
              <a:t> skulle bli heilt like?</a:t>
            </a:r>
          </a:p>
          <a:p>
            <a:r>
              <a:rPr lang="nb-NO" sz="1200" dirty="0"/>
              <a:t>Kunne du ha laga oppskrifta </a:t>
            </a:r>
            <a:r>
              <a:rPr lang="nb-NO" sz="1200" dirty="0" err="1"/>
              <a:t>kortare</a:t>
            </a:r>
            <a:r>
              <a:rPr lang="nb-NO" sz="1200" dirty="0"/>
              <a:t> eller </a:t>
            </a:r>
            <a:r>
              <a:rPr lang="nb-NO" sz="1200" dirty="0" err="1"/>
              <a:t>enklare</a:t>
            </a:r>
            <a:r>
              <a:rPr lang="nb-NO" sz="1200" dirty="0"/>
              <a:t>?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C0222DBA-C5BF-4CAA-8604-587849623992}"/>
              </a:ext>
            </a:extLst>
          </p:cNvPr>
          <p:cNvSpPr txBox="1">
            <a:spLocks/>
          </p:cNvSpPr>
          <p:nvPr/>
        </p:nvSpPr>
        <p:spPr>
          <a:xfrm>
            <a:off x="2851147" y="5388316"/>
            <a:ext cx="3765551" cy="25014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 err="1"/>
              <a:t>Oppgåve</a:t>
            </a:r>
            <a:r>
              <a:rPr lang="nb-NO" sz="1200" b="1" dirty="0"/>
              <a:t>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De skal jobbe i par.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Begge </a:t>
            </a:r>
            <a:r>
              <a:rPr lang="nb-NO" sz="1200" dirty="0" err="1"/>
              <a:t>lagar</a:t>
            </a:r>
            <a:r>
              <a:rPr lang="nb-NO" sz="1200" dirty="0"/>
              <a:t> ei oppskrift på korleis den andre må gå for å </a:t>
            </a:r>
            <a:r>
              <a:rPr lang="nb-NO" sz="1200" dirty="0" err="1"/>
              <a:t>kome</a:t>
            </a:r>
            <a:r>
              <a:rPr lang="nb-NO" sz="1200" dirty="0"/>
              <a:t> seg ut døra. Det er </a:t>
            </a:r>
            <a:r>
              <a:rPr lang="nb-NO" sz="1200" dirty="0" err="1"/>
              <a:t>ikkje</a:t>
            </a:r>
            <a:r>
              <a:rPr lang="nb-NO" sz="1200" dirty="0"/>
              <a:t> lov å forklare undervegs.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Så byter de oppskrift, og </a:t>
            </a:r>
            <a:r>
              <a:rPr lang="nb-NO" sz="1200" dirty="0" err="1"/>
              <a:t>ein</a:t>
            </a:r>
            <a:r>
              <a:rPr lang="nb-NO" sz="1200" dirty="0"/>
              <a:t> om gongen prøver ut den andre si oppskrift og ser kor du </a:t>
            </a:r>
            <a:r>
              <a:rPr lang="nb-NO" sz="1200" dirty="0" err="1"/>
              <a:t>hamnar</a:t>
            </a:r>
            <a:r>
              <a:rPr lang="nb-NO" sz="1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_______________________________________________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Deretter justerer de begge oppskriftene, men da kan de </a:t>
            </a:r>
            <a:r>
              <a:rPr lang="nb-NO" sz="1200" dirty="0" err="1"/>
              <a:t>berre</a:t>
            </a:r>
            <a:r>
              <a:rPr lang="nb-NO" sz="1200" dirty="0"/>
              <a:t> bruke </a:t>
            </a:r>
            <a:r>
              <a:rPr lang="nb-NO" sz="1200" dirty="0" err="1"/>
              <a:t>kodeklossane</a:t>
            </a:r>
            <a:r>
              <a:rPr lang="nb-NO" sz="1200" dirty="0"/>
              <a:t> på neste side.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Kor få </a:t>
            </a:r>
            <a:r>
              <a:rPr lang="nb-NO" sz="1200" dirty="0" err="1"/>
              <a:t>klossar</a:t>
            </a:r>
            <a:r>
              <a:rPr lang="nb-NO" sz="1200" dirty="0"/>
              <a:t> er </a:t>
            </a:r>
            <a:r>
              <a:rPr lang="nb-NO" sz="1200" dirty="0" err="1"/>
              <a:t>mogleg</a:t>
            </a:r>
            <a:r>
              <a:rPr lang="nb-NO" sz="1200" dirty="0"/>
              <a:t> å bruke for å få til </a:t>
            </a:r>
            <a:r>
              <a:rPr lang="nb-NO" sz="1200" dirty="0" err="1"/>
              <a:t>oppgåva</a:t>
            </a:r>
            <a:r>
              <a:rPr lang="nb-NO" sz="1200" dirty="0"/>
              <a:t>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20DB02F-EF56-48EE-8D2A-1DB2C23EC5C7}"/>
              </a:ext>
            </a:extLst>
          </p:cNvPr>
          <p:cNvSpPr txBox="1"/>
          <p:nvPr/>
        </p:nvSpPr>
        <p:spPr>
          <a:xfrm>
            <a:off x="1454748" y="8531158"/>
            <a:ext cx="3948501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Feilsøking og </a:t>
            </a:r>
            <a:r>
              <a:rPr lang="nb-NO" sz="1200" b="1" dirty="0" err="1"/>
              <a:t>forbetring</a:t>
            </a:r>
            <a:endParaRPr lang="nb-NO" sz="12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Skjedde det som skulle skje? / </a:t>
            </a:r>
            <a:r>
              <a:rPr lang="nb-NO" sz="1200" dirty="0" err="1"/>
              <a:t>Fekk</a:t>
            </a:r>
            <a:r>
              <a:rPr lang="nb-NO" sz="1200" dirty="0"/>
              <a:t> du til </a:t>
            </a:r>
            <a:r>
              <a:rPr lang="nb-NO" sz="1200" dirty="0" err="1"/>
              <a:t>oppgåva</a:t>
            </a:r>
            <a:r>
              <a:rPr lang="nb-NO" sz="12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måtte du endre på i oppskrifta for å få til </a:t>
            </a:r>
            <a:r>
              <a:rPr lang="nb-NO" sz="1200" dirty="0" err="1"/>
              <a:t>oppgåva</a:t>
            </a:r>
            <a:r>
              <a:rPr lang="nb-NO" sz="12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Kunne du ha laga oppskrifta </a:t>
            </a:r>
            <a:r>
              <a:rPr lang="nb-NO" sz="1200" dirty="0" err="1"/>
              <a:t>kortare</a:t>
            </a:r>
            <a:r>
              <a:rPr lang="nb-NO" sz="1200" dirty="0"/>
              <a:t> eller </a:t>
            </a:r>
            <a:r>
              <a:rPr lang="nb-NO" sz="1200" dirty="0" err="1"/>
              <a:t>enklare</a:t>
            </a:r>
            <a:r>
              <a:rPr lang="nb-NO" sz="1200" dirty="0"/>
              <a:t>?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283516-6318-4095-818F-C9855D94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210185AC-9B34-4FE0-A2CA-0FF3360A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0" y="2189405"/>
            <a:ext cx="2630703" cy="1287153"/>
          </a:xfrm>
          <a:prstGeom prst="rect">
            <a:avLst/>
          </a:prstGeom>
        </p:spPr>
      </p:pic>
      <p:pic>
        <p:nvPicPr>
          <p:cNvPr id="12" name="Bilde 11" descr="Et bilde som inneholder gulv, innendørs, rød&#10;&#10;Automatisk generert beskrivelse">
            <a:extLst>
              <a:ext uri="{FF2B5EF4-FFF2-40B4-BE49-F238E27FC236}">
                <a16:creationId xmlns:a16="http://schemas.microsoft.com/office/drawing/2014/main" id="{5E2277B2-7C1E-4816-BC43-3B7CA239B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548847"/>
            <a:ext cx="1839938" cy="234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8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4087A3-AB19-46DB-A89E-566C019D7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41" y="321507"/>
            <a:ext cx="5366456" cy="695220"/>
          </a:xfrm>
        </p:spPr>
        <p:txBody>
          <a:bodyPr>
            <a:normAutofit/>
          </a:bodyPr>
          <a:lstStyle/>
          <a:p>
            <a:r>
              <a:rPr lang="nb-NO" dirty="0" err="1"/>
              <a:t>Kodeklossar</a:t>
            </a:r>
            <a:r>
              <a:rPr lang="nb-NO" dirty="0"/>
              <a:t> – </a:t>
            </a:r>
            <a:r>
              <a:rPr lang="nb-NO" dirty="0" err="1"/>
              <a:t>eit</a:t>
            </a:r>
            <a:r>
              <a:rPr lang="nb-NO" dirty="0"/>
              <a:t> lite oversyn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548C558-1B0C-4B07-A518-B8667D7ED9BE}"/>
              </a:ext>
            </a:extLst>
          </p:cNvPr>
          <p:cNvSpPr txBox="1"/>
          <p:nvPr/>
        </p:nvSpPr>
        <p:spPr>
          <a:xfrm>
            <a:off x="587828" y="1471816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Gå ett steg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DE3E97F-5CD4-4EA5-9C60-9316E9148C54}"/>
              </a:ext>
            </a:extLst>
          </p:cNvPr>
          <p:cNvSpPr txBox="1"/>
          <p:nvPr/>
        </p:nvSpPr>
        <p:spPr>
          <a:xfrm>
            <a:off x="589749" y="1932425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Gå to steg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40BF199-8FF6-47DE-AF30-282370C0F762}"/>
              </a:ext>
            </a:extLst>
          </p:cNvPr>
          <p:cNvSpPr txBox="1"/>
          <p:nvPr/>
        </p:nvSpPr>
        <p:spPr>
          <a:xfrm>
            <a:off x="587826" y="6032204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Repeter  5 gonger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447F510-5038-4F36-B86E-F191929440C3}"/>
              </a:ext>
            </a:extLst>
          </p:cNvPr>
          <p:cNvSpPr txBox="1"/>
          <p:nvPr/>
        </p:nvSpPr>
        <p:spPr>
          <a:xfrm>
            <a:off x="595511" y="2393034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Gå tre steg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6D46D20-94E4-46B7-97D1-746225549C60}"/>
              </a:ext>
            </a:extLst>
          </p:cNvPr>
          <p:cNvSpPr txBox="1"/>
          <p:nvPr/>
        </p:nvSpPr>
        <p:spPr>
          <a:xfrm>
            <a:off x="580142" y="3755660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Sving 90</a:t>
            </a:r>
            <a:r>
              <a:rPr lang="nb-NO" sz="1200" b="1" dirty="0">
                <a:sym typeface="Symbol" panose="05050102010706020507" pitchFamily="18" charset="2"/>
              </a:rPr>
              <a:t></a:t>
            </a:r>
            <a:r>
              <a:rPr lang="nb-NO" sz="1200" b="1" dirty="0"/>
              <a:t> mot venstre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15E7B12-39A7-4825-BD21-6FBCBCBBE4D5}"/>
              </a:ext>
            </a:extLst>
          </p:cNvPr>
          <p:cNvSpPr txBox="1"/>
          <p:nvPr/>
        </p:nvSpPr>
        <p:spPr>
          <a:xfrm>
            <a:off x="572458" y="3299573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Sving 90</a:t>
            </a:r>
            <a:r>
              <a:rPr lang="nb-NO" sz="1200" b="1" dirty="0">
                <a:sym typeface="Symbol" panose="05050102010706020507" pitchFamily="18" charset="2"/>
              </a:rPr>
              <a:t></a:t>
            </a:r>
            <a:r>
              <a:rPr lang="nb-NO" sz="1200" b="1" dirty="0"/>
              <a:t> mot høgre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1473636-F152-4D71-9F11-1F11E04C5BBA}"/>
              </a:ext>
            </a:extLst>
          </p:cNvPr>
          <p:cNvSpPr txBox="1"/>
          <p:nvPr/>
        </p:nvSpPr>
        <p:spPr>
          <a:xfrm>
            <a:off x="595511" y="8010475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Dersom du </a:t>
            </a:r>
            <a:r>
              <a:rPr lang="nb-NO" sz="1200" b="1" dirty="0" err="1"/>
              <a:t>krasjar</a:t>
            </a:r>
            <a:r>
              <a:rPr lang="nb-NO" sz="1200" b="1" dirty="0"/>
              <a:t>, så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E7953EE-88A0-4495-B098-3B79CBED8A49}"/>
              </a:ext>
            </a:extLst>
          </p:cNvPr>
          <p:cNvSpPr txBox="1"/>
          <p:nvPr/>
        </p:nvSpPr>
        <p:spPr>
          <a:xfrm>
            <a:off x="587825" y="4186066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Snu 180</a:t>
            </a:r>
            <a:r>
              <a:rPr lang="nb-NO" sz="1200" b="1" dirty="0">
                <a:sym typeface="Symbol" panose="05050102010706020507" pitchFamily="18" charset="2"/>
              </a:rPr>
              <a:t></a:t>
            </a:r>
            <a:endParaRPr lang="nb-NO" sz="12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423AE08-230F-48D6-BEE0-F444596EDF83}"/>
              </a:ext>
            </a:extLst>
          </p:cNvPr>
          <p:cNvSpPr txBox="1"/>
          <p:nvPr/>
        </p:nvSpPr>
        <p:spPr>
          <a:xfrm>
            <a:off x="595511" y="5198122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Stopp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0B91157-ADF1-48D4-B8BE-25790750771D}"/>
              </a:ext>
            </a:extLst>
          </p:cNvPr>
          <p:cNvSpPr txBox="1"/>
          <p:nvPr/>
        </p:nvSpPr>
        <p:spPr>
          <a:xfrm>
            <a:off x="3526972" y="1385530"/>
            <a:ext cx="271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klossane</a:t>
            </a:r>
            <a:r>
              <a:rPr lang="nb-NO" sz="1200" dirty="0"/>
              <a:t> seier kor mange steg du skal gå bortover.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14B96D0-63FA-47C1-84F8-AD1038B00DA9}"/>
              </a:ext>
            </a:extLst>
          </p:cNvPr>
          <p:cNvSpPr txBox="1"/>
          <p:nvPr/>
        </p:nvSpPr>
        <p:spPr>
          <a:xfrm>
            <a:off x="3526970" y="3207239"/>
            <a:ext cx="2710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klossane</a:t>
            </a:r>
            <a:r>
              <a:rPr lang="nb-NO" sz="1200" dirty="0"/>
              <a:t> seier kor mange grader du skal snu.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0B27260-358C-4033-AC45-D58328799681}"/>
              </a:ext>
            </a:extLst>
          </p:cNvPr>
          <p:cNvSpPr txBox="1"/>
          <p:nvPr/>
        </p:nvSpPr>
        <p:spPr>
          <a:xfrm>
            <a:off x="3526970" y="5105788"/>
            <a:ext cx="2710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Denne klossen seier at du skal stoppe opp og stå i ro.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042783C-A05E-47F7-91F9-171EBC3CFC74}"/>
              </a:ext>
            </a:extLst>
          </p:cNvPr>
          <p:cNvSpPr txBox="1"/>
          <p:nvPr/>
        </p:nvSpPr>
        <p:spPr>
          <a:xfrm>
            <a:off x="3429000" y="7918204"/>
            <a:ext cx="2710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Dette er dersom-</a:t>
            </a:r>
            <a:r>
              <a:rPr lang="nb-NO" sz="1200" dirty="0" err="1"/>
              <a:t>klossar</a:t>
            </a:r>
            <a:r>
              <a:rPr lang="nb-NO" sz="1200" dirty="0"/>
              <a:t>. Dei </a:t>
            </a:r>
            <a:r>
              <a:rPr lang="nb-NO" sz="1200" dirty="0" err="1"/>
              <a:t>inneheld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vilkår, altså DERSOM </a:t>
            </a:r>
            <a:r>
              <a:rPr lang="nb-NO" sz="1200" dirty="0" err="1"/>
              <a:t>noko</a:t>
            </a:r>
            <a:r>
              <a:rPr lang="nb-NO" sz="1200" dirty="0"/>
              <a:t> hender, SÅ skal du </a:t>
            </a:r>
            <a:r>
              <a:rPr lang="nb-NO" sz="1200" dirty="0" err="1"/>
              <a:t>gjere</a:t>
            </a:r>
            <a:r>
              <a:rPr lang="nb-NO" sz="1200" dirty="0"/>
              <a:t> </a:t>
            </a:r>
            <a:r>
              <a:rPr lang="nb-NO" sz="1200" dirty="0" err="1"/>
              <a:t>noko</a:t>
            </a:r>
            <a:r>
              <a:rPr lang="nb-NO" sz="1200" dirty="0"/>
              <a:t>.</a:t>
            </a:r>
          </a:p>
          <a:p>
            <a:endParaRPr lang="nb-NO" sz="1200" dirty="0"/>
          </a:p>
          <a:p>
            <a:r>
              <a:rPr lang="nb-NO" sz="1200" dirty="0" err="1"/>
              <a:t>Difor</a:t>
            </a:r>
            <a:r>
              <a:rPr lang="nb-NO" sz="1200" dirty="0"/>
              <a:t> må du alltid kople han </a:t>
            </a:r>
            <a:r>
              <a:rPr lang="nb-NO" sz="1200" dirty="0" err="1"/>
              <a:t>saman</a:t>
            </a:r>
            <a:r>
              <a:rPr lang="nb-NO" sz="1200" dirty="0"/>
              <a:t> med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annan</a:t>
            </a:r>
            <a:r>
              <a:rPr lang="nb-NO" sz="1200" dirty="0"/>
              <a:t> kloss som seier akkurat kva du skal </a:t>
            </a:r>
            <a:r>
              <a:rPr lang="nb-NO" sz="1200" dirty="0" err="1"/>
              <a:t>gjere</a:t>
            </a:r>
            <a:r>
              <a:rPr lang="nb-NO" sz="1200" dirty="0"/>
              <a:t> dersom du </a:t>
            </a:r>
            <a:r>
              <a:rPr lang="nb-NO" sz="1200" dirty="0" err="1"/>
              <a:t>krasjar</a:t>
            </a:r>
            <a:r>
              <a:rPr lang="nb-NO" sz="1200" dirty="0"/>
              <a:t>, </a:t>
            </a:r>
            <a:r>
              <a:rPr lang="nb-NO" sz="1200" dirty="0" err="1"/>
              <a:t>somnar</a:t>
            </a:r>
            <a:r>
              <a:rPr lang="nb-NO" sz="1200" dirty="0"/>
              <a:t> eller </a:t>
            </a:r>
            <a:r>
              <a:rPr lang="nb-NO" sz="1200" dirty="0" err="1"/>
              <a:t>snublar</a:t>
            </a:r>
            <a:r>
              <a:rPr lang="nb-NO" sz="1200" dirty="0"/>
              <a:t>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77C3690-746B-4548-BA83-A7257AA8E125}"/>
              </a:ext>
            </a:extLst>
          </p:cNvPr>
          <p:cNvSpPr txBox="1"/>
          <p:nvPr/>
        </p:nvSpPr>
        <p:spPr>
          <a:xfrm>
            <a:off x="587824" y="6493869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Repeter 10 gonger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FA944E1-44F7-4ABB-9EA2-60BF7AACC4B3}"/>
              </a:ext>
            </a:extLst>
          </p:cNvPr>
          <p:cNvSpPr txBox="1"/>
          <p:nvPr/>
        </p:nvSpPr>
        <p:spPr>
          <a:xfrm>
            <a:off x="587824" y="6968934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Repeter 20 gonger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87E1623-406F-444C-855E-C0F685AB7CC2}"/>
              </a:ext>
            </a:extLst>
          </p:cNvPr>
          <p:cNvSpPr txBox="1"/>
          <p:nvPr/>
        </p:nvSpPr>
        <p:spPr>
          <a:xfrm>
            <a:off x="595510" y="8491525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Dersom du </a:t>
            </a:r>
            <a:r>
              <a:rPr lang="nb-NO" sz="1200" b="1" dirty="0" err="1"/>
              <a:t>somnar</a:t>
            </a:r>
            <a:r>
              <a:rPr lang="nb-NO" sz="1200" b="1" dirty="0"/>
              <a:t>, så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53FFF6F-A1A8-418A-9305-E4D747D48638}"/>
              </a:ext>
            </a:extLst>
          </p:cNvPr>
          <p:cNvSpPr txBox="1"/>
          <p:nvPr/>
        </p:nvSpPr>
        <p:spPr>
          <a:xfrm>
            <a:off x="580141" y="8972575"/>
            <a:ext cx="2151529" cy="276999"/>
          </a:xfrm>
          <a:prstGeom prst="rect">
            <a:avLst/>
          </a:prstGeom>
          <a:gradFill>
            <a:gsLst>
              <a:gs pos="100000">
                <a:srgbClr val="92D050"/>
              </a:gs>
              <a:gs pos="0">
                <a:srgbClr val="5EAA80">
                  <a:lumMod val="27000"/>
                  <a:lumOff val="73000"/>
                </a:srgbClr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Dersom du </a:t>
            </a:r>
            <a:r>
              <a:rPr lang="nb-NO" sz="1200" b="1" dirty="0" err="1"/>
              <a:t>snublar</a:t>
            </a:r>
            <a:r>
              <a:rPr lang="nb-NO" sz="1200" b="1" dirty="0"/>
              <a:t>, så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CC4B088B-8599-4E5B-A272-D1D27E79178C}"/>
              </a:ext>
            </a:extLst>
          </p:cNvPr>
          <p:cNvSpPr txBox="1"/>
          <p:nvPr/>
        </p:nvSpPr>
        <p:spPr>
          <a:xfrm>
            <a:off x="3428999" y="5936256"/>
            <a:ext cx="2710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Dette er </a:t>
            </a:r>
            <a:r>
              <a:rPr lang="nb-NO" sz="1200" dirty="0" err="1"/>
              <a:t>lykkjer</a:t>
            </a:r>
            <a:r>
              <a:rPr lang="nb-NO" sz="1200" dirty="0"/>
              <a:t>. Dei seier kor mange gonger du skal repetere </a:t>
            </a:r>
            <a:r>
              <a:rPr lang="nb-NO" sz="1200" dirty="0" err="1"/>
              <a:t>noko</a:t>
            </a:r>
            <a:r>
              <a:rPr lang="nb-NO" sz="1200" dirty="0"/>
              <a:t>. Kor mange gonger du skal gå rundt gjennom </a:t>
            </a:r>
            <a:r>
              <a:rPr lang="nb-NO" sz="1200" dirty="0" err="1"/>
              <a:t>lykkja</a:t>
            </a:r>
            <a:r>
              <a:rPr lang="nb-NO" sz="1200" dirty="0"/>
              <a:t>.</a:t>
            </a:r>
          </a:p>
          <a:p>
            <a:endParaRPr lang="nb-NO" sz="1200" dirty="0"/>
          </a:p>
          <a:p>
            <a:r>
              <a:rPr lang="nb-NO" sz="1200" dirty="0" err="1"/>
              <a:t>Difor</a:t>
            </a:r>
            <a:r>
              <a:rPr lang="nb-NO" sz="1200" dirty="0"/>
              <a:t> må du alltid kople han </a:t>
            </a:r>
            <a:r>
              <a:rPr lang="nb-NO" sz="1200" dirty="0" err="1"/>
              <a:t>saman</a:t>
            </a:r>
            <a:r>
              <a:rPr lang="nb-NO" sz="1200" dirty="0"/>
              <a:t> med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annan</a:t>
            </a:r>
            <a:r>
              <a:rPr lang="nb-NO" sz="1200" dirty="0"/>
              <a:t> kloss som seier akkurat kva du skal repetere i </a:t>
            </a:r>
            <a:r>
              <a:rPr lang="nb-NO" sz="1200" dirty="0" err="1"/>
              <a:t>lykkja</a:t>
            </a:r>
            <a:r>
              <a:rPr lang="nb-NO" sz="1200" dirty="0"/>
              <a:t> di.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F0676F5-0902-4511-AF93-D443A946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04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06461-C7DA-442A-8106-00E1B586D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99814"/>
            <a:ext cx="5915025" cy="918623"/>
          </a:xfrm>
        </p:spPr>
        <p:txBody>
          <a:bodyPr/>
          <a:lstStyle/>
          <a:p>
            <a:r>
              <a:rPr lang="nb-NO" dirty="0" err="1"/>
              <a:t>Scratch</a:t>
            </a:r>
            <a:br>
              <a:rPr lang="nb-NO" dirty="0"/>
            </a:br>
            <a:r>
              <a:rPr lang="nb-NO" sz="2000" dirty="0"/>
              <a:t>- </a:t>
            </a:r>
            <a:r>
              <a:rPr lang="nb-NO" sz="2000" dirty="0" err="1"/>
              <a:t>ein</a:t>
            </a:r>
            <a:r>
              <a:rPr lang="nb-NO" sz="2000" dirty="0"/>
              <a:t> introduksjon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CA8C07-7EA6-4A13-87F2-C195A145B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43" y="5494729"/>
            <a:ext cx="2459750" cy="252770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/>
              <a:t>I den </a:t>
            </a:r>
            <a:r>
              <a:rPr lang="nb-NO" sz="1200" dirty="0" err="1"/>
              <a:t>raude</a:t>
            </a:r>
            <a:r>
              <a:rPr lang="nb-NO" sz="1200" dirty="0"/>
              <a:t> ramma er det ulike </a:t>
            </a:r>
            <a:r>
              <a:rPr lang="nb-NO" sz="1200" dirty="0" err="1"/>
              <a:t>kategoriar</a:t>
            </a:r>
            <a:r>
              <a:rPr lang="nb-NO" sz="1200" dirty="0"/>
              <a:t> som </a:t>
            </a:r>
            <a:r>
              <a:rPr lang="nb-NO" sz="1200" dirty="0" err="1"/>
              <a:t>gjer</a:t>
            </a:r>
            <a:r>
              <a:rPr lang="nb-NO" sz="1200" dirty="0"/>
              <a:t> det </a:t>
            </a:r>
            <a:r>
              <a:rPr lang="nb-NO" sz="1200" dirty="0" err="1"/>
              <a:t>enklare</a:t>
            </a:r>
            <a:r>
              <a:rPr lang="nb-NO" sz="1200" dirty="0"/>
              <a:t> å finne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klossane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treng.</a:t>
            </a:r>
          </a:p>
          <a:p>
            <a:pPr marL="0" indent="0">
              <a:buNone/>
            </a:pPr>
            <a:r>
              <a:rPr lang="nb-NO" sz="1200" b="1" dirty="0"/>
              <a:t>Rørsle: </a:t>
            </a:r>
            <a:r>
              <a:rPr lang="nb-NO" sz="1200" dirty="0"/>
              <a:t>Her ligg </a:t>
            </a:r>
            <a:r>
              <a:rPr lang="nb-NO" sz="1200" dirty="0" err="1"/>
              <a:t>klossane</a:t>
            </a:r>
            <a:r>
              <a:rPr lang="nb-NO" sz="1200" dirty="0"/>
              <a:t> for kvar katten skal røre seg.</a:t>
            </a:r>
          </a:p>
          <a:p>
            <a:pPr marL="0" indent="0">
              <a:buNone/>
            </a:pPr>
            <a:r>
              <a:rPr lang="nb-NO" sz="1200" b="1" dirty="0"/>
              <a:t>Styring: </a:t>
            </a:r>
            <a:r>
              <a:rPr lang="nb-NO" sz="1200" dirty="0"/>
              <a:t>Her ligg </a:t>
            </a:r>
            <a:r>
              <a:rPr lang="nb-NO" sz="1200" dirty="0" err="1"/>
              <a:t>klossane</a:t>
            </a:r>
            <a:r>
              <a:rPr lang="nb-NO" sz="1200" dirty="0"/>
              <a:t> som seier kor mange gonger </a:t>
            </a:r>
            <a:r>
              <a:rPr lang="nb-NO" sz="1200" dirty="0" err="1"/>
              <a:t>noko</a:t>
            </a:r>
            <a:r>
              <a:rPr lang="nb-NO" sz="1200" dirty="0"/>
              <a:t> skal </a:t>
            </a:r>
            <a:r>
              <a:rPr lang="nb-NO" sz="1200" dirty="0" err="1"/>
              <a:t>gjerast</a:t>
            </a:r>
            <a:r>
              <a:rPr lang="nb-NO" sz="1200" dirty="0"/>
              <a:t> eller om det skal </a:t>
            </a:r>
            <a:r>
              <a:rPr lang="nb-NO" sz="1200" dirty="0" err="1"/>
              <a:t>gjerast</a:t>
            </a:r>
            <a:r>
              <a:rPr lang="nb-NO" sz="1200" dirty="0"/>
              <a:t> i det hele </a:t>
            </a:r>
            <a:r>
              <a:rPr lang="nb-NO" sz="1200" dirty="0" err="1"/>
              <a:t>teke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b="1" dirty="0" err="1"/>
              <a:t>Operatorar</a:t>
            </a:r>
            <a:r>
              <a:rPr lang="nb-NO" sz="1200" b="1" dirty="0"/>
              <a:t>:</a:t>
            </a:r>
            <a:r>
              <a:rPr lang="nb-NO" sz="1200" dirty="0"/>
              <a:t> Her ligg </a:t>
            </a:r>
            <a:r>
              <a:rPr lang="nb-NO" sz="1200" dirty="0" err="1"/>
              <a:t>ein</a:t>
            </a:r>
            <a:r>
              <a:rPr lang="nb-NO" sz="1200" dirty="0"/>
              <a:t> del </a:t>
            </a:r>
            <a:r>
              <a:rPr lang="nb-NO" sz="1200" dirty="0" err="1"/>
              <a:t>rekneoperasjonar</a:t>
            </a:r>
            <a:r>
              <a:rPr lang="nb-NO" sz="1200" dirty="0"/>
              <a:t>, som addisjon, subtraksjon og </a:t>
            </a:r>
            <a:r>
              <a:rPr lang="nb-NO" sz="1200" dirty="0" err="1"/>
              <a:t>samanlikningar</a:t>
            </a:r>
            <a:r>
              <a:rPr lang="nb-NO" sz="1200" dirty="0"/>
              <a:t>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E853D45-74C6-4AE3-8D42-0CB07B025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" y="2035979"/>
            <a:ext cx="6386513" cy="326442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2913BC6-BF0C-4DB4-90E9-C0B6DF7B3D11}"/>
              </a:ext>
            </a:extLst>
          </p:cNvPr>
          <p:cNvSpPr txBox="1"/>
          <p:nvPr/>
        </p:nvSpPr>
        <p:spPr>
          <a:xfrm>
            <a:off x="254441" y="1553100"/>
            <a:ext cx="632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Gå inn på nettadressa: </a:t>
            </a:r>
            <a:r>
              <a:rPr lang="en-US" sz="1200" dirty="0">
                <a:hlinkClick r:id="rId3"/>
              </a:rPr>
              <a:t>https://scratch.mit.edu</a:t>
            </a:r>
            <a:r>
              <a:rPr lang="en-US" sz="1200" dirty="0"/>
              <a:t> </a:t>
            </a:r>
            <a:r>
              <a:rPr lang="nb-NO" sz="1200" dirty="0"/>
              <a:t>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66670DD-6086-40D4-A4DD-5D7788AB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147474"/>
            <a:ext cx="1012983" cy="114215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3C25D99-0035-46FB-ABCD-10784330F25C}"/>
              </a:ext>
            </a:extLst>
          </p:cNvPr>
          <p:cNvSpPr txBox="1"/>
          <p:nvPr/>
        </p:nvSpPr>
        <p:spPr>
          <a:xfrm>
            <a:off x="2989690" y="5494729"/>
            <a:ext cx="1717482" cy="1446550"/>
          </a:xfrm>
          <a:prstGeom prst="rect">
            <a:avLst/>
          </a:prstGeom>
          <a:noFill/>
          <a:ln>
            <a:solidFill>
              <a:srgbClr val="74E392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I den </a:t>
            </a:r>
            <a:r>
              <a:rPr lang="nb-NO" sz="1200" dirty="0" err="1"/>
              <a:t>grøne</a:t>
            </a:r>
            <a:r>
              <a:rPr lang="nb-NO" sz="1200" dirty="0"/>
              <a:t> ramma er feltet der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lagar</a:t>
            </a:r>
            <a:r>
              <a:rPr lang="nb-NO" sz="1200" dirty="0"/>
              <a:t> programmet.</a:t>
            </a:r>
          </a:p>
          <a:p>
            <a:endParaRPr lang="nb-NO" sz="400" dirty="0"/>
          </a:p>
          <a:p>
            <a:r>
              <a:rPr lang="nb-NO" sz="1200" dirty="0"/>
              <a:t>Du trekker klossen du vil nytte inn hit, da er han </a:t>
            </a:r>
            <a:r>
              <a:rPr lang="nb-NO" sz="1200" dirty="0" err="1"/>
              <a:t>ein</a:t>
            </a:r>
            <a:r>
              <a:rPr lang="nb-NO" sz="1200" dirty="0"/>
              <a:t> del av programmet ditt.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9B23EF4-04AD-462B-BF19-612CA3E869A2}"/>
              </a:ext>
            </a:extLst>
          </p:cNvPr>
          <p:cNvSpPr txBox="1"/>
          <p:nvPr/>
        </p:nvSpPr>
        <p:spPr>
          <a:xfrm>
            <a:off x="5001369" y="5494729"/>
            <a:ext cx="1582310" cy="2062103"/>
          </a:xfrm>
          <a:prstGeom prst="rect">
            <a:avLst/>
          </a:prstGeom>
          <a:noFill/>
          <a:ln>
            <a:solidFill>
              <a:srgbClr val="ECF652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I den gule ramma ser du resultatet av programmet ditt.</a:t>
            </a:r>
          </a:p>
          <a:p>
            <a:endParaRPr lang="nb-NO" sz="400" dirty="0"/>
          </a:p>
          <a:p>
            <a:r>
              <a:rPr lang="nb-NO" sz="1200" dirty="0"/>
              <a:t>Katten vil røre seg slik programmet gir han melding om.</a:t>
            </a:r>
          </a:p>
          <a:p>
            <a:endParaRPr lang="nb-NO" sz="400" dirty="0"/>
          </a:p>
          <a:p>
            <a:r>
              <a:rPr lang="nb-NO" sz="1200" dirty="0"/>
              <a:t>Dette området fungerer som </a:t>
            </a:r>
            <a:r>
              <a:rPr lang="nb-NO" sz="1200" dirty="0" err="1"/>
              <a:t>eit</a:t>
            </a:r>
            <a:r>
              <a:rPr lang="nb-NO" sz="1200" dirty="0"/>
              <a:t> koordinatsystem, der katten </a:t>
            </a:r>
            <a:r>
              <a:rPr lang="nb-NO" sz="1200" dirty="0" err="1"/>
              <a:t>startar</a:t>
            </a:r>
            <a:r>
              <a:rPr lang="nb-NO" sz="1200" dirty="0"/>
              <a:t> i origo.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B7D7A65-F5BA-41CC-A5C6-59996467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551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72CBE3-DA7F-47DA-A059-909D801AD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593" y="6106324"/>
            <a:ext cx="3380920" cy="1839338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200" b="1" dirty="0" err="1"/>
              <a:t>Oppgåve</a:t>
            </a:r>
            <a:endParaRPr lang="nb-NO" sz="1200" b="1" dirty="0"/>
          </a:p>
          <a:p>
            <a:pPr marL="0" indent="0">
              <a:buNone/>
            </a:pPr>
            <a:endParaRPr lang="nb-NO" sz="400" dirty="0"/>
          </a:p>
          <a:p>
            <a:pPr marL="342900" indent="-342900">
              <a:buAutoNum type="arabicPeriod"/>
            </a:pPr>
            <a:r>
              <a:rPr lang="nb-NO" sz="1200" dirty="0"/>
              <a:t>Giss kva dette programmet </a:t>
            </a:r>
            <a:r>
              <a:rPr lang="nb-NO" sz="1200" dirty="0" err="1"/>
              <a:t>gjer</a:t>
            </a:r>
            <a:r>
              <a:rPr lang="nb-NO" sz="1200" dirty="0"/>
              <a:t>.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Fyll inn i det utdelte arket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/>
              <a:t>Lag programmet i </a:t>
            </a:r>
            <a:r>
              <a:rPr lang="nb-NO" sz="1200" dirty="0" err="1"/>
              <a:t>Scratch</a:t>
            </a:r>
            <a:r>
              <a:rPr lang="nb-NO" sz="1200" dirty="0"/>
              <a:t> og sjå kva som hender.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/>
              <a:t>Kva må du </a:t>
            </a:r>
            <a:r>
              <a:rPr lang="nb-NO" sz="1200" dirty="0" err="1"/>
              <a:t>gjere</a:t>
            </a:r>
            <a:r>
              <a:rPr lang="nb-NO" sz="1200" dirty="0"/>
              <a:t> for at katten skal kunne </a:t>
            </a:r>
            <a:r>
              <a:rPr lang="nb-NO" sz="1200" dirty="0" err="1"/>
              <a:t>kome</a:t>
            </a:r>
            <a:r>
              <a:rPr lang="nb-NO" sz="1200" dirty="0"/>
              <a:t> attende til origo?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HINT: Tenk på x- og y-</a:t>
            </a:r>
            <a:r>
              <a:rPr lang="nb-NO" sz="1200" dirty="0" err="1"/>
              <a:t>koordinatar</a:t>
            </a:r>
            <a:r>
              <a:rPr lang="nb-NO" sz="1200" dirty="0"/>
              <a:t>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F6F1CD9-46F5-401A-96FB-F8896FE4A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05" y="1430905"/>
            <a:ext cx="1063114" cy="65883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583411B-A15A-410D-A248-BF47DF471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16" y="3883145"/>
            <a:ext cx="1316896" cy="9076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9AA5263-A4CB-458F-AB36-2690BDF33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92" y="2603348"/>
            <a:ext cx="1870876" cy="67140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2939E1E-F177-4972-B3E2-1D16A604C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9783" y="1346307"/>
            <a:ext cx="1257890" cy="9681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98BE892-9BF7-4217-850C-97BF0E8CB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5571" y="4931668"/>
            <a:ext cx="1236985" cy="42045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114C3C5-C35B-451F-A196-3BF7269E6B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1837" y="3499809"/>
            <a:ext cx="1206818" cy="361323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2D56CBA-1C47-4D38-98A8-6E3A72250C37}"/>
              </a:ext>
            </a:extLst>
          </p:cNvPr>
          <p:cNvSpPr txBox="1"/>
          <p:nvPr/>
        </p:nvSpPr>
        <p:spPr>
          <a:xfrm>
            <a:off x="3005593" y="8358029"/>
            <a:ext cx="338092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Ekstraoppgåve</a:t>
            </a:r>
            <a:endParaRPr lang="nb-NO" sz="1200" b="1" dirty="0"/>
          </a:p>
          <a:p>
            <a:endParaRPr lang="nb-NO" sz="400" dirty="0"/>
          </a:p>
          <a:p>
            <a:pPr marL="342900" indent="-342900">
              <a:buFont typeface="+mj-lt"/>
              <a:buAutoNum type="arabicPeriod"/>
            </a:pPr>
            <a:r>
              <a:rPr lang="nb-NO" sz="1200" dirty="0"/>
              <a:t>Kan du få katten til å flytte seg i ei rektangelform </a:t>
            </a:r>
            <a:r>
              <a:rPr lang="nb-NO" sz="1200" dirty="0" err="1"/>
              <a:t>utan</a:t>
            </a:r>
            <a:r>
              <a:rPr lang="nb-NO" sz="1200" dirty="0"/>
              <a:t> å bruke </a:t>
            </a:r>
            <a:r>
              <a:rPr lang="nb-NO" sz="1200" dirty="0" err="1"/>
              <a:t>nokon</a:t>
            </a:r>
            <a:r>
              <a:rPr lang="nb-NO" sz="1200" dirty="0"/>
              <a:t> </a:t>
            </a:r>
            <a:r>
              <a:rPr lang="nb-NO" sz="1200" dirty="0" err="1"/>
              <a:t>tastar</a:t>
            </a:r>
            <a:r>
              <a:rPr lang="nb-NO" sz="1200" dirty="0"/>
              <a:t>?</a:t>
            </a:r>
          </a:p>
          <a:p>
            <a:pPr marL="342900" indent="-342900">
              <a:buFont typeface="+mj-lt"/>
              <a:buAutoNum type="arabicPeriod"/>
            </a:pPr>
            <a:endParaRPr lang="nb-NO" sz="1200" dirty="0"/>
          </a:p>
          <a:p>
            <a:pPr marL="342900" indent="-342900">
              <a:buFont typeface="+mj-lt"/>
              <a:buAutoNum type="arabicPeriod"/>
            </a:pPr>
            <a:r>
              <a:rPr lang="nb-NO" sz="1200" dirty="0"/>
              <a:t>Kva med ei trekantform?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3913920-790D-4250-8FAB-4858EC7391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487" y="6109727"/>
            <a:ext cx="2314183" cy="3599073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46166C2-D7B1-43FF-B245-8D3A1985BC82}"/>
              </a:ext>
            </a:extLst>
          </p:cNvPr>
          <p:cNvSpPr txBox="1"/>
          <p:nvPr/>
        </p:nvSpPr>
        <p:spPr>
          <a:xfrm>
            <a:off x="1410818" y="1346307"/>
            <a:ext cx="1745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Når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klikkar</a:t>
            </a:r>
            <a:r>
              <a:rPr lang="nb-NO" sz="1200" dirty="0"/>
              <a:t> på det </a:t>
            </a:r>
            <a:r>
              <a:rPr lang="nb-NO" sz="1200" dirty="0" err="1"/>
              <a:t>grøne</a:t>
            </a:r>
            <a:r>
              <a:rPr lang="nb-NO" sz="1200" dirty="0"/>
              <a:t> flagget, skjer det som står i klossen kopla fast i denne.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615EE1E-36CC-474D-ACB9-62A864DAFE41}"/>
              </a:ext>
            </a:extLst>
          </p:cNvPr>
          <p:cNvSpPr txBox="1"/>
          <p:nvPr/>
        </p:nvSpPr>
        <p:spPr>
          <a:xfrm>
            <a:off x="2160581" y="2493937"/>
            <a:ext cx="1966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Når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klikkar</a:t>
            </a:r>
            <a:r>
              <a:rPr lang="nb-NO" sz="1200" dirty="0"/>
              <a:t> på mellomrom-tasten, hender det som står i klossen som er festa i denne.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AE52259-D586-424B-BFF3-C3F05DF33A86}"/>
              </a:ext>
            </a:extLst>
          </p:cNvPr>
          <p:cNvSpPr txBox="1"/>
          <p:nvPr/>
        </p:nvSpPr>
        <p:spPr>
          <a:xfrm>
            <a:off x="1645812" y="3921491"/>
            <a:ext cx="1617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Denne klossen </a:t>
            </a:r>
            <a:r>
              <a:rPr lang="nb-NO" sz="1200" dirty="0" err="1"/>
              <a:t>kallast</a:t>
            </a:r>
            <a:r>
              <a:rPr lang="nb-NO" sz="1200" dirty="0"/>
              <a:t> ei </a:t>
            </a:r>
            <a:r>
              <a:rPr lang="nb-NO" sz="1200" dirty="0" err="1"/>
              <a:t>lykkje</a:t>
            </a:r>
            <a:r>
              <a:rPr lang="nb-NO" sz="1200" dirty="0"/>
              <a:t>. Det som står inne i denne klossen vil </a:t>
            </a:r>
            <a:r>
              <a:rPr lang="nb-NO" sz="1200" dirty="0" err="1"/>
              <a:t>repeterast</a:t>
            </a:r>
            <a:r>
              <a:rPr lang="nb-NO" sz="1200" dirty="0"/>
              <a:t> for alltid.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6446DE0-AFCA-4D22-AE1C-6FB0F0E6BEE9}"/>
              </a:ext>
            </a:extLst>
          </p:cNvPr>
          <p:cNvSpPr txBox="1"/>
          <p:nvPr/>
        </p:nvSpPr>
        <p:spPr>
          <a:xfrm>
            <a:off x="4620788" y="1325301"/>
            <a:ext cx="1872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Denne klossen </a:t>
            </a:r>
            <a:r>
              <a:rPr lang="nb-NO" sz="1200" dirty="0" err="1"/>
              <a:t>kallast</a:t>
            </a:r>
            <a:r>
              <a:rPr lang="nb-NO" sz="1200" dirty="0"/>
              <a:t> en viss-kloss. Og dersom det som står i det grå feltet er sant, vil det som står inni denne klossen hende.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BA1DAE2-85EC-452F-AADC-3F729F518B52}"/>
              </a:ext>
            </a:extLst>
          </p:cNvPr>
          <p:cNvSpPr txBox="1"/>
          <p:nvPr/>
        </p:nvSpPr>
        <p:spPr>
          <a:xfrm>
            <a:off x="4620788" y="3406016"/>
            <a:ext cx="2014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Døme på </a:t>
            </a:r>
            <a:r>
              <a:rPr lang="nb-NO" sz="1200" dirty="0" err="1"/>
              <a:t>eit</a:t>
            </a:r>
            <a:r>
              <a:rPr lang="nb-NO" sz="1200" dirty="0"/>
              <a:t> vilkår som kan </a:t>
            </a:r>
            <a:r>
              <a:rPr lang="nb-NO" sz="1200" dirty="0" err="1"/>
              <a:t>settast</a:t>
            </a:r>
            <a:r>
              <a:rPr lang="nb-NO" sz="1200" dirty="0"/>
              <a:t> inn i det grå feltet til dersom-klossen. Dersom vi </a:t>
            </a:r>
            <a:r>
              <a:rPr lang="nb-NO" sz="1200" dirty="0" err="1"/>
              <a:t>set</a:t>
            </a:r>
            <a:r>
              <a:rPr lang="nb-NO" sz="1200" dirty="0"/>
              <a:t> inn </a:t>
            </a:r>
            <a:r>
              <a:rPr lang="nb-NO" sz="1200" dirty="0" err="1"/>
              <a:t>eit</a:t>
            </a:r>
            <a:r>
              <a:rPr lang="nb-NO" sz="1200" dirty="0"/>
              <a:t> tal som er større enn 50, vil det som står inne i viss-klossen hende.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BC4A75A-8783-41E5-81DC-E5C176799357}"/>
              </a:ext>
            </a:extLst>
          </p:cNvPr>
          <p:cNvSpPr txBox="1"/>
          <p:nvPr/>
        </p:nvSpPr>
        <p:spPr>
          <a:xfrm>
            <a:off x="4211025" y="4925345"/>
            <a:ext cx="2014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Denne klossen sier 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koordinatar</a:t>
            </a:r>
            <a:r>
              <a:rPr lang="nb-NO" sz="1200" dirty="0"/>
              <a:t> katten skal gå til.</a:t>
            </a:r>
          </a:p>
        </p:txBody>
      </p:sp>
      <p:sp>
        <p:nvSpPr>
          <p:cNvPr id="21" name="Tittel 1">
            <a:extLst>
              <a:ext uri="{FF2B5EF4-FFF2-40B4-BE49-F238E27FC236}">
                <a16:creationId xmlns:a16="http://schemas.microsoft.com/office/drawing/2014/main" id="{AEFB744D-AB66-4D26-B796-4D67280E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52" y="168395"/>
            <a:ext cx="6282737" cy="862342"/>
          </a:xfrm>
        </p:spPr>
        <p:txBody>
          <a:bodyPr>
            <a:normAutofit fontScale="90000"/>
          </a:bodyPr>
          <a:lstStyle/>
          <a:p>
            <a:r>
              <a:rPr lang="nb-NO" dirty="0"/>
              <a:t>Intro til </a:t>
            </a:r>
            <a:r>
              <a:rPr lang="nb-NO" dirty="0" err="1"/>
              <a:t>nokre</a:t>
            </a:r>
            <a:r>
              <a:rPr lang="nb-NO" dirty="0"/>
              <a:t> </a:t>
            </a:r>
            <a:r>
              <a:rPr lang="nb-NO" dirty="0" err="1"/>
              <a:t>klossar</a:t>
            </a:r>
            <a:r>
              <a:rPr lang="nb-NO" dirty="0"/>
              <a:t> i </a:t>
            </a:r>
            <a:r>
              <a:rPr lang="nb-NO" dirty="0" err="1"/>
              <a:t>Scratch</a:t>
            </a:r>
            <a:br>
              <a:rPr lang="nb-NO" dirty="0"/>
            </a:br>
            <a:r>
              <a:rPr lang="nb-NO" sz="1800" dirty="0"/>
              <a:t>- Alle </a:t>
            </a:r>
            <a:r>
              <a:rPr lang="nb-NO" sz="1800" dirty="0" err="1"/>
              <a:t>desse</a:t>
            </a:r>
            <a:r>
              <a:rPr lang="nb-NO" sz="1800" dirty="0"/>
              <a:t> </a:t>
            </a:r>
            <a:r>
              <a:rPr lang="nb-NO" sz="1800" dirty="0" err="1"/>
              <a:t>klossane</a:t>
            </a:r>
            <a:r>
              <a:rPr lang="nb-NO" sz="1800" dirty="0"/>
              <a:t> finn du i kategorien som har lik farge som </a:t>
            </a:r>
            <a:r>
              <a:rPr lang="nb-NO" sz="1800" dirty="0" err="1"/>
              <a:t>klossane</a:t>
            </a:r>
            <a:endParaRPr lang="nb-NO" sz="1800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3D9AFDB-C5EB-4EFC-809B-9184AF74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22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04C358-CEF9-4E9A-B7C5-CB17569F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25401"/>
            <a:ext cx="5915025" cy="814834"/>
          </a:xfrm>
        </p:spPr>
        <p:txBody>
          <a:bodyPr>
            <a:normAutofit fontScale="90000"/>
          </a:bodyPr>
          <a:lstStyle/>
          <a:p>
            <a:r>
              <a:rPr lang="nb-NO" dirty="0"/>
              <a:t>Introduksjon til vilkår, viss-</a:t>
            </a:r>
            <a:r>
              <a:rPr lang="nb-NO" dirty="0" err="1"/>
              <a:t>klossar</a:t>
            </a:r>
            <a:r>
              <a:rPr lang="nb-NO" dirty="0"/>
              <a:t> og </a:t>
            </a:r>
            <a:r>
              <a:rPr lang="nb-NO" dirty="0" err="1"/>
              <a:t>lykkjer</a:t>
            </a:r>
            <a:r>
              <a:rPr lang="nb-NO" dirty="0"/>
              <a:t> i </a:t>
            </a:r>
            <a:r>
              <a:rPr lang="nb-NO" dirty="0" err="1"/>
              <a:t>Scratch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E48D6D-1DA3-48C4-8D18-8B71FD093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91" y="5290089"/>
            <a:ext cx="6069417" cy="2348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 err="1"/>
              <a:t>Lykkjer</a:t>
            </a:r>
            <a:endParaRPr lang="nb-NO" sz="1200" b="1" dirty="0"/>
          </a:p>
          <a:p>
            <a:r>
              <a:rPr lang="nb-NO" sz="1200" dirty="0"/>
              <a:t>Kva: </a:t>
            </a:r>
            <a:r>
              <a:rPr lang="nb-NO" sz="1200" dirty="0" err="1"/>
              <a:t>Lykkjer</a:t>
            </a:r>
            <a:r>
              <a:rPr lang="nb-NO" sz="1200" dirty="0"/>
              <a:t> </a:t>
            </a:r>
            <a:r>
              <a:rPr lang="nb-NO" sz="1200" dirty="0" err="1"/>
              <a:t>gjer</a:t>
            </a:r>
            <a:r>
              <a:rPr lang="nb-NO" sz="1200" dirty="0"/>
              <a:t> at </a:t>
            </a:r>
            <a:r>
              <a:rPr lang="nb-NO" sz="1200" dirty="0" err="1"/>
              <a:t>ein</a:t>
            </a:r>
            <a:r>
              <a:rPr lang="nb-NO" sz="1200" dirty="0"/>
              <a:t> del av koden i </a:t>
            </a:r>
            <a:r>
              <a:rPr lang="nb-NO" sz="1200" dirty="0" err="1"/>
              <a:t>eit</a:t>
            </a:r>
            <a:r>
              <a:rPr lang="nb-NO" sz="1200" dirty="0"/>
              <a:t> program blir </a:t>
            </a:r>
            <a:r>
              <a:rPr lang="nb-NO" sz="1200" dirty="0" err="1"/>
              <a:t>teke</a:t>
            </a:r>
            <a:r>
              <a:rPr lang="nb-NO" sz="1200" dirty="0"/>
              <a:t> opp att </a:t>
            </a:r>
            <a:r>
              <a:rPr lang="nb-NO" sz="1200" dirty="0" err="1"/>
              <a:t>fleire</a:t>
            </a:r>
            <a:r>
              <a:rPr lang="nb-NO" sz="1200" dirty="0"/>
              <a:t> gonger. Det </a:t>
            </a:r>
            <a:r>
              <a:rPr lang="nb-NO" sz="1200" dirty="0" err="1"/>
              <a:t>finst</a:t>
            </a:r>
            <a:r>
              <a:rPr lang="nb-NO" sz="1200" dirty="0"/>
              <a:t> </a:t>
            </a:r>
            <a:r>
              <a:rPr lang="nb-NO" sz="1200" dirty="0" err="1"/>
              <a:t>fleire</a:t>
            </a:r>
            <a:r>
              <a:rPr lang="nb-NO" sz="1200" dirty="0"/>
              <a:t> typer </a:t>
            </a:r>
            <a:r>
              <a:rPr lang="nb-NO" sz="1200" dirty="0" err="1"/>
              <a:t>lykkjer</a:t>
            </a:r>
            <a:r>
              <a:rPr lang="nb-NO" sz="1200" dirty="0"/>
              <a:t>. </a:t>
            </a:r>
            <a:r>
              <a:rPr lang="nb-NO" sz="1200" dirty="0" err="1"/>
              <a:t>Nokre</a:t>
            </a:r>
            <a:r>
              <a:rPr lang="nb-NO" sz="1200" dirty="0"/>
              <a:t> tek opp att det du skal </a:t>
            </a:r>
            <a:r>
              <a:rPr lang="nb-NO" sz="1200" dirty="0" err="1"/>
              <a:t>gjere</a:t>
            </a:r>
            <a:r>
              <a:rPr lang="nb-NO" sz="1200" dirty="0"/>
              <a:t> et visst tal gonger, </a:t>
            </a:r>
            <a:r>
              <a:rPr lang="nb-NO" sz="1200" dirty="0" err="1"/>
              <a:t>medan</a:t>
            </a:r>
            <a:r>
              <a:rPr lang="nb-NO" sz="1200" dirty="0"/>
              <a:t> andre </a:t>
            </a:r>
            <a:r>
              <a:rPr lang="nb-NO" sz="1200" dirty="0" err="1"/>
              <a:t>lykkjer</a:t>
            </a:r>
            <a:r>
              <a:rPr lang="nb-NO" sz="1200" dirty="0"/>
              <a:t> held fram for evig. Den tredje typen tek opp att fram til </a:t>
            </a:r>
            <a:r>
              <a:rPr lang="nb-NO" sz="1200" dirty="0" err="1"/>
              <a:t>eit</a:t>
            </a:r>
            <a:r>
              <a:rPr lang="nb-NO" sz="1200" dirty="0"/>
              <a:t> vilkår </a:t>
            </a:r>
            <a:r>
              <a:rPr lang="nb-NO" sz="1200" dirty="0" err="1"/>
              <a:t>ikkje</a:t>
            </a:r>
            <a:r>
              <a:rPr lang="nb-NO" sz="1200" dirty="0"/>
              <a:t> lenger er sant.</a:t>
            </a:r>
          </a:p>
          <a:p>
            <a:endParaRPr lang="nb-NO" sz="1200" dirty="0"/>
          </a:p>
          <a:p>
            <a:endParaRPr lang="nb-NO" sz="800" dirty="0"/>
          </a:p>
          <a:p>
            <a:endParaRPr lang="nb-NO" sz="800" dirty="0"/>
          </a:p>
          <a:p>
            <a:pPr marL="0" indent="0">
              <a:buNone/>
            </a:pPr>
            <a:endParaRPr lang="nb-NO" sz="1200" dirty="0"/>
          </a:p>
          <a:p>
            <a:r>
              <a:rPr lang="nb-NO" sz="1200" dirty="0" err="1"/>
              <a:t>Kvifor</a:t>
            </a:r>
            <a:r>
              <a:rPr lang="nb-NO" sz="1200" dirty="0"/>
              <a:t>: Programmet blir </a:t>
            </a:r>
            <a:r>
              <a:rPr lang="nb-NO" sz="1200" dirty="0" err="1"/>
              <a:t>lettare</a:t>
            </a:r>
            <a:r>
              <a:rPr lang="nb-NO" sz="1200" dirty="0"/>
              <a:t> å få oversikt over, og det blir færre </a:t>
            </a:r>
            <a:r>
              <a:rPr lang="nb-NO" sz="1200" dirty="0" err="1"/>
              <a:t>klossar</a:t>
            </a:r>
            <a:r>
              <a:rPr lang="nb-NO" sz="1200" dirty="0"/>
              <a:t> enn om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nyttar</a:t>
            </a:r>
            <a:r>
              <a:rPr lang="nb-NO" sz="1200" dirty="0"/>
              <a:t> </a:t>
            </a:r>
            <a:r>
              <a:rPr lang="nb-NO" sz="1200" dirty="0" err="1"/>
              <a:t>lykkjer</a:t>
            </a:r>
            <a:r>
              <a:rPr lang="nb-NO" sz="1200" dirty="0"/>
              <a:t>.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4CC46CB-5257-464A-B874-95A96FFDBD53}"/>
              </a:ext>
            </a:extLst>
          </p:cNvPr>
          <p:cNvSpPr txBox="1"/>
          <p:nvPr/>
        </p:nvSpPr>
        <p:spPr>
          <a:xfrm>
            <a:off x="650782" y="7638198"/>
            <a:ext cx="2002633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Oppgåver</a:t>
            </a:r>
            <a:endParaRPr lang="nb-NO" sz="12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Lag to vilkår som er sanne og to som er usanne.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Er det alltid enkelt å vite om </a:t>
            </a:r>
            <a:r>
              <a:rPr lang="nb-NO" sz="1200" dirty="0" err="1"/>
              <a:t>eit</a:t>
            </a:r>
            <a:r>
              <a:rPr lang="nb-NO" sz="1200" dirty="0"/>
              <a:t> vilkår er sant eller usant?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type vilkår kan </a:t>
            </a:r>
            <a:r>
              <a:rPr lang="nb-NO" sz="1200" dirty="0" err="1"/>
              <a:t>ein</a:t>
            </a:r>
            <a:r>
              <a:rPr lang="nb-NO" sz="1200" dirty="0"/>
              <a:t> datamaskin forstå?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DEE5F49-FD6B-4B1F-B8A0-4C95AB8BC669}"/>
              </a:ext>
            </a:extLst>
          </p:cNvPr>
          <p:cNvSpPr txBox="1"/>
          <p:nvPr/>
        </p:nvSpPr>
        <p:spPr>
          <a:xfrm>
            <a:off x="3401098" y="7575208"/>
            <a:ext cx="273870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Grubleoppgåve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Kva trur du hender i programmet under?</a:t>
            </a:r>
          </a:p>
          <a:p>
            <a:r>
              <a:rPr lang="nb-NO" sz="1200" dirty="0"/>
              <a:t>Vil det same hende kvar gong?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E818E266-B46F-4A98-A837-7ADB0F821798}"/>
              </a:ext>
            </a:extLst>
          </p:cNvPr>
          <p:cNvSpPr txBox="1">
            <a:spLocks/>
          </p:cNvSpPr>
          <p:nvPr/>
        </p:nvSpPr>
        <p:spPr>
          <a:xfrm>
            <a:off x="394292" y="3252814"/>
            <a:ext cx="5915025" cy="1082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Viss-blokker</a:t>
            </a:r>
          </a:p>
          <a:p>
            <a:r>
              <a:rPr lang="nb-NO" sz="1200" dirty="0"/>
              <a:t>Kva: </a:t>
            </a:r>
            <a:r>
              <a:rPr lang="nb-NO" sz="1200" dirty="0" err="1"/>
              <a:t>Ein</a:t>
            </a:r>
            <a:r>
              <a:rPr lang="nb-NO" sz="1200" dirty="0"/>
              <a:t> viss-kloss </a:t>
            </a:r>
            <a:r>
              <a:rPr lang="nb-NO" sz="1200" dirty="0" err="1"/>
              <a:t>inneheld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vilkår. Når vilkåret er sant, vil det som står inni viss-klossen hende. </a:t>
            </a:r>
          </a:p>
          <a:p>
            <a:r>
              <a:rPr lang="nb-NO" sz="1200" dirty="0" err="1"/>
              <a:t>Kvifor</a:t>
            </a:r>
            <a:r>
              <a:rPr lang="nb-NO" sz="1200" dirty="0"/>
              <a:t>: </a:t>
            </a:r>
            <a:r>
              <a:rPr lang="nb-NO" sz="1200" dirty="0" err="1"/>
              <a:t>Ein</a:t>
            </a:r>
            <a:r>
              <a:rPr lang="nb-NO" sz="1200" dirty="0"/>
              <a:t> viss-kloss </a:t>
            </a:r>
            <a:r>
              <a:rPr lang="nb-NO" sz="1200" dirty="0" err="1"/>
              <a:t>gjer</a:t>
            </a:r>
            <a:r>
              <a:rPr lang="nb-NO" sz="1200" dirty="0"/>
              <a:t> at </a:t>
            </a:r>
            <a:r>
              <a:rPr lang="nb-NO" sz="1200" dirty="0" err="1"/>
              <a:t>eit</a:t>
            </a:r>
            <a:r>
              <a:rPr lang="nb-NO" sz="1200" dirty="0"/>
              <a:t> program kan </a:t>
            </a:r>
            <a:r>
              <a:rPr lang="nb-NO" sz="1200" dirty="0" err="1"/>
              <a:t>gjere</a:t>
            </a:r>
            <a:r>
              <a:rPr lang="nb-NO" sz="1200" dirty="0"/>
              <a:t> </a:t>
            </a:r>
            <a:r>
              <a:rPr lang="nb-NO" sz="1200" dirty="0" err="1"/>
              <a:t>fleire</a:t>
            </a:r>
            <a:r>
              <a:rPr lang="nb-NO" sz="1200" dirty="0"/>
              <a:t> ulike ting avhengig av om vilkåret  er sant eller usant.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7F0DAD7-31DE-4A0A-9C6B-016987772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43" y="6224080"/>
            <a:ext cx="3572435" cy="81248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E47B077-D473-4427-8440-639FD6F50BC9}"/>
              </a:ext>
            </a:extLst>
          </p:cNvPr>
          <p:cNvSpPr txBox="1"/>
          <p:nvPr/>
        </p:nvSpPr>
        <p:spPr>
          <a:xfrm>
            <a:off x="471487" y="1138518"/>
            <a:ext cx="561554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Vilkår</a:t>
            </a:r>
            <a:endParaRPr lang="nb-NO" sz="1200" dirty="0"/>
          </a:p>
          <a:p>
            <a:r>
              <a:rPr lang="nb-NO" sz="1200" dirty="0" err="1"/>
              <a:t>Eit</a:t>
            </a:r>
            <a:r>
              <a:rPr lang="nb-NO" sz="1200" dirty="0"/>
              <a:t> vilkår er </a:t>
            </a:r>
            <a:r>
              <a:rPr lang="nb-NO" sz="1200" dirty="0" err="1"/>
              <a:t>ein</a:t>
            </a:r>
            <a:r>
              <a:rPr lang="nb-NO" sz="1200" dirty="0"/>
              <a:t> påstand som kan </a:t>
            </a:r>
            <a:r>
              <a:rPr lang="nb-NO" sz="1200" dirty="0" err="1"/>
              <a:t>vere</a:t>
            </a:r>
            <a:r>
              <a:rPr lang="nb-NO" sz="1200" dirty="0"/>
              <a:t> sann eller usann. Vi </a:t>
            </a:r>
            <a:r>
              <a:rPr lang="nb-NO" sz="1200" dirty="0" err="1"/>
              <a:t>samanliknar</a:t>
            </a:r>
            <a:r>
              <a:rPr lang="nb-NO" sz="1200" dirty="0"/>
              <a:t> ofte to tal og ser kva for </a:t>
            </a:r>
            <a:r>
              <a:rPr lang="nb-NO" sz="1200" dirty="0" err="1"/>
              <a:t>eit</a:t>
            </a:r>
            <a:r>
              <a:rPr lang="nb-NO" sz="1200" dirty="0"/>
              <a:t> som er størst, eller om </a:t>
            </a:r>
            <a:r>
              <a:rPr lang="nb-NO" sz="1200" dirty="0" err="1"/>
              <a:t>dei</a:t>
            </a:r>
            <a:r>
              <a:rPr lang="nb-NO" sz="1200" dirty="0"/>
              <a:t> er like store. </a:t>
            </a:r>
          </a:p>
          <a:p>
            <a:endParaRPr lang="nb-NO" sz="1200" dirty="0"/>
          </a:p>
          <a:p>
            <a:r>
              <a:rPr lang="nb-NO" sz="1200" dirty="0"/>
              <a:t>Døme på vilkår: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Mamma er </a:t>
            </a:r>
            <a:r>
              <a:rPr lang="nb-NO" sz="1200" dirty="0" err="1"/>
              <a:t>høgare</a:t>
            </a:r>
            <a:r>
              <a:rPr lang="nb-NO" sz="1200" dirty="0"/>
              <a:t> enn pappa.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Det er </a:t>
            </a:r>
            <a:r>
              <a:rPr lang="nb-NO" sz="1200" dirty="0" err="1"/>
              <a:t>høgare</a:t>
            </a:r>
            <a:r>
              <a:rPr lang="nb-NO" sz="1200" dirty="0"/>
              <a:t> temperatur om </a:t>
            </a:r>
            <a:r>
              <a:rPr lang="nb-NO" sz="1200" dirty="0" err="1"/>
              <a:t>sommaren</a:t>
            </a:r>
            <a:r>
              <a:rPr lang="nb-NO" sz="1200" dirty="0"/>
              <a:t> enn om vinteren.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 err="1"/>
              <a:t>Læraren</a:t>
            </a:r>
            <a:r>
              <a:rPr lang="nb-NO" sz="1200" dirty="0"/>
              <a:t> har lik </a:t>
            </a:r>
            <a:r>
              <a:rPr lang="nb-NO" sz="1200" dirty="0" err="1"/>
              <a:t>skostorleik</a:t>
            </a:r>
            <a:r>
              <a:rPr lang="nb-NO" sz="1200" dirty="0"/>
              <a:t> som </a:t>
            </a:r>
            <a:r>
              <a:rPr lang="nb-NO" sz="1200" dirty="0" err="1"/>
              <a:t>eg</a:t>
            </a:r>
            <a:r>
              <a:rPr lang="nb-NO" sz="1200" dirty="0"/>
              <a:t> har.</a:t>
            </a:r>
          </a:p>
          <a:p>
            <a:endParaRPr lang="nb-NO" sz="1200" dirty="0"/>
          </a:p>
          <a:p>
            <a:r>
              <a:rPr lang="nb-NO" sz="1200" dirty="0"/>
              <a:t>I </a:t>
            </a:r>
            <a:r>
              <a:rPr lang="nb-NO" sz="1200" dirty="0" err="1"/>
              <a:t>Scratch</a:t>
            </a:r>
            <a:r>
              <a:rPr lang="nb-NO" sz="1200" dirty="0"/>
              <a:t> er vilkåra </a:t>
            </a:r>
            <a:r>
              <a:rPr lang="nb-NO" sz="1200" dirty="0" err="1"/>
              <a:t>grøne</a:t>
            </a:r>
            <a:r>
              <a:rPr lang="nb-NO" sz="1200" dirty="0"/>
              <a:t>, sekskanta </a:t>
            </a:r>
            <a:r>
              <a:rPr lang="nb-NO" sz="1200" dirty="0" err="1"/>
              <a:t>klossar</a:t>
            </a:r>
            <a:r>
              <a:rPr lang="nb-NO" sz="1200" dirty="0"/>
              <a:t>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3CAAF42-3275-456E-9D4C-6421B6D28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9" y="4372327"/>
            <a:ext cx="1317251" cy="95916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4AE23A5-36EE-4746-9905-61493006C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557" y="4383527"/>
            <a:ext cx="837102" cy="85270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AB12BFC-DA8A-4DF4-ACEC-194F4282C54A}"/>
              </a:ext>
            </a:extLst>
          </p:cNvPr>
          <p:cNvSpPr txBox="1"/>
          <p:nvPr/>
        </p:nvSpPr>
        <p:spPr>
          <a:xfrm>
            <a:off x="3654096" y="4405230"/>
            <a:ext cx="219985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Diskuter</a:t>
            </a:r>
          </a:p>
          <a:p>
            <a:r>
              <a:rPr lang="nb-NO" sz="1200" dirty="0"/>
              <a:t>For kva for </a:t>
            </a:r>
            <a:r>
              <a:rPr lang="nb-NO" sz="1200" dirty="0" err="1"/>
              <a:t>nokre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tre </a:t>
            </a:r>
            <a:r>
              <a:rPr lang="nb-NO" sz="1200" dirty="0" err="1"/>
              <a:t>grøne</a:t>
            </a:r>
            <a:r>
              <a:rPr lang="nb-NO" sz="1200" dirty="0"/>
              <a:t> vilkåra vil vi høyre mjauing med programmet til venstre?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5359F67F-0294-46E3-87F6-DBDDF5F8D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219" y="8585294"/>
            <a:ext cx="2812463" cy="991896"/>
          </a:xfrm>
          <a:prstGeom prst="rect">
            <a:avLst/>
          </a:prstGeom>
        </p:spPr>
      </p:pic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4591A4D-C45C-4101-A7D9-23ECD0AA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10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DB7E70-1B5A-4CE0-88DE-866AE5744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4840"/>
            <a:ext cx="5915025" cy="886925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Introduksjon til </a:t>
            </a:r>
            <a:r>
              <a:rPr lang="nb-NO" sz="2800" dirty="0" err="1"/>
              <a:t>funksjonar</a:t>
            </a:r>
            <a:r>
              <a:rPr lang="nb-NO" sz="2800" dirty="0"/>
              <a:t> i programmering</a:t>
            </a:r>
            <a:br>
              <a:rPr lang="nb-NO" sz="2800" dirty="0"/>
            </a:br>
            <a:r>
              <a:rPr lang="nb-NO" sz="2000" dirty="0"/>
              <a:t>- korleis lage eigne </a:t>
            </a:r>
            <a:r>
              <a:rPr lang="nb-NO" sz="2000" dirty="0" err="1"/>
              <a:t>klossar</a:t>
            </a:r>
            <a:endParaRPr lang="nb-NO" sz="20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2726F-DDF7-4188-A5B3-BF183028164B}"/>
              </a:ext>
            </a:extLst>
          </p:cNvPr>
          <p:cNvSpPr txBox="1">
            <a:spLocks/>
          </p:cNvSpPr>
          <p:nvPr/>
        </p:nvSpPr>
        <p:spPr>
          <a:xfrm>
            <a:off x="237723" y="982786"/>
            <a:ext cx="6370600" cy="11921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Kva? </a:t>
            </a:r>
            <a:r>
              <a:rPr lang="nb-NO" sz="1200" dirty="0" err="1"/>
              <a:t>Ein</a:t>
            </a:r>
            <a:r>
              <a:rPr lang="nb-NO" sz="1200" dirty="0"/>
              <a:t> funksjon er </a:t>
            </a:r>
            <a:r>
              <a:rPr lang="nb-NO" sz="1200" dirty="0" err="1"/>
              <a:t>ein</a:t>
            </a:r>
            <a:r>
              <a:rPr lang="nb-NO" sz="1200" dirty="0"/>
              <a:t> kloss som du har laga </a:t>
            </a:r>
            <a:r>
              <a:rPr lang="nb-NO" sz="1200" dirty="0" err="1"/>
              <a:t>sjølv</a:t>
            </a:r>
            <a:r>
              <a:rPr lang="nb-NO" sz="1200" dirty="0"/>
              <a:t>. Altså </a:t>
            </a:r>
            <a:r>
              <a:rPr lang="nb-NO" sz="1200" dirty="0" err="1"/>
              <a:t>eit</a:t>
            </a:r>
            <a:r>
              <a:rPr lang="nb-NO" sz="1200" dirty="0"/>
              <a:t> slags eige program. Det som </a:t>
            </a:r>
            <a:r>
              <a:rPr lang="nb-NO" sz="1200" dirty="0" err="1"/>
              <a:t>skil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funksjon </a:t>
            </a:r>
            <a:r>
              <a:rPr lang="nb-NO" sz="1200" dirty="0" err="1"/>
              <a:t>frå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vanleg</a:t>
            </a:r>
            <a:r>
              <a:rPr lang="nb-NO" sz="1200" dirty="0"/>
              <a:t> program, er at du først må definere </a:t>
            </a:r>
            <a:r>
              <a:rPr lang="nb-NO" sz="1200" dirty="0" err="1"/>
              <a:t>ein</a:t>
            </a:r>
            <a:r>
              <a:rPr lang="nb-NO" sz="1200" dirty="0"/>
              <a:t> funksjon. Det vil </a:t>
            </a:r>
            <a:r>
              <a:rPr lang="nb-NO" sz="1200" dirty="0" err="1"/>
              <a:t>seie</a:t>
            </a:r>
            <a:r>
              <a:rPr lang="nb-NO" sz="1200" dirty="0"/>
              <a:t> at du må lage han. Etterpå må du </a:t>
            </a:r>
            <a:r>
              <a:rPr lang="nb-NO" sz="1200" dirty="0" err="1"/>
              <a:t>køyre</a:t>
            </a:r>
            <a:r>
              <a:rPr lang="nb-NO" sz="1200" dirty="0"/>
              <a:t> funksjonen i </a:t>
            </a:r>
            <a:r>
              <a:rPr lang="nb-NO" sz="1200" dirty="0" err="1"/>
              <a:t>eit</a:t>
            </a:r>
            <a:r>
              <a:rPr lang="nb-NO" sz="1200" dirty="0"/>
              <a:t> program. Det som står inni </a:t>
            </a:r>
            <a:r>
              <a:rPr lang="nb-NO" sz="1200" dirty="0" err="1"/>
              <a:t>ein</a:t>
            </a:r>
            <a:r>
              <a:rPr lang="nb-NO" sz="1200" dirty="0"/>
              <a:t> funksjon, hender </a:t>
            </a:r>
            <a:r>
              <a:rPr lang="nb-NO" sz="1200" dirty="0" err="1"/>
              <a:t>ikkje</a:t>
            </a:r>
            <a:r>
              <a:rPr lang="nb-NO" sz="1200" dirty="0"/>
              <a:t> av seg </a:t>
            </a:r>
            <a:r>
              <a:rPr lang="nb-NO" sz="1200" dirty="0" err="1"/>
              <a:t>sjølv</a:t>
            </a:r>
            <a:r>
              <a:rPr lang="nb-NO" sz="1200" dirty="0"/>
              <a:t> før du </a:t>
            </a:r>
            <a:r>
              <a:rPr lang="nb-NO" sz="1200" dirty="0" err="1"/>
              <a:t>nyttar</a:t>
            </a:r>
            <a:r>
              <a:rPr lang="nb-NO" sz="1200" dirty="0"/>
              <a:t> funksjonen i </a:t>
            </a:r>
            <a:r>
              <a:rPr lang="nb-NO" sz="1200" dirty="0" err="1"/>
              <a:t>eit</a:t>
            </a:r>
            <a:r>
              <a:rPr lang="nb-NO" sz="1200" dirty="0"/>
              <a:t> program.</a:t>
            </a:r>
          </a:p>
          <a:p>
            <a:pPr marL="0" indent="0">
              <a:buNone/>
            </a:pPr>
            <a:r>
              <a:rPr lang="nb-NO" sz="1200" b="1" dirty="0" err="1"/>
              <a:t>Kvifor</a:t>
            </a:r>
            <a:r>
              <a:rPr lang="nb-NO" sz="1200" b="1" dirty="0"/>
              <a:t>? </a:t>
            </a:r>
            <a:r>
              <a:rPr lang="nb-NO" sz="1200" dirty="0"/>
              <a:t>Programmet du </a:t>
            </a:r>
            <a:r>
              <a:rPr lang="nb-NO" sz="1200" dirty="0" err="1"/>
              <a:t>lagar</a:t>
            </a:r>
            <a:r>
              <a:rPr lang="nb-NO" sz="1200" dirty="0"/>
              <a:t> tek mindre plass, akkurat som når du bruker </a:t>
            </a:r>
            <a:r>
              <a:rPr lang="nb-NO" sz="1200" dirty="0" err="1"/>
              <a:t>lykkjer</a:t>
            </a:r>
            <a:r>
              <a:rPr lang="nb-NO" sz="1200" dirty="0"/>
              <a:t>. Funksjonen kan bli nytta </a:t>
            </a:r>
            <a:r>
              <a:rPr lang="nb-NO" sz="1200" dirty="0" err="1"/>
              <a:t>fleire</a:t>
            </a:r>
            <a:r>
              <a:rPr lang="nb-NO" sz="1200" dirty="0"/>
              <a:t> </a:t>
            </a:r>
            <a:r>
              <a:rPr lang="nb-NO" sz="1200" dirty="0" err="1"/>
              <a:t>stader</a:t>
            </a:r>
            <a:r>
              <a:rPr lang="nb-NO" sz="1200" dirty="0"/>
              <a:t> i programmet </a:t>
            </a:r>
            <a:r>
              <a:rPr lang="nb-NO" sz="1200" dirty="0" err="1"/>
              <a:t>utan</a:t>
            </a:r>
            <a:r>
              <a:rPr lang="nb-NO" sz="1200" dirty="0"/>
              <a:t> å måtte lage alle blokkene på ny.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53572C-3276-416D-9EEA-B738C0334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3" y="7202194"/>
            <a:ext cx="1563094" cy="191910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B0B5D3C-C26F-4489-B356-BD660876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48" y="8541891"/>
            <a:ext cx="2420934" cy="115416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02BFE56-3B50-4DBD-A22C-C117E7CE17C1}"/>
              </a:ext>
            </a:extLst>
          </p:cNvPr>
          <p:cNvSpPr txBox="1"/>
          <p:nvPr/>
        </p:nvSpPr>
        <p:spPr>
          <a:xfrm>
            <a:off x="4831782" y="7202649"/>
            <a:ext cx="1822369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funksjon for at katten </a:t>
            </a:r>
            <a:r>
              <a:rPr lang="nb-NO" sz="1200" dirty="0" err="1"/>
              <a:t>flyttar</a:t>
            </a:r>
            <a:r>
              <a:rPr lang="nb-NO" sz="1200" dirty="0"/>
              <a:t> seg i </a:t>
            </a:r>
            <a:r>
              <a:rPr lang="nb-NO" sz="1200" dirty="0" err="1"/>
              <a:t>desse</a:t>
            </a:r>
            <a:r>
              <a:rPr lang="nb-NO" sz="1200" dirty="0"/>
              <a:t> formene: </a:t>
            </a:r>
          </a:p>
          <a:p>
            <a:endParaRPr lang="nb-NO" sz="400" dirty="0"/>
          </a:p>
          <a:p>
            <a:r>
              <a:rPr lang="nb-NO" sz="1200" dirty="0"/>
              <a:t>1. Kvadrat </a:t>
            </a:r>
          </a:p>
          <a:p>
            <a:r>
              <a:rPr lang="nb-NO" sz="1200" dirty="0"/>
              <a:t>2. Rektangel </a:t>
            </a:r>
          </a:p>
          <a:p>
            <a:r>
              <a:rPr lang="nb-NO" sz="1200" dirty="0"/>
              <a:t>3. Trekant</a:t>
            </a:r>
          </a:p>
          <a:p>
            <a:endParaRPr lang="nb-NO" sz="400" dirty="0"/>
          </a:p>
          <a:p>
            <a:r>
              <a:rPr lang="nb-NO" sz="1200" dirty="0"/>
              <a:t>Kan du bruke </a:t>
            </a:r>
            <a:r>
              <a:rPr lang="nb-NO" sz="1200" dirty="0" err="1"/>
              <a:t>funksjonane</a:t>
            </a:r>
            <a:r>
              <a:rPr lang="nb-NO" sz="1200" dirty="0"/>
              <a:t> dine til å </a:t>
            </a:r>
            <a:r>
              <a:rPr lang="nb-NO" sz="1200" dirty="0" err="1"/>
              <a:t>teikne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samansett figur?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88D9D57-6BA8-4B11-9491-00C1F796F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36" y="2444078"/>
            <a:ext cx="370877" cy="253908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A6945F6-AA60-4224-95BD-45F264409AFD}"/>
              </a:ext>
            </a:extLst>
          </p:cNvPr>
          <p:cNvSpPr txBox="1"/>
          <p:nvPr/>
        </p:nvSpPr>
        <p:spPr>
          <a:xfrm>
            <a:off x="237723" y="2173026"/>
            <a:ext cx="857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Korleis?</a:t>
            </a:r>
            <a:r>
              <a:rPr lang="nb-NO" sz="1200" dirty="0"/>
              <a:t> </a:t>
            </a: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835C87B1-D11F-4F3E-8EF0-39FEAE301CF5}"/>
              </a:ext>
            </a:extLst>
          </p:cNvPr>
          <p:cNvCxnSpPr>
            <a:cxnSpLocks/>
          </p:cNvCxnSpPr>
          <p:nvPr/>
        </p:nvCxnSpPr>
        <p:spPr>
          <a:xfrm flipH="1">
            <a:off x="1099131" y="3118807"/>
            <a:ext cx="923260" cy="155855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ktangel 12">
            <a:extLst>
              <a:ext uri="{FF2B5EF4-FFF2-40B4-BE49-F238E27FC236}">
                <a16:creationId xmlns:a16="http://schemas.microsoft.com/office/drawing/2014/main" id="{D4ABA30D-0083-464D-B26E-243AE516AB1B}"/>
              </a:ext>
            </a:extLst>
          </p:cNvPr>
          <p:cNvSpPr/>
          <p:nvPr/>
        </p:nvSpPr>
        <p:spPr>
          <a:xfrm>
            <a:off x="562610" y="4677364"/>
            <a:ext cx="414422" cy="3057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CA92B7DA-D00D-4A70-9B17-A949E333B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970" y="2444078"/>
            <a:ext cx="1233791" cy="67472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0332AFE-5771-4642-AF45-4ED3E2694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379" y="3655629"/>
            <a:ext cx="3764771" cy="2199641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B9B7E6E-770A-4F17-ABDC-7AEFBBCC895B}"/>
              </a:ext>
            </a:extLst>
          </p:cNvPr>
          <p:cNvSpPr txBox="1"/>
          <p:nvPr/>
        </p:nvSpPr>
        <p:spPr>
          <a:xfrm>
            <a:off x="452657" y="5209026"/>
            <a:ext cx="1943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3. steg: Nå må du skrive inn kva funksjonen din skal heite der det står klossnavn. 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3B6EF7E-3365-40EA-82F9-CA45A7196E3F}"/>
              </a:ext>
            </a:extLst>
          </p:cNvPr>
          <p:cNvSpPr txBox="1"/>
          <p:nvPr/>
        </p:nvSpPr>
        <p:spPr>
          <a:xfrm>
            <a:off x="1118833" y="2475020"/>
            <a:ext cx="129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1. steg: Vel mine klosser i menyen på venstre sida.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0919CF6-C556-4937-B2A2-0BA8176CC147}"/>
              </a:ext>
            </a:extLst>
          </p:cNvPr>
          <p:cNvSpPr txBox="1"/>
          <p:nvPr/>
        </p:nvSpPr>
        <p:spPr>
          <a:xfrm>
            <a:off x="3090169" y="2475019"/>
            <a:ext cx="163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2. steg: Trykk på lag en kloss-knappen som da dukker opp.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0A5A761C-392B-49A3-B74C-E01035FF6A70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4721157" y="2798185"/>
            <a:ext cx="492869" cy="1385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8E6D6E19-0CE8-47F6-A0C6-B4543E7BB7D3}"/>
              </a:ext>
            </a:extLst>
          </p:cNvPr>
          <p:cNvSpPr/>
          <p:nvPr/>
        </p:nvSpPr>
        <p:spPr>
          <a:xfrm>
            <a:off x="5342763" y="2775545"/>
            <a:ext cx="1173387" cy="3057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4B5D0D39-0623-47F7-9657-1F02287A0410}"/>
              </a:ext>
            </a:extLst>
          </p:cNvPr>
          <p:cNvSpPr txBox="1"/>
          <p:nvPr/>
        </p:nvSpPr>
        <p:spPr>
          <a:xfrm>
            <a:off x="191896" y="5938008"/>
            <a:ext cx="64164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4. steg: Du kan </a:t>
            </a:r>
            <a:r>
              <a:rPr lang="nb-NO" sz="1200" dirty="0" err="1"/>
              <a:t>velje</a:t>
            </a:r>
            <a:r>
              <a:rPr lang="nb-NO" sz="1200" dirty="0"/>
              <a:t> å legge til om funksjonen din treng å få </a:t>
            </a:r>
            <a:r>
              <a:rPr lang="nb-NO" sz="1200" dirty="0" err="1"/>
              <a:t>noko</a:t>
            </a:r>
            <a:r>
              <a:rPr lang="nb-NO" sz="1200" dirty="0"/>
              <a:t> informasjon for å verke. Dette </a:t>
            </a:r>
            <a:r>
              <a:rPr lang="nb-NO" sz="1200" dirty="0" err="1"/>
              <a:t>kallast</a:t>
            </a:r>
            <a:r>
              <a:rPr lang="nb-NO" sz="1200" dirty="0"/>
              <a:t> ofte for inndata eller input. Det treng vi til dømes om funksjonen skal </a:t>
            </a:r>
            <a:r>
              <a:rPr lang="nb-NO" sz="1200" dirty="0" err="1"/>
              <a:t>rekne</a:t>
            </a:r>
            <a:r>
              <a:rPr lang="nb-NO" sz="1200" dirty="0"/>
              <a:t> ut ulike </a:t>
            </a:r>
            <a:r>
              <a:rPr lang="nb-NO" sz="1200" dirty="0" err="1"/>
              <a:t>reknestykke</a:t>
            </a:r>
            <a:r>
              <a:rPr lang="nb-NO" sz="1200" dirty="0"/>
              <a:t>.</a:t>
            </a:r>
          </a:p>
          <a:p>
            <a:endParaRPr lang="nb-NO" sz="400" dirty="0"/>
          </a:p>
          <a:p>
            <a:r>
              <a:rPr lang="nb-NO" sz="1200" dirty="0"/>
              <a:t>Dersom du </a:t>
            </a:r>
            <a:r>
              <a:rPr lang="nb-NO" sz="1200" dirty="0" err="1"/>
              <a:t>lagar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funksjon som skal </a:t>
            </a:r>
            <a:r>
              <a:rPr lang="nb-NO" sz="1200" dirty="0" err="1"/>
              <a:t>rekne</a:t>
            </a:r>
            <a:r>
              <a:rPr lang="nb-NO" sz="1200" dirty="0"/>
              <a:t> om </a:t>
            </a:r>
            <a:r>
              <a:rPr lang="nb-NO" sz="1200" dirty="0" err="1"/>
              <a:t>ein</a:t>
            </a:r>
            <a:r>
              <a:rPr lang="nb-NO" sz="1200" dirty="0"/>
              <a:t> verdi </a:t>
            </a:r>
            <a:r>
              <a:rPr lang="nb-NO" sz="1200" dirty="0" err="1"/>
              <a:t>frå</a:t>
            </a:r>
            <a:r>
              <a:rPr lang="nb-NO" sz="1200" dirty="0"/>
              <a:t> meter til centimeter, må funksjonen din få vite kor mange meter du vil </a:t>
            </a:r>
            <a:r>
              <a:rPr lang="nb-NO" sz="1200" dirty="0" err="1"/>
              <a:t>gjere</a:t>
            </a:r>
            <a:r>
              <a:rPr lang="nb-NO" sz="1200" dirty="0"/>
              <a:t> om til centimeter. Da må du legge til </a:t>
            </a:r>
            <a:r>
              <a:rPr lang="nb-NO" sz="1200" dirty="0" err="1"/>
              <a:t>eit</a:t>
            </a:r>
            <a:r>
              <a:rPr lang="nb-NO" sz="1200" dirty="0"/>
              <a:t> tal når du </a:t>
            </a:r>
            <a:r>
              <a:rPr lang="nb-NO" sz="1200" dirty="0" err="1"/>
              <a:t>opprettar</a:t>
            </a:r>
            <a:r>
              <a:rPr lang="nb-NO" sz="1200" dirty="0"/>
              <a:t> klossen til funksjonen din. 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2ED9B9E1-3382-4A4D-A92A-0ED8927AE31E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395962" y="4624407"/>
            <a:ext cx="2007425" cy="9077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CF3C43D-FA44-4AE3-ADCA-0DE044BD8ABA}"/>
              </a:ext>
            </a:extLst>
          </p:cNvPr>
          <p:cNvSpPr txBox="1"/>
          <p:nvPr/>
        </p:nvSpPr>
        <p:spPr>
          <a:xfrm>
            <a:off x="1939921" y="7208455"/>
            <a:ext cx="2738704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Diskuter</a:t>
            </a:r>
          </a:p>
          <a:p>
            <a:endParaRPr lang="nb-NO" sz="400" b="1" dirty="0"/>
          </a:p>
          <a:p>
            <a:pPr marL="228600" indent="-228600">
              <a:buAutoNum type="arabicPeriod"/>
            </a:pPr>
            <a:r>
              <a:rPr lang="nb-NO" sz="1200" dirty="0"/>
              <a:t>Kva </a:t>
            </a:r>
            <a:r>
              <a:rPr lang="nb-NO" sz="1200" dirty="0" err="1"/>
              <a:t>gjer</a:t>
            </a:r>
            <a:r>
              <a:rPr lang="nb-NO" sz="1200" dirty="0"/>
              <a:t> funksjonen til venstre?</a:t>
            </a:r>
          </a:p>
          <a:p>
            <a:pPr marL="228600" indent="-228600">
              <a:buAutoNum type="arabicPeriod"/>
            </a:pPr>
            <a:r>
              <a:rPr lang="nb-NO" sz="1200" dirty="0" err="1"/>
              <a:t>Kvifor</a:t>
            </a:r>
            <a:r>
              <a:rPr lang="nb-NO" sz="1200" dirty="0"/>
              <a:t> er det </a:t>
            </a:r>
            <a:r>
              <a:rPr lang="nb-NO" sz="1200" dirty="0" err="1"/>
              <a:t>ein</a:t>
            </a:r>
            <a:r>
              <a:rPr lang="nb-NO" sz="1200" dirty="0"/>
              <a:t> funksjon, og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eige program?</a:t>
            </a:r>
          </a:p>
          <a:p>
            <a:pPr marL="228600" indent="-228600">
              <a:buAutoNum type="arabicPeriod"/>
            </a:pPr>
            <a:r>
              <a:rPr lang="nb-NO" sz="1200" dirty="0"/>
              <a:t>Kva </a:t>
            </a:r>
            <a:r>
              <a:rPr lang="nb-NO" sz="1200" dirty="0" err="1"/>
              <a:t>gjer</a:t>
            </a:r>
            <a:r>
              <a:rPr lang="nb-NO" sz="1200" dirty="0"/>
              <a:t> programmet under?</a:t>
            </a:r>
          </a:p>
          <a:p>
            <a:pPr marL="228600" indent="-228600">
              <a:buAutoNum type="arabicPeriod"/>
            </a:pPr>
            <a:r>
              <a:rPr lang="nb-NO" sz="1200" dirty="0" err="1"/>
              <a:t>Kvifor</a:t>
            </a:r>
            <a:r>
              <a:rPr lang="nb-NO" sz="1200" dirty="0"/>
              <a:t> er dette </a:t>
            </a:r>
            <a:r>
              <a:rPr lang="nb-NO" sz="1200" dirty="0" err="1"/>
              <a:t>eit</a:t>
            </a:r>
            <a:r>
              <a:rPr lang="nb-NO" sz="1200" dirty="0"/>
              <a:t> program?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93AB1E6-2C72-469C-845A-777E909D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72902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7BE1BA-848E-49B0-AA6E-ABEDB60E2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09" y="239679"/>
            <a:ext cx="5915025" cy="746224"/>
          </a:xfrm>
        </p:spPr>
        <p:txBody>
          <a:bodyPr/>
          <a:lstStyle/>
          <a:p>
            <a:r>
              <a:rPr lang="nb-NO" dirty="0"/>
              <a:t>Introduksjon til </a:t>
            </a:r>
            <a:r>
              <a:rPr lang="nb-NO" dirty="0" err="1"/>
              <a:t>micro:bit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B42E32-8BD2-47F1-8DEF-04B0F4CFB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6723017"/>
            <a:ext cx="5915025" cy="292751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/>
              <a:t>Skjerm:</a:t>
            </a:r>
            <a:r>
              <a:rPr lang="nb-NO" sz="1200" dirty="0"/>
              <a:t> </a:t>
            </a:r>
            <a:r>
              <a:rPr lang="nb-NO" sz="1200" dirty="0" err="1"/>
              <a:t>Micro:biten</a:t>
            </a:r>
            <a:r>
              <a:rPr lang="nb-NO" sz="1200" dirty="0"/>
              <a:t> har </a:t>
            </a:r>
            <a:r>
              <a:rPr lang="nb-NO" sz="1200" dirty="0" err="1"/>
              <a:t>ein</a:t>
            </a:r>
            <a:r>
              <a:rPr lang="nb-NO" sz="1200" dirty="0"/>
              <a:t> «skjerm» som er samansett av 25 LED-lamper som vi kan programmere til å lyse, </a:t>
            </a:r>
            <a:r>
              <a:rPr lang="nb-NO" sz="1200" dirty="0" err="1"/>
              <a:t>blenke</a:t>
            </a:r>
            <a:r>
              <a:rPr lang="nb-NO" sz="1200" dirty="0"/>
              <a:t> og vise ulike </a:t>
            </a:r>
            <a:r>
              <a:rPr lang="nb-NO" sz="1200" dirty="0" err="1"/>
              <a:t>bilete</a:t>
            </a:r>
            <a:r>
              <a:rPr lang="nb-NO" sz="1200" dirty="0"/>
              <a:t>, tal eller </a:t>
            </a:r>
            <a:r>
              <a:rPr lang="nb-NO" sz="1200" dirty="0" err="1"/>
              <a:t>bokstavar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b="1" dirty="0" err="1"/>
              <a:t>Knappar</a:t>
            </a:r>
            <a:r>
              <a:rPr lang="nb-NO" sz="1200" b="1" dirty="0"/>
              <a:t>:</a:t>
            </a:r>
            <a:r>
              <a:rPr lang="nb-NO" sz="1200" dirty="0"/>
              <a:t> Han har to </a:t>
            </a:r>
            <a:r>
              <a:rPr lang="nb-NO" sz="1200" dirty="0" err="1"/>
              <a:t>knappar</a:t>
            </a:r>
            <a:r>
              <a:rPr lang="nb-NO" sz="1200" dirty="0"/>
              <a:t> på framsida, og </a:t>
            </a:r>
            <a:r>
              <a:rPr lang="nb-NO" sz="1200" dirty="0" err="1"/>
              <a:t>ein</a:t>
            </a:r>
            <a:r>
              <a:rPr lang="nb-NO" sz="1200" dirty="0"/>
              <a:t> nullstillingsknapp på baksida. Nullstillingsknappen </a:t>
            </a:r>
            <a:r>
              <a:rPr lang="nb-NO" sz="1200" dirty="0" err="1"/>
              <a:t>gjer</a:t>
            </a:r>
            <a:r>
              <a:rPr lang="nb-NO" sz="1200" dirty="0"/>
              <a:t> at programmet på </a:t>
            </a:r>
            <a:r>
              <a:rPr lang="nb-NO" sz="1200" dirty="0" err="1"/>
              <a:t>micro:biten</a:t>
            </a:r>
            <a:r>
              <a:rPr lang="nb-NO" sz="1200" dirty="0"/>
              <a:t> </a:t>
            </a:r>
            <a:r>
              <a:rPr lang="nb-NO" sz="1200" dirty="0" err="1"/>
              <a:t>startar</a:t>
            </a:r>
            <a:r>
              <a:rPr lang="nb-NO" sz="1200" dirty="0"/>
              <a:t> på ny.</a:t>
            </a:r>
          </a:p>
          <a:p>
            <a:pPr marL="0" indent="0">
              <a:buNone/>
            </a:pPr>
            <a:r>
              <a:rPr lang="nb-NO" sz="1200" b="1" dirty="0"/>
              <a:t>Mini-</a:t>
            </a:r>
            <a:r>
              <a:rPr lang="nb-NO" sz="1200" b="1" dirty="0" err="1"/>
              <a:t>usb</a:t>
            </a:r>
            <a:r>
              <a:rPr lang="nb-NO" sz="1200" b="1" dirty="0"/>
              <a:t>:</a:t>
            </a:r>
            <a:r>
              <a:rPr lang="nb-NO" sz="1200" dirty="0"/>
              <a:t> Her kan du kople </a:t>
            </a:r>
            <a:r>
              <a:rPr lang="nb-NO" sz="1200" dirty="0" err="1"/>
              <a:t>micro:bit</a:t>
            </a:r>
            <a:r>
              <a:rPr lang="nb-NO" sz="1200" dirty="0"/>
              <a:t> til </a:t>
            </a:r>
            <a:r>
              <a:rPr lang="nb-NO" sz="1200" dirty="0" err="1"/>
              <a:t>ein</a:t>
            </a:r>
            <a:r>
              <a:rPr lang="nb-NO" sz="1200" dirty="0"/>
              <a:t> USB-kabel dersom du bruker </a:t>
            </a:r>
            <a:r>
              <a:rPr lang="nb-NO" sz="1200" dirty="0" err="1"/>
              <a:t>ein</a:t>
            </a:r>
            <a:r>
              <a:rPr lang="nb-NO" sz="1200" dirty="0"/>
              <a:t> datamaskin med USB-utgang.</a:t>
            </a:r>
          </a:p>
          <a:p>
            <a:pPr marL="0" indent="0">
              <a:buNone/>
            </a:pPr>
            <a:r>
              <a:rPr lang="nb-NO" sz="1200" b="1" dirty="0"/>
              <a:t>Batteritilkopling:</a:t>
            </a:r>
            <a:r>
              <a:rPr lang="nb-NO" sz="1200" dirty="0"/>
              <a:t> Her kan du kople til batteri for at </a:t>
            </a:r>
            <a:r>
              <a:rPr lang="nb-NO" sz="1200" dirty="0" err="1"/>
              <a:t>micro:biten</a:t>
            </a:r>
            <a:r>
              <a:rPr lang="nb-NO" sz="1200" dirty="0"/>
              <a:t> skal få </a:t>
            </a:r>
            <a:r>
              <a:rPr lang="nb-NO" sz="1200" dirty="0" err="1"/>
              <a:t>straum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b="1" dirty="0" err="1"/>
              <a:t>Sensorar</a:t>
            </a:r>
            <a:r>
              <a:rPr lang="nb-NO" sz="1200" b="1" dirty="0"/>
              <a:t>:</a:t>
            </a:r>
            <a:r>
              <a:rPr lang="nb-NO" sz="1200" dirty="0"/>
              <a:t> </a:t>
            </a:r>
            <a:r>
              <a:rPr lang="nb-NO" sz="1200" dirty="0" err="1"/>
              <a:t>Micro:biten</a:t>
            </a:r>
            <a:r>
              <a:rPr lang="nb-NO" sz="1200" dirty="0"/>
              <a:t> har </a:t>
            </a:r>
            <a:r>
              <a:rPr lang="nb-NO" sz="1200" dirty="0" err="1"/>
              <a:t>nokre</a:t>
            </a:r>
            <a:r>
              <a:rPr lang="nb-NO" sz="1200" dirty="0"/>
              <a:t> innebygde </a:t>
            </a:r>
            <a:r>
              <a:rPr lang="nb-NO" sz="1200" dirty="0" err="1"/>
              <a:t>sensorar</a:t>
            </a:r>
            <a:r>
              <a:rPr lang="nb-NO" sz="1200" dirty="0"/>
              <a:t> som kan måle akselerasjon, temperatur og </a:t>
            </a:r>
            <a:r>
              <a:rPr lang="nb-NO" sz="1200" dirty="0" err="1"/>
              <a:t>kompassretningar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b="1" dirty="0" err="1"/>
              <a:t>Tilkoplingar</a:t>
            </a:r>
            <a:r>
              <a:rPr lang="nb-NO" sz="1200" b="1" dirty="0"/>
              <a:t>:</a:t>
            </a:r>
            <a:r>
              <a:rPr lang="nb-NO" sz="1200" dirty="0"/>
              <a:t> Det går an å kople på andre </a:t>
            </a:r>
            <a:r>
              <a:rPr lang="nb-NO" sz="1200" dirty="0" err="1"/>
              <a:t>sensorar</a:t>
            </a:r>
            <a:r>
              <a:rPr lang="nb-NO" sz="1200" dirty="0"/>
              <a:t>, </a:t>
            </a:r>
            <a:r>
              <a:rPr lang="nb-NO" sz="1200" dirty="0" err="1"/>
              <a:t>motorar</a:t>
            </a:r>
            <a:r>
              <a:rPr lang="nb-NO" sz="1200" dirty="0"/>
              <a:t>, LED-pærer eller </a:t>
            </a:r>
            <a:r>
              <a:rPr lang="nb-NO" sz="1200" dirty="0" err="1"/>
              <a:t>høgtalarar</a:t>
            </a:r>
            <a:r>
              <a:rPr lang="nb-NO" sz="1200" dirty="0"/>
              <a:t> på </a:t>
            </a:r>
            <a:r>
              <a:rPr lang="nb-NO" sz="1200" dirty="0" err="1"/>
              <a:t>micro:biten</a:t>
            </a:r>
            <a:r>
              <a:rPr lang="nb-NO" sz="1200" dirty="0"/>
              <a:t> med hjelp av </a:t>
            </a:r>
            <a:r>
              <a:rPr lang="nb-NO" sz="1200" dirty="0" err="1"/>
              <a:t>alligatorleidningar</a:t>
            </a:r>
            <a:r>
              <a:rPr lang="nb-NO" sz="1200" dirty="0"/>
              <a:t>. </a:t>
            </a:r>
          </a:p>
          <a:p>
            <a:pPr marL="0" indent="0">
              <a:buNone/>
            </a:pPr>
            <a:r>
              <a:rPr lang="nb-NO" sz="1200" b="1" dirty="0"/>
              <a:t>Bluetooth (blåtann):</a:t>
            </a:r>
            <a:r>
              <a:rPr lang="nb-NO" sz="1200" dirty="0"/>
              <a:t> </a:t>
            </a:r>
            <a:r>
              <a:rPr lang="nb-NO" sz="1200" dirty="0" err="1"/>
              <a:t>Micro:biten</a:t>
            </a:r>
            <a:r>
              <a:rPr lang="nb-NO" sz="1200" dirty="0"/>
              <a:t> har </a:t>
            </a:r>
            <a:r>
              <a:rPr lang="nb-NO" sz="1200" dirty="0" err="1"/>
              <a:t>bluetooth</a:t>
            </a:r>
            <a:r>
              <a:rPr lang="nb-NO" sz="1200" dirty="0"/>
              <a:t>-tilkopling (blåtann-tilkopling) slik at han kan få overført program </a:t>
            </a:r>
            <a:r>
              <a:rPr lang="nb-NO" sz="1200" dirty="0" err="1"/>
              <a:t>frå</a:t>
            </a:r>
            <a:r>
              <a:rPr lang="nb-NO" sz="1200" dirty="0"/>
              <a:t> til dømes </a:t>
            </a:r>
            <a:r>
              <a:rPr lang="nb-NO" sz="1200" dirty="0" err="1"/>
              <a:t>iPad</a:t>
            </a:r>
            <a:r>
              <a:rPr lang="nb-NO" sz="1200" dirty="0"/>
              <a:t> som </a:t>
            </a:r>
            <a:r>
              <a:rPr lang="nb-NO" sz="1200" dirty="0" err="1"/>
              <a:t>ikkje</a:t>
            </a:r>
            <a:r>
              <a:rPr lang="nb-NO" sz="1200" dirty="0"/>
              <a:t> har USB-utgang.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5935786-C886-4E39-B4C3-8C0A431B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96" y="2835324"/>
            <a:ext cx="5347607" cy="234206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B5D169A-6B1F-440C-B1DE-54C79378DAE6}"/>
              </a:ext>
            </a:extLst>
          </p:cNvPr>
          <p:cNvSpPr/>
          <p:nvPr/>
        </p:nvSpPr>
        <p:spPr>
          <a:xfrm>
            <a:off x="471486" y="1194019"/>
            <a:ext cx="5915025" cy="478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mikrokontrollar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det vil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seie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enkel datamaskin som vi kan programmere. Vi kan programmere med hjelp av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datamaskin,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nettbrett eller </a:t>
            </a:r>
            <a:r>
              <a:rPr 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mobiltelefon.</a:t>
            </a:r>
            <a:endParaRPr lang="nb-NO" sz="12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FACE37D-436A-41A3-8602-4AE2217AC88C}"/>
              </a:ext>
            </a:extLst>
          </p:cNvPr>
          <p:cNvSpPr txBox="1"/>
          <p:nvPr/>
        </p:nvSpPr>
        <p:spPr>
          <a:xfrm>
            <a:off x="47626" y="4438772"/>
            <a:ext cx="70757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Knapp A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6F72D35-20EE-4953-A577-5CF53F2EF241}"/>
              </a:ext>
            </a:extLst>
          </p:cNvPr>
          <p:cNvSpPr txBox="1"/>
          <p:nvPr/>
        </p:nvSpPr>
        <p:spPr>
          <a:xfrm>
            <a:off x="4863738" y="5644943"/>
            <a:ext cx="78595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err="1"/>
              <a:t>Sensorar</a:t>
            </a:r>
            <a:endParaRPr lang="nb-NO" sz="12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98FE512-EBB9-4764-A8B5-DDB8DD5D1B71}"/>
              </a:ext>
            </a:extLst>
          </p:cNvPr>
          <p:cNvSpPr txBox="1"/>
          <p:nvPr/>
        </p:nvSpPr>
        <p:spPr>
          <a:xfrm>
            <a:off x="4376058" y="1965617"/>
            <a:ext cx="9753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Nullstillings-knapp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57DD588-DF83-4B60-BF82-F3B93006A6AB}"/>
              </a:ext>
            </a:extLst>
          </p:cNvPr>
          <p:cNvSpPr txBox="1"/>
          <p:nvPr/>
        </p:nvSpPr>
        <p:spPr>
          <a:xfrm>
            <a:off x="520336" y="2600078"/>
            <a:ext cx="61300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Skjerm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6671ADC-664A-4016-8E51-C7220B70D558}"/>
              </a:ext>
            </a:extLst>
          </p:cNvPr>
          <p:cNvSpPr txBox="1"/>
          <p:nvPr/>
        </p:nvSpPr>
        <p:spPr>
          <a:xfrm>
            <a:off x="5701731" y="2369245"/>
            <a:ext cx="80214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Batteri-tilkopling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FE9CE29-EF19-47BA-9B05-B74F55B394C3}"/>
              </a:ext>
            </a:extLst>
          </p:cNvPr>
          <p:cNvSpPr txBox="1"/>
          <p:nvPr/>
        </p:nvSpPr>
        <p:spPr>
          <a:xfrm>
            <a:off x="1715589" y="2007265"/>
            <a:ext cx="97536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USB-utgang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B77E1B2-052B-4B4D-A861-A458D54FCCA6}"/>
              </a:ext>
            </a:extLst>
          </p:cNvPr>
          <p:cNvSpPr txBox="1"/>
          <p:nvPr/>
        </p:nvSpPr>
        <p:spPr>
          <a:xfrm>
            <a:off x="3209110" y="5353017"/>
            <a:ext cx="89576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Jordutgang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071E2F0-DE6C-42BD-A4E8-935872BAF9B2}"/>
              </a:ext>
            </a:extLst>
          </p:cNvPr>
          <p:cNvSpPr txBox="1"/>
          <p:nvPr/>
        </p:nvSpPr>
        <p:spPr>
          <a:xfrm>
            <a:off x="2385193" y="5834954"/>
            <a:ext cx="104380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Strømutgang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9CFF4AC-C0FC-4B83-90AD-F80823E58864}"/>
              </a:ext>
            </a:extLst>
          </p:cNvPr>
          <p:cNvSpPr txBox="1"/>
          <p:nvPr/>
        </p:nvSpPr>
        <p:spPr>
          <a:xfrm>
            <a:off x="1133338" y="5737376"/>
            <a:ext cx="89576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Ulike </a:t>
            </a:r>
            <a:r>
              <a:rPr lang="nb-NO" sz="1200" dirty="0" err="1"/>
              <a:t>inngangar</a:t>
            </a:r>
            <a:r>
              <a:rPr lang="nb-NO" sz="1200" dirty="0"/>
              <a:t>/</a:t>
            </a:r>
            <a:r>
              <a:rPr lang="nb-NO" sz="1200" dirty="0" err="1"/>
              <a:t>utgangar</a:t>
            </a:r>
            <a:endParaRPr lang="nb-NO" sz="12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CEBC239-FCC8-46F4-A4C1-5C51DC9C9C08}"/>
              </a:ext>
            </a:extLst>
          </p:cNvPr>
          <p:cNvSpPr txBox="1"/>
          <p:nvPr/>
        </p:nvSpPr>
        <p:spPr>
          <a:xfrm>
            <a:off x="2969892" y="2491886"/>
            <a:ext cx="70757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Knapp B</a:t>
            </a:r>
          </a:p>
        </p:txBody>
      </p: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E68E9E14-2851-451C-96D5-043DE6E75AD3}"/>
              </a:ext>
            </a:extLst>
          </p:cNvPr>
          <p:cNvCxnSpPr>
            <a:cxnSpLocks/>
          </p:cNvCxnSpPr>
          <p:nvPr/>
        </p:nvCxnSpPr>
        <p:spPr>
          <a:xfrm flipH="1" flipV="1">
            <a:off x="3743239" y="4472549"/>
            <a:ext cx="1450332" cy="11128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D0F2D431-6127-41F1-AF5A-AA8565BE2E0F}"/>
              </a:ext>
            </a:extLst>
          </p:cNvPr>
          <p:cNvCxnSpPr>
            <a:cxnSpLocks/>
          </p:cNvCxnSpPr>
          <p:nvPr/>
        </p:nvCxnSpPr>
        <p:spPr>
          <a:xfrm>
            <a:off x="826837" y="2921388"/>
            <a:ext cx="888752" cy="8447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F2126F5E-99C2-4989-8F64-2BDC79F86840}"/>
              </a:ext>
            </a:extLst>
          </p:cNvPr>
          <p:cNvCxnSpPr>
            <a:cxnSpLocks/>
          </p:cNvCxnSpPr>
          <p:nvPr/>
        </p:nvCxnSpPr>
        <p:spPr>
          <a:xfrm>
            <a:off x="2130849" y="2374702"/>
            <a:ext cx="0" cy="5023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751166EA-37F2-49F9-947F-2280670ECCC6}"/>
              </a:ext>
            </a:extLst>
          </p:cNvPr>
          <p:cNvCxnSpPr>
            <a:cxnSpLocks/>
          </p:cNvCxnSpPr>
          <p:nvPr/>
        </p:nvCxnSpPr>
        <p:spPr>
          <a:xfrm flipH="1">
            <a:off x="3257032" y="2830910"/>
            <a:ext cx="66645" cy="9352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151658CA-7402-489F-B22C-B2E2F1CE4D68}"/>
              </a:ext>
            </a:extLst>
          </p:cNvPr>
          <p:cNvCxnSpPr>
            <a:cxnSpLocks/>
          </p:cNvCxnSpPr>
          <p:nvPr/>
        </p:nvCxnSpPr>
        <p:spPr>
          <a:xfrm>
            <a:off x="4957216" y="2485198"/>
            <a:ext cx="206972" cy="4730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B9AF390D-EAA6-495E-BA94-776FACCE9671}"/>
              </a:ext>
            </a:extLst>
          </p:cNvPr>
          <p:cNvCxnSpPr>
            <a:cxnSpLocks/>
          </p:cNvCxnSpPr>
          <p:nvPr/>
        </p:nvCxnSpPr>
        <p:spPr>
          <a:xfrm flipH="1">
            <a:off x="5891349" y="2877077"/>
            <a:ext cx="327421" cy="134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DBE9F906-FABC-4B52-9ED0-EC4A737D3737}"/>
              </a:ext>
            </a:extLst>
          </p:cNvPr>
          <p:cNvCxnSpPr>
            <a:cxnSpLocks/>
          </p:cNvCxnSpPr>
          <p:nvPr/>
        </p:nvCxnSpPr>
        <p:spPr>
          <a:xfrm flipV="1">
            <a:off x="1581218" y="5110191"/>
            <a:ext cx="493841" cy="575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8C3E7FF2-9560-45E9-B1DE-36F5B390EDED}"/>
              </a:ext>
            </a:extLst>
          </p:cNvPr>
          <p:cNvCxnSpPr>
            <a:cxnSpLocks/>
          </p:cNvCxnSpPr>
          <p:nvPr/>
        </p:nvCxnSpPr>
        <p:spPr>
          <a:xfrm flipH="1" flipV="1">
            <a:off x="2706571" y="5146786"/>
            <a:ext cx="131709" cy="5816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6B755811-0D59-4CB9-83D0-2A731EADDD0E}"/>
              </a:ext>
            </a:extLst>
          </p:cNvPr>
          <p:cNvCxnSpPr>
            <a:cxnSpLocks/>
          </p:cNvCxnSpPr>
          <p:nvPr/>
        </p:nvCxnSpPr>
        <p:spPr>
          <a:xfrm flipH="1" flipV="1">
            <a:off x="3358665" y="5079257"/>
            <a:ext cx="107514" cy="2014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07D1CD17-5746-4D6D-BA63-C04CF5D4E89E}"/>
              </a:ext>
            </a:extLst>
          </p:cNvPr>
          <p:cNvCxnSpPr>
            <a:cxnSpLocks/>
          </p:cNvCxnSpPr>
          <p:nvPr/>
        </p:nvCxnSpPr>
        <p:spPr>
          <a:xfrm flipH="1" flipV="1">
            <a:off x="1145048" y="5093613"/>
            <a:ext cx="436170" cy="5920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Rett pilkobling 44">
            <a:extLst>
              <a:ext uri="{FF2B5EF4-FFF2-40B4-BE49-F238E27FC236}">
                <a16:creationId xmlns:a16="http://schemas.microsoft.com/office/drawing/2014/main" id="{E2A020D7-915E-46F2-90D6-F0340C060AED}"/>
              </a:ext>
            </a:extLst>
          </p:cNvPr>
          <p:cNvCxnSpPr>
            <a:cxnSpLocks/>
          </p:cNvCxnSpPr>
          <p:nvPr/>
        </p:nvCxnSpPr>
        <p:spPr>
          <a:xfrm flipV="1">
            <a:off x="401411" y="4099606"/>
            <a:ext cx="460501" cy="2817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Rett pilkobling 47">
            <a:extLst>
              <a:ext uri="{FF2B5EF4-FFF2-40B4-BE49-F238E27FC236}">
                <a16:creationId xmlns:a16="http://schemas.microsoft.com/office/drawing/2014/main" id="{BBB5F84E-FF5F-454A-942E-192582CE4447}"/>
              </a:ext>
            </a:extLst>
          </p:cNvPr>
          <p:cNvCxnSpPr>
            <a:cxnSpLocks/>
          </p:cNvCxnSpPr>
          <p:nvPr/>
        </p:nvCxnSpPr>
        <p:spPr>
          <a:xfrm flipV="1">
            <a:off x="1581218" y="5133577"/>
            <a:ext cx="11710" cy="5520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Rett pilkobling 67">
            <a:extLst>
              <a:ext uri="{FF2B5EF4-FFF2-40B4-BE49-F238E27FC236}">
                <a16:creationId xmlns:a16="http://schemas.microsoft.com/office/drawing/2014/main" id="{528BEDCD-5919-429D-95CD-ADBBE4ECE2CE}"/>
              </a:ext>
            </a:extLst>
          </p:cNvPr>
          <p:cNvCxnSpPr>
            <a:cxnSpLocks/>
          </p:cNvCxnSpPr>
          <p:nvPr/>
        </p:nvCxnSpPr>
        <p:spPr>
          <a:xfrm flipH="1" flipV="1">
            <a:off x="3733489" y="4227783"/>
            <a:ext cx="1460082" cy="13576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Rett pilkobling 68">
            <a:extLst>
              <a:ext uri="{FF2B5EF4-FFF2-40B4-BE49-F238E27FC236}">
                <a16:creationId xmlns:a16="http://schemas.microsoft.com/office/drawing/2014/main" id="{B832DE94-A35A-4698-AEC9-A16E3795AC38}"/>
              </a:ext>
            </a:extLst>
          </p:cNvPr>
          <p:cNvCxnSpPr>
            <a:cxnSpLocks/>
          </p:cNvCxnSpPr>
          <p:nvPr/>
        </p:nvCxnSpPr>
        <p:spPr>
          <a:xfrm flipH="1" flipV="1">
            <a:off x="3986564" y="3722128"/>
            <a:ext cx="1203354" cy="18633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027BCA26-621D-4F61-87C2-DA806B8D9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38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8A26D-AB44-4496-A975-2480761D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21648"/>
            <a:ext cx="5915025" cy="858213"/>
          </a:xfrm>
        </p:spPr>
        <p:txBody>
          <a:bodyPr/>
          <a:lstStyle/>
          <a:p>
            <a:r>
              <a:rPr lang="nb-NO" dirty="0"/>
              <a:t>Introduksjon til bruk av </a:t>
            </a:r>
            <a:r>
              <a:rPr lang="nb-NO" dirty="0" err="1"/>
              <a:t>micro:bit</a:t>
            </a:r>
            <a:br>
              <a:rPr lang="nb-NO" dirty="0"/>
            </a:br>
            <a:r>
              <a:rPr lang="nb-NO" sz="1600" dirty="0"/>
              <a:t>- for </a:t>
            </a:r>
            <a:r>
              <a:rPr lang="nb-NO" sz="1600" dirty="0" err="1"/>
              <a:t>datamaskinar</a:t>
            </a:r>
            <a:endParaRPr lang="nb-NO" sz="1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AF9883-1D4F-481C-8DCB-793FF0592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274302"/>
            <a:ext cx="5915025" cy="5893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dirty="0"/>
              <a:t>Gå inn på nettadressa: </a:t>
            </a:r>
            <a:r>
              <a:rPr lang="nb-NO" sz="1200" u="sng" dirty="0">
                <a:hlinkClick r:id="rId2"/>
              </a:rPr>
              <a:t>https://makecode.microbit.org/#editor</a:t>
            </a:r>
            <a:endParaRPr lang="nb-NO" sz="1200" u="sng" dirty="0"/>
          </a:p>
          <a:p>
            <a:pPr marL="0" indent="0">
              <a:buNone/>
            </a:pPr>
            <a:r>
              <a:rPr lang="nb-NO" sz="1200" dirty="0"/>
              <a:t>Da kjem du inn på denne nettsida, der du kan </a:t>
            </a:r>
            <a:r>
              <a:rPr lang="nb-NO" sz="1200" dirty="0" err="1"/>
              <a:t>byrje</a:t>
            </a:r>
            <a:r>
              <a:rPr lang="nb-NO" sz="1200" dirty="0"/>
              <a:t> å programmere </a:t>
            </a:r>
            <a:r>
              <a:rPr lang="nb-NO" sz="1200" dirty="0" err="1"/>
              <a:t>micro:biten</a:t>
            </a:r>
            <a:r>
              <a:rPr lang="nb-NO" sz="1200" dirty="0"/>
              <a:t>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4BFBE7A-9163-4AD2-86E5-21C65B7A8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3" y="4467895"/>
            <a:ext cx="6386512" cy="3038340"/>
          </a:xfrm>
          <a:prstGeom prst="rect">
            <a:avLst/>
          </a:prstGeom>
        </p:spPr>
      </p:pic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727F304-7326-4E33-B3D6-3198746D1031}"/>
              </a:ext>
            </a:extLst>
          </p:cNvPr>
          <p:cNvSpPr txBox="1">
            <a:spLocks/>
          </p:cNvSpPr>
          <p:nvPr/>
        </p:nvSpPr>
        <p:spPr>
          <a:xfrm>
            <a:off x="2205222" y="2225162"/>
            <a:ext cx="1914547" cy="1996256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Klosseliste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I den </a:t>
            </a:r>
            <a:r>
              <a:rPr lang="nb-NO" sz="1200" dirty="0" err="1"/>
              <a:t>raude</a:t>
            </a:r>
            <a:r>
              <a:rPr lang="nb-NO" sz="1200" dirty="0"/>
              <a:t> ramma er det ulike </a:t>
            </a:r>
            <a:r>
              <a:rPr lang="nb-NO" sz="1200" dirty="0" err="1"/>
              <a:t>kategoriar</a:t>
            </a:r>
            <a:r>
              <a:rPr lang="nb-NO" sz="1200" dirty="0"/>
              <a:t> som </a:t>
            </a:r>
            <a:r>
              <a:rPr lang="nb-NO" sz="1200" dirty="0" err="1"/>
              <a:t>gjer</a:t>
            </a:r>
            <a:r>
              <a:rPr lang="nb-NO" sz="1200" dirty="0"/>
              <a:t> det </a:t>
            </a:r>
            <a:r>
              <a:rPr lang="nb-NO" sz="1200" dirty="0" err="1"/>
              <a:t>enklare</a:t>
            </a:r>
            <a:r>
              <a:rPr lang="nb-NO" sz="1200" dirty="0"/>
              <a:t> å finne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klossane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treng.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Når du trykker på </a:t>
            </a:r>
            <a:r>
              <a:rPr lang="nb-NO" sz="1200" dirty="0" err="1"/>
              <a:t>ein</a:t>
            </a:r>
            <a:r>
              <a:rPr lang="nb-NO" sz="1200" dirty="0"/>
              <a:t> av </a:t>
            </a:r>
            <a:r>
              <a:rPr lang="nb-NO" sz="1200" dirty="0" err="1"/>
              <a:t>kategoriane</a:t>
            </a:r>
            <a:r>
              <a:rPr lang="nb-NO" sz="1200" dirty="0"/>
              <a:t>, vil </a:t>
            </a:r>
            <a:r>
              <a:rPr lang="nb-NO" sz="1200" dirty="0" err="1"/>
              <a:t>klossane</a:t>
            </a:r>
            <a:r>
              <a:rPr lang="nb-NO" sz="1200" dirty="0"/>
              <a:t> som høyrer til komme fram rett til høgre.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51B1C84-BAF5-44E3-BACA-C6FE06F228EB}"/>
              </a:ext>
            </a:extLst>
          </p:cNvPr>
          <p:cNvSpPr txBox="1"/>
          <p:nvPr/>
        </p:nvSpPr>
        <p:spPr>
          <a:xfrm>
            <a:off x="4541524" y="2282426"/>
            <a:ext cx="1844988" cy="2123658"/>
          </a:xfrm>
          <a:prstGeom prst="rect">
            <a:avLst/>
          </a:prstGeom>
          <a:noFill/>
          <a:ln w="25400">
            <a:solidFill>
              <a:srgbClr val="74E392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Programmeringsområde</a:t>
            </a:r>
          </a:p>
          <a:p>
            <a:endParaRPr lang="nb-NO" sz="1200" dirty="0"/>
          </a:p>
          <a:p>
            <a:r>
              <a:rPr lang="nb-NO" sz="1200" dirty="0"/>
              <a:t>I den </a:t>
            </a:r>
            <a:r>
              <a:rPr lang="nb-NO" sz="1200" dirty="0" err="1"/>
              <a:t>grøne</a:t>
            </a:r>
            <a:r>
              <a:rPr lang="nb-NO" sz="1200" dirty="0"/>
              <a:t> ramma er feltet der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lagar</a:t>
            </a:r>
            <a:r>
              <a:rPr lang="nb-NO" sz="1200" dirty="0"/>
              <a:t> programmet.</a:t>
            </a:r>
          </a:p>
          <a:p>
            <a:endParaRPr lang="nb-NO" sz="1200" dirty="0"/>
          </a:p>
          <a:p>
            <a:r>
              <a:rPr lang="nb-NO" sz="1200" dirty="0"/>
              <a:t>Du trekk klossen du vil bruke inn hit, da er han </a:t>
            </a:r>
            <a:r>
              <a:rPr lang="nb-NO" sz="1200" dirty="0" err="1"/>
              <a:t>ein</a:t>
            </a:r>
            <a:r>
              <a:rPr lang="nb-NO" sz="1200" dirty="0"/>
              <a:t> del av programmet ditt.</a:t>
            </a:r>
          </a:p>
          <a:p>
            <a:endParaRPr lang="nb-NO" sz="12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4A99230-A28B-43F9-94AC-4CB57674FC2D}"/>
              </a:ext>
            </a:extLst>
          </p:cNvPr>
          <p:cNvSpPr txBox="1"/>
          <p:nvPr/>
        </p:nvSpPr>
        <p:spPr>
          <a:xfrm>
            <a:off x="255952" y="3021089"/>
            <a:ext cx="1582310" cy="1200329"/>
          </a:xfrm>
          <a:prstGeom prst="rect">
            <a:avLst/>
          </a:prstGeom>
          <a:noFill/>
          <a:ln w="25400">
            <a:solidFill>
              <a:srgbClr val="ECF652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Simuleringsområde</a:t>
            </a:r>
          </a:p>
          <a:p>
            <a:endParaRPr lang="nb-NO" sz="1200" dirty="0"/>
          </a:p>
          <a:p>
            <a:r>
              <a:rPr lang="nb-NO" sz="1200" dirty="0"/>
              <a:t>I den gule ramma ser du resultatet av programmet ditt.</a:t>
            </a:r>
          </a:p>
          <a:p>
            <a:endParaRPr lang="nb-NO" sz="12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776FB52-09EE-4DD8-A9AE-C0BA22F364AD}"/>
              </a:ext>
            </a:extLst>
          </p:cNvPr>
          <p:cNvSpPr txBox="1"/>
          <p:nvPr/>
        </p:nvSpPr>
        <p:spPr>
          <a:xfrm>
            <a:off x="4144273" y="7846868"/>
            <a:ext cx="2477982" cy="1569660"/>
          </a:xfrm>
          <a:prstGeom prst="rect">
            <a:avLst/>
          </a:prstGeom>
          <a:noFill/>
          <a:ln w="25400">
            <a:solidFill>
              <a:srgbClr val="66FFFF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Programmeringsspråk</a:t>
            </a:r>
          </a:p>
          <a:p>
            <a:endParaRPr lang="nb-NO" sz="1200" dirty="0"/>
          </a:p>
          <a:p>
            <a:r>
              <a:rPr lang="nb-NO" sz="1200" dirty="0"/>
              <a:t>I den turkise ramma er feltet der du kan </a:t>
            </a:r>
            <a:r>
              <a:rPr lang="nb-NO" sz="1200" dirty="0" err="1"/>
              <a:t>velje</a:t>
            </a:r>
            <a:r>
              <a:rPr lang="nb-NO" sz="1200" dirty="0"/>
              <a:t> om du skal bruke </a:t>
            </a:r>
            <a:r>
              <a:rPr lang="nb-NO" sz="1200" dirty="0" err="1"/>
              <a:t>klossar</a:t>
            </a:r>
            <a:r>
              <a:rPr lang="nb-NO" sz="1200" dirty="0"/>
              <a:t> å programmere med, eller </a:t>
            </a:r>
            <a:r>
              <a:rPr lang="nb-NO" sz="1200" dirty="0" err="1"/>
              <a:t>eit</a:t>
            </a:r>
            <a:r>
              <a:rPr lang="nb-NO" sz="1200" dirty="0"/>
              <a:t> tekstbasert programmeringsspråk kalla Python eller JavaScript.</a:t>
            </a:r>
          </a:p>
          <a:p>
            <a:endParaRPr lang="nb-NO" sz="1200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8631D2A-6978-46EE-88A9-26F7FFEBA112}"/>
              </a:ext>
            </a:extLst>
          </p:cNvPr>
          <p:cNvSpPr txBox="1"/>
          <p:nvPr/>
        </p:nvSpPr>
        <p:spPr>
          <a:xfrm>
            <a:off x="255952" y="8216199"/>
            <a:ext cx="1712185" cy="1200329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Nedlastingsområde</a:t>
            </a:r>
          </a:p>
          <a:p>
            <a:endParaRPr lang="nb-NO" sz="1200" dirty="0"/>
          </a:p>
          <a:p>
            <a:r>
              <a:rPr lang="nb-NO" sz="1200" dirty="0"/>
              <a:t>I den oransje ramma kan vi laste programmet over til </a:t>
            </a:r>
            <a:r>
              <a:rPr lang="nb-NO" sz="1200" dirty="0" err="1"/>
              <a:t>micro:biten</a:t>
            </a:r>
            <a:r>
              <a:rPr lang="nb-NO" sz="1200" dirty="0"/>
              <a:t>.</a:t>
            </a:r>
          </a:p>
          <a:p>
            <a:endParaRPr lang="nb-NO" sz="1200" dirty="0"/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5855388E-B9E2-4E4A-A661-581D4AE1AD55}"/>
              </a:ext>
            </a:extLst>
          </p:cNvPr>
          <p:cNvSpPr txBox="1">
            <a:spLocks/>
          </p:cNvSpPr>
          <p:nvPr/>
        </p:nvSpPr>
        <p:spPr>
          <a:xfrm>
            <a:off x="2342605" y="4746300"/>
            <a:ext cx="992777" cy="2446978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70112BE-5DC2-46C7-85CE-CBA527E6E311}"/>
              </a:ext>
            </a:extLst>
          </p:cNvPr>
          <p:cNvSpPr txBox="1"/>
          <p:nvPr/>
        </p:nvSpPr>
        <p:spPr>
          <a:xfrm>
            <a:off x="201157" y="4746300"/>
            <a:ext cx="2106862" cy="1889629"/>
          </a:xfrm>
          <a:prstGeom prst="rect">
            <a:avLst/>
          </a:prstGeom>
          <a:noFill/>
          <a:ln w="25400">
            <a:solidFill>
              <a:srgbClr val="ECF652"/>
            </a:solidFill>
          </a:ln>
        </p:spPr>
        <p:txBody>
          <a:bodyPr wrap="square" rtlCol="0">
            <a:spAutoFit/>
          </a:bodyPr>
          <a:lstStyle/>
          <a:p>
            <a:endParaRPr lang="nb-NO" sz="1200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9C2BD2C-5586-48B5-B1C8-4C8F9FA6A4FA}"/>
              </a:ext>
            </a:extLst>
          </p:cNvPr>
          <p:cNvSpPr txBox="1"/>
          <p:nvPr/>
        </p:nvSpPr>
        <p:spPr>
          <a:xfrm>
            <a:off x="3428999" y="4746300"/>
            <a:ext cx="3193256" cy="2446978"/>
          </a:xfrm>
          <a:prstGeom prst="rect">
            <a:avLst/>
          </a:prstGeom>
          <a:noFill/>
          <a:ln w="25400">
            <a:solidFill>
              <a:srgbClr val="74E392"/>
            </a:solidFill>
          </a:ln>
        </p:spPr>
        <p:txBody>
          <a:bodyPr wrap="square" rtlCol="0">
            <a:spAutoFit/>
          </a:bodyPr>
          <a:lstStyle/>
          <a:p>
            <a:endParaRPr lang="nb-NO" sz="12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C2F92547-D091-4AAF-AB1A-81BD69FBF601}"/>
              </a:ext>
            </a:extLst>
          </p:cNvPr>
          <p:cNvSpPr txBox="1"/>
          <p:nvPr/>
        </p:nvSpPr>
        <p:spPr>
          <a:xfrm>
            <a:off x="261870" y="7222406"/>
            <a:ext cx="2072276" cy="318665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nb-NO" sz="12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4BC7F29-71F1-45EA-8A13-29609A85E7FA}"/>
              </a:ext>
            </a:extLst>
          </p:cNvPr>
          <p:cNvSpPr txBox="1"/>
          <p:nvPr/>
        </p:nvSpPr>
        <p:spPr>
          <a:xfrm>
            <a:off x="2917374" y="4441610"/>
            <a:ext cx="1541417" cy="276999"/>
          </a:xfrm>
          <a:prstGeom prst="rect">
            <a:avLst/>
          </a:prstGeom>
          <a:noFill/>
          <a:ln w="25400">
            <a:solidFill>
              <a:srgbClr val="66FFFF"/>
            </a:solidFill>
          </a:ln>
        </p:spPr>
        <p:txBody>
          <a:bodyPr wrap="square" rtlCol="0">
            <a:spAutoFit/>
          </a:bodyPr>
          <a:lstStyle/>
          <a:p>
            <a:endParaRPr lang="nb-NO" sz="1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F81EF4-F7D2-4685-BEE5-E8127A7A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83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7EAB86-2750-419D-B556-A3FA8B935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52" y="168395"/>
            <a:ext cx="6282737" cy="862342"/>
          </a:xfrm>
        </p:spPr>
        <p:txBody>
          <a:bodyPr>
            <a:normAutofit fontScale="90000"/>
          </a:bodyPr>
          <a:lstStyle/>
          <a:p>
            <a:r>
              <a:rPr lang="nb-NO" dirty="0"/>
              <a:t>Intro til </a:t>
            </a:r>
            <a:r>
              <a:rPr lang="nb-NO" dirty="0" err="1"/>
              <a:t>MakeCode</a:t>
            </a:r>
            <a:r>
              <a:rPr lang="nb-NO" dirty="0"/>
              <a:t> for </a:t>
            </a:r>
            <a:r>
              <a:rPr lang="nb-NO" dirty="0" err="1"/>
              <a:t>micro:bit</a:t>
            </a:r>
            <a:br>
              <a:rPr lang="nb-NO" dirty="0"/>
            </a:br>
            <a:r>
              <a:rPr lang="nb-NO" sz="1800" dirty="0"/>
              <a:t>- Alle </a:t>
            </a:r>
            <a:r>
              <a:rPr lang="nb-NO" sz="1800" dirty="0" err="1"/>
              <a:t>desse</a:t>
            </a:r>
            <a:r>
              <a:rPr lang="nb-NO" sz="1800" dirty="0"/>
              <a:t> </a:t>
            </a:r>
            <a:r>
              <a:rPr lang="nb-NO" sz="1800" dirty="0" err="1"/>
              <a:t>klossane</a:t>
            </a:r>
            <a:r>
              <a:rPr lang="nb-NO" sz="1800" dirty="0"/>
              <a:t> finn du i kategorien som har lik farge som </a:t>
            </a:r>
            <a:r>
              <a:rPr lang="nb-NO" sz="1800" dirty="0" err="1"/>
              <a:t>klossane</a:t>
            </a:r>
            <a:endParaRPr lang="nb-NO" sz="18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CA9D3A8-9044-4AF7-8245-88C0CEA43DC8}"/>
              </a:ext>
            </a:extLst>
          </p:cNvPr>
          <p:cNvSpPr txBox="1"/>
          <p:nvPr/>
        </p:nvSpPr>
        <p:spPr>
          <a:xfrm>
            <a:off x="1683150" y="1210384"/>
            <a:ext cx="174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Straks programmet er overført til </a:t>
            </a:r>
            <a:r>
              <a:rPr lang="nb-NO" sz="1100" dirty="0" err="1"/>
              <a:t>micro:biten</a:t>
            </a:r>
            <a:r>
              <a:rPr lang="nb-NO" sz="1100" dirty="0"/>
              <a:t> hender det som står inni denne klossen.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0B38B8C-9053-40FE-A1EC-10A6AEADE1B0}"/>
              </a:ext>
            </a:extLst>
          </p:cNvPr>
          <p:cNvSpPr txBox="1"/>
          <p:nvPr/>
        </p:nvSpPr>
        <p:spPr>
          <a:xfrm>
            <a:off x="1645812" y="2209658"/>
            <a:ext cx="14239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kallast</a:t>
            </a:r>
            <a:r>
              <a:rPr lang="nb-NO" sz="1100" dirty="0"/>
              <a:t> ei </a:t>
            </a:r>
            <a:r>
              <a:rPr lang="nb-NO" sz="1100" dirty="0" err="1"/>
              <a:t>lykkje</a:t>
            </a:r>
            <a:r>
              <a:rPr lang="nb-NO" sz="1100" dirty="0"/>
              <a:t>. Det som står inne i denne klossen vil bli </a:t>
            </a:r>
            <a:r>
              <a:rPr lang="nb-NO" sz="1100" dirty="0" err="1"/>
              <a:t>teke</a:t>
            </a:r>
            <a:r>
              <a:rPr lang="nb-NO" sz="1100" dirty="0"/>
              <a:t> opp att  for alltid.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BA0F63D-A1BA-4BC5-995C-E4A5BFF323EC}"/>
              </a:ext>
            </a:extLst>
          </p:cNvPr>
          <p:cNvSpPr txBox="1"/>
          <p:nvPr/>
        </p:nvSpPr>
        <p:spPr>
          <a:xfrm>
            <a:off x="4620788" y="1189372"/>
            <a:ext cx="187224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kallest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viss-kloss. Og dersom det som står i det mørkegrøne feltet er sant, vil det som står inni denne klossen hende.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8AEB1C4-41B3-4873-96D3-B7881C1967C2}"/>
              </a:ext>
            </a:extLst>
          </p:cNvPr>
          <p:cNvSpPr txBox="1"/>
          <p:nvPr/>
        </p:nvSpPr>
        <p:spPr>
          <a:xfrm>
            <a:off x="4620788" y="2301356"/>
            <a:ext cx="21334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Døme på  vilkår som kan bli sett inn i det mørkegrøne feltet i viss-klossen. I det </a:t>
            </a:r>
            <a:r>
              <a:rPr lang="nb-NO" sz="1100" dirty="0" err="1"/>
              <a:t>øvste</a:t>
            </a:r>
            <a:r>
              <a:rPr lang="nb-NO" sz="1100" dirty="0"/>
              <a:t> vilkåret kan vi sette inn to tal som han sjekker om er like. I den </a:t>
            </a:r>
            <a:r>
              <a:rPr lang="nb-NO" sz="1100" dirty="0" err="1"/>
              <a:t>nedste</a:t>
            </a:r>
            <a:r>
              <a:rPr lang="nb-NO" sz="1100" dirty="0"/>
              <a:t> kan vi sette inn to tal der vilkåret sjekker om det første er mindre enn det andre.</a:t>
            </a:r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73C5F55B-7D38-4A15-BD7F-3A47F9CAE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600" y="7440502"/>
            <a:ext cx="1678047" cy="207905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b="1" dirty="0" err="1"/>
              <a:t>Oppgåve</a:t>
            </a:r>
            <a:endParaRPr lang="nb-NO" sz="1100" dirty="0"/>
          </a:p>
          <a:p>
            <a:pPr marL="0" indent="0">
              <a:buNone/>
            </a:pPr>
            <a:r>
              <a:rPr lang="nb-NO" sz="1100" dirty="0"/>
              <a:t>Giss kva </a:t>
            </a:r>
            <a:r>
              <a:rPr lang="nb-NO" sz="1100" dirty="0" err="1"/>
              <a:t>dei</a:t>
            </a:r>
            <a:r>
              <a:rPr lang="nb-NO" sz="1100" dirty="0"/>
              <a:t> to  programma </a:t>
            </a:r>
            <a:r>
              <a:rPr lang="nb-NO" sz="1100" dirty="0" err="1"/>
              <a:t>gjer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r>
              <a:rPr lang="nb-NO" sz="1100" dirty="0"/>
              <a:t>Lag programma i </a:t>
            </a:r>
            <a:r>
              <a:rPr lang="nb-NO" sz="1100" dirty="0" err="1"/>
              <a:t>makecode</a:t>
            </a:r>
            <a:r>
              <a:rPr lang="nb-NO" sz="1100" dirty="0"/>
              <a:t> og før over til </a:t>
            </a:r>
            <a:r>
              <a:rPr lang="nb-NO" sz="1100" dirty="0" err="1"/>
              <a:t>micro:biten</a:t>
            </a:r>
            <a:r>
              <a:rPr lang="nb-NO" sz="1100" dirty="0"/>
              <a:t> – </a:t>
            </a:r>
            <a:r>
              <a:rPr lang="nb-NO" sz="1100" dirty="0" err="1"/>
              <a:t>eitt</a:t>
            </a:r>
            <a:r>
              <a:rPr lang="nb-NO" sz="1100" dirty="0"/>
              <a:t> om gongen.</a:t>
            </a:r>
          </a:p>
          <a:p>
            <a:pPr marL="0" indent="0">
              <a:buNone/>
            </a:pPr>
            <a:r>
              <a:rPr lang="nb-NO" sz="1100" dirty="0"/>
              <a:t>Skjedde det du trudde?</a:t>
            </a:r>
          </a:p>
          <a:p>
            <a:pPr marL="0" indent="0">
              <a:buNone/>
            </a:pPr>
            <a:r>
              <a:rPr lang="nb-NO" sz="1100" dirty="0"/>
              <a:t>Kan du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morosame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?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54DBDE62-0854-4469-9142-6701A18E8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32" y="2274974"/>
            <a:ext cx="1260060" cy="832921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413F4880-2034-467C-8248-4208282E6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78" y="3400213"/>
            <a:ext cx="1256417" cy="443155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EE1BB6A7-2201-4299-B84D-7A41186B4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2" y="1220547"/>
            <a:ext cx="1256417" cy="855900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1DDC6980-7E92-4BEC-ADC5-EE71EE5DD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821" y="1276937"/>
            <a:ext cx="1223530" cy="874717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2A2D994F-55D7-401C-B8AE-EF9253F24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161" y="2384984"/>
            <a:ext cx="1090255" cy="545128"/>
          </a:xfrm>
          <a:prstGeom prst="rect">
            <a:avLst/>
          </a:prstGeom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10D9DDF-4F3F-4815-9595-268A14A8FDEE}"/>
              </a:ext>
            </a:extLst>
          </p:cNvPr>
          <p:cNvSpPr txBox="1"/>
          <p:nvPr/>
        </p:nvSpPr>
        <p:spPr>
          <a:xfrm>
            <a:off x="1645811" y="3237069"/>
            <a:ext cx="1423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gjer</a:t>
            </a:r>
            <a:r>
              <a:rPr lang="nb-NO" sz="1100" dirty="0"/>
              <a:t> at programmet tek </a:t>
            </a:r>
            <a:r>
              <a:rPr lang="nb-NO" sz="1100" dirty="0" err="1"/>
              <a:t>ein</a:t>
            </a:r>
            <a:r>
              <a:rPr lang="nb-NO" sz="1100" dirty="0"/>
              <a:t> pause før det går </a:t>
            </a:r>
            <a:r>
              <a:rPr lang="nb-NO" sz="1100" dirty="0" err="1"/>
              <a:t>vidare</a:t>
            </a:r>
            <a:r>
              <a:rPr lang="nb-NO" sz="1100" dirty="0"/>
              <a:t> til neste kloss.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1B07FB1F-8F0A-40D5-B313-9C75C7FCF2F5}"/>
              </a:ext>
            </a:extLst>
          </p:cNvPr>
          <p:cNvSpPr txBox="1"/>
          <p:nvPr/>
        </p:nvSpPr>
        <p:spPr>
          <a:xfrm>
            <a:off x="200096" y="5204874"/>
            <a:ext cx="6363447" cy="201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Output til skjerm</a:t>
            </a:r>
          </a:p>
          <a:p>
            <a:endParaRPr lang="nb-NO" sz="400" b="1" dirty="0"/>
          </a:p>
          <a:p>
            <a:r>
              <a:rPr lang="nb-NO" sz="1100" dirty="0" err="1"/>
              <a:t>Eit</a:t>
            </a:r>
            <a:r>
              <a:rPr lang="nb-NO" sz="1100" dirty="0"/>
              <a:t> viktig poeng med å bruke </a:t>
            </a:r>
            <a:r>
              <a:rPr lang="nb-NO" sz="1100" dirty="0" err="1"/>
              <a:t>micro:bit</a:t>
            </a:r>
            <a:r>
              <a:rPr lang="nb-NO" sz="1100" dirty="0"/>
              <a:t> er at vi kan vise informasjon på han. Det blir gjerne kalla utdata eller output, og kan </a:t>
            </a:r>
            <a:r>
              <a:rPr lang="nb-NO" sz="1100" dirty="0" err="1"/>
              <a:t>visast</a:t>
            </a:r>
            <a:r>
              <a:rPr lang="nb-NO" sz="1100" dirty="0"/>
              <a:t> på skjermen til </a:t>
            </a:r>
            <a:r>
              <a:rPr lang="nb-NO" sz="1100" dirty="0" err="1"/>
              <a:t>micro:biten</a:t>
            </a:r>
            <a:r>
              <a:rPr lang="nb-NO" sz="1100" dirty="0"/>
              <a:t>. Skjermen er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vanleg</a:t>
            </a:r>
            <a:r>
              <a:rPr lang="nb-NO" sz="1100" dirty="0"/>
              <a:t> skjerm, men er samansett av 25 </a:t>
            </a:r>
            <a:r>
              <a:rPr lang="nb-NO" sz="1100" dirty="0" err="1"/>
              <a:t>raude</a:t>
            </a:r>
            <a:r>
              <a:rPr lang="nb-NO" sz="1100" dirty="0"/>
              <a:t> </a:t>
            </a:r>
            <a:r>
              <a:rPr lang="nb-NO" sz="1100" dirty="0" err="1"/>
              <a:t>lysdiodar</a:t>
            </a:r>
            <a:r>
              <a:rPr lang="nb-NO" sz="1100" dirty="0"/>
              <a:t> som kan </a:t>
            </a:r>
            <a:r>
              <a:rPr lang="nb-NO" sz="1100" dirty="0" err="1"/>
              <a:t>vere</a:t>
            </a:r>
            <a:r>
              <a:rPr lang="nb-NO" sz="1100" dirty="0"/>
              <a:t> av- eller påskrudde.</a:t>
            </a:r>
            <a:endParaRPr lang="nb-NO" sz="400" dirty="0"/>
          </a:p>
          <a:p>
            <a:endParaRPr lang="nb-NO" sz="1200" b="1" dirty="0"/>
          </a:p>
          <a:p>
            <a:endParaRPr lang="nb-NO" sz="1200" b="1" dirty="0"/>
          </a:p>
          <a:p>
            <a:endParaRPr lang="nb-NO" sz="1200" b="1" dirty="0"/>
          </a:p>
          <a:p>
            <a:endParaRPr lang="nb-NO" sz="1200" b="1" dirty="0"/>
          </a:p>
          <a:p>
            <a:endParaRPr lang="nb-NO" sz="1200" b="1" dirty="0"/>
          </a:p>
          <a:p>
            <a:endParaRPr lang="nb-NO" sz="1200" b="1" dirty="0"/>
          </a:p>
          <a:p>
            <a:endParaRPr lang="nb-NO" sz="400" b="1" dirty="0"/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44517277-319A-4B55-B5A8-ED1362415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4938" y="6542472"/>
            <a:ext cx="898802" cy="409816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F7E905A6-45CE-4BB2-8F19-BFD72DF15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9908" y="5800972"/>
            <a:ext cx="1007532" cy="1270543"/>
          </a:xfrm>
          <a:prstGeom prst="rect">
            <a:avLst/>
          </a:prstGeom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D17EBDD1-9038-4071-863E-41E9EBF07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5502" y="5949412"/>
            <a:ext cx="1138238" cy="428625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09CB79A4-D8E3-4BE6-A656-8C3E6CD021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352" y="4139232"/>
            <a:ext cx="1722704" cy="855900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4D544539-62D3-48DD-8310-9F38DF3875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4943" y="3825303"/>
            <a:ext cx="2236705" cy="429023"/>
          </a:xfrm>
          <a:prstGeom prst="rect">
            <a:avLst/>
          </a:prstGeom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0E86161B-98F8-480D-AB5B-A81E73F03958}"/>
              </a:ext>
            </a:extLst>
          </p:cNvPr>
          <p:cNvSpPr txBox="1"/>
          <p:nvPr/>
        </p:nvSpPr>
        <p:spPr>
          <a:xfrm>
            <a:off x="188199" y="5966217"/>
            <a:ext cx="338749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</a:t>
            </a:r>
            <a:r>
              <a:rPr lang="nb-NO" sz="1100" dirty="0" err="1"/>
              <a:t>micro:biten</a:t>
            </a:r>
            <a:r>
              <a:rPr lang="nb-NO" sz="1100" dirty="0"/>
              <a:t> har vi ulike </a:t>
            </a:r>
            <a:r>
              <a:rPr lang="nb-NO" sz="1100" dirty="0" err="1"/>
              <a:t>klossar</a:t>
            </a:r>
            <a:r>
              <a:rPr lang="nb-NO" sz="1100" dirty="0"/>
              <a:t> som kan vise ting på skjermen. Vi kan vise </a:t>
            </a:r>
            <a:r>
              <a:rPr lang="nb-NO" sz="1100" dirty="0" err="1"/>
              <a:t>tekstar</a:t>
            </a:r>
            <a:r>
              <a:rPr lang="nb-NO" sz="1100" dirty="0"/>
              <a:t>, </a:t>
            </a:r>
            <a:r>
              <a:rPr lang="nb-NO" sz="1100" dirty="0" err="1"/>
              <a:t>bilete</a:t>
            </a:r>
            <a:r>
              <a:rPr lang="nb-NO" sz="1100" dirty="0"/>
              <a:t> eller tal. </a:t>
            </a:r>
            <a:r>
              <a:rPr lang="nb-NO" sz="1100" dirty="0" err="1"/>
              <a:t>Tekstane</a:t>
            </a:r>
            <a:r>
              <a:rPr lang="nb-NO" sz="1100" dirty="0"/>
              <a:t> kan </a:t>
            </a:r>
            <a:r>
              <a:rPr lang="nb-NO" sz="1100" dirty="0" err="1"/>
              <a:t>vere</a:t>
            </a:r>
            <a:r>
              <a:rPr lang="nb-NO" sz="1100" dirty="0"/>
              <a:t> litt </a:t>
            </a:r>
            <a:r>
              <a:rPr lang="nb-NO" sz="1100" dirty="0" err="1"/>
              <a:t>vanskelege</a:t>
            </a:r>
            <a:r>
              <a:rPr lang="nb-NO" sz="1100" dirty="0"/>
              <a:t> å lese, for </a:t>
            </a:r>
            <a:r>
              <a:rPr lang="nb-NO" sz="1100" dirty="0" err="1"/>
              <a:t>dei</a:t>
            </a:r>
            <a:r>
              <a:rPr lang="nb-NO" sz="1100" dirty="0"/>
              <a:t> ruller over skjermen og kjem som ei blanding av store og små </a:t>
            </a:r>
            <a:r>
              <a:rPr lang="nb-NO" sz="1100" dirty="0" err="1"/>
              <a:t>bokstavar</a:t>
            </a:r>
            <a:r>
              <a:rPr lang="nb-NO" sz="1100" dirty="0"/>
              <a:t>. Vi kjem til å vise flest tal i denne boka.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715EE3A8-0861-4BBE-A7D4-EAB04297E8BD}"/>
              </a:ext>
            </a:extLst>
          </p:cNvPr>
          <p:cNvSpPr txBox="1"/>
          <p:nvPr/>
        </p:nvSpPr>
        <p:spPr>
          <a:xfrm>
            <a:off x="2121742" y="4154812"/>
            <a:ext cx="1592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gjer</a:t>
            </a:r>
            <a:r>
              <a:rPr lang="nb-NO" sz="1100" dirty="0"/>
              <a:t> det som står inni han når </a:t>
            </a:r>
            <a:r>
              <a:rPr lang="nb-NO" sz="1100" dirty="0" err="1"/>
              <a:t>ein</a:t>
            </a:r>
            <a:r>
              <a:rPr lang="nb-NO" sz="1100" dirty="0"/>
              <a:t> trykker på knapp A på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59DD7084-D110-4D48-989B-36ABD818ED49}"/>
              </a:ext>
            </a:extLst>
          </p:cNvPr>
          <p:cNvSpPr txBox="1"/>
          <p:nvPr/>
        </p:nvSpPr>
        <p:spPr>
          <a:xfrm>
            <a:off x="4314943" y="4291517"/>
            <a:ext cx="23872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verdien er 1, vil denne klossen </a:t>
            </a:r>
            <a:r>
              <a:rPr lang="nb-NO" sz="1100" dirty="0" err="1"/>
              <a:t>gjere</a:t>
            </a:r>
            <a:r>
              <a:rPr lang="nb-NO" sz="1100" dirty="0"/>
              <a:t> at det vert sendt </a:t>
            </a:r>
            <a:r>
              <a:rPr lang="nb-NO" sz="1100" dirty="0" err="1"/>
              <a:t>straum</a:t>
            </a:r>
            <a:r>
              <a:rPr lang="nb-NO" sz="1100" dirty="0"/>
              <a:t> ut gjennom P0-utgangen. Når verdien er 0, blir det </a:t>
            </a:r>
            <a:r>
              <a:rPr lang="nb-NO" sz="1100" dirty="0" err="1"/>
              <a:t>ikkje</a:t>
            </a:r>
            <a:r>
              <a:rPr lang="nb-NO" sz="1100" dirty="0"/>
              <a:t> sendt </a:t>
            </a:r>
            <a:r>
              <a:rPr lang="nb-NO" sz="1100" dirty="0" err="1"/>
              <a:t>straum</a:t>
            </a:r>
            <a:r>
              <a:rPr lang="nb-NO" sz="1100" dirty="0"/>
              <a:t> ut gjennom utgangen.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2FB1AFC9-12DE-43D3-8D0D-2320CE6AA0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199" y="7440502"/>
            <a:ext cx="2211429" cy="1436289"/>
          </a:xfrm>
          <a:prstGeom prst="rect">
            <a:avLst/>
          </a:prstGeom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058387CE-9978-49AA-B6D1-80343241EC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80700" y="7440502"/>
            <a:ext cx="1911827" cy="2015936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02FFC1-10EC-4BE7-AA07-0B207AED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287334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BEB835-9F8F-4FF0-A052-C55B7DDF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3300"/>
            <a:ext cx="5915025" cy="611113"/>
          </a:xfrm>
        </p:spPr>
        <p:txBody>
          <a:bodyPr/>
          <a:lstStyle/>
          <a:p>
            <a:r>
              <a:rPr lang="nb-NO" dirty="0"/>
              <a:t>Inndata/input for </a:t>
            </a:r>
            <a:r>
              <a:rPr lang="nb-NO" dirty="0" err="1"/>
              <a:t>micro:bit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76C0114-BD01-42F1-A0A5-6052DD0D8F3C}"/>
              </a:ext>
            </a:extLst>
          </p:cNvPr>
          <p:cNvSpPr txBox="1"/>
          <p:nvPr/>
        </p:nvSpPr>
        <p:spPr>
          <a:xfrm>
            <a:off x="621226" y="1094452"/>
            <a:ext cx="5615548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Input </a:t>
            </a:r>
            <a:r>
              <a:rPr lang="nb-NO" sz="1100" b="1" dirty="0" err="1"/>
              <a:t>frå</a:t>
            </a:r>
            <a:r>
              <a:rPr lang="nb-NO" sz="1100" b="1" dirty="0"/>
              <a:t> </a:t>
            </a:r>
            <a:r>
              <a:rPr lang="nb-NO" sz="1100" b="1" dirty="0" err="1"/>
              <a:t>sensorar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Mesteparten av poenget med å bruke </a:t>
            </a:r>
            <a:r>
              <a:rPr lang="nb-NO" sz="1100" dirty="0" err="1"/>
              <a:t>micro:bit</a:t>
            </a:r>
            <a:r>
              <a:rPr lang="nb-NO" sz="1100" dirty="0"/>
              <a:t> er at vi kan samle inn informasjon med han. Det </a:t>
            </a:r>
            <a:r>
              <a:rPr lang="nb-NO" sz="1100" dirty="0" err="1"/>
              <a:t>kallast</a:t>
            </a:r>
            <a:r>
              <a:rPr lang="nb-NO" sz="1100" dirty="0"/>
              <a:t> gjerne inndata eller input, og kjem </a:t>
            </a:r>
            <a:r>
              <a:rPr lang="nb-NO" sz="1100" dirty="0" err="1"/>
              <a:t>frå</a:t>
            </a:r>
            <a:r>
              <a:rPr lang="nb-NO" sz="1100" dirty="0"/>
              <a:t> ulike </a:t>
            </a:r>
            <a:r>
              <a:rPr lang="nb-NO" sz="1100" dirty="0" err="1"/>
              <a:t>sensorar</a:t>
            </a:r>
            <a:r>
              <a:rPr lang="nb-NO" sz="1100" dirty="0"/>
              <a:t>. Dei kan være innebygde i sjølve </a:t>
            </a:r>
            <a:r>
              <a:rPr lang="nb-NO" sz="1100" dirty="0" err="1"/>
              <a:t>micro:biten</a:t>
            </a:r>
            <a:r>
              <a:rPr lang="nb-NO" sz="1100" dirty="0"/>
              <a:t>, eller vi kan kople til andre </a:t>
            </a:r>
            <a:r>
              <a:rPr lang="nb-NO" sz="1100" dirty="0" err="1"/>
              <a:t>sensorar</a:t>
            </a:r>
            <a:r>
              <a:rPr lang="nb-NO" sz="1100" dirty="0"/>
              <a:t>. 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E9933B0-181A-40E6-882F-0AE75050C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352" y="1822565"/>
            <a:ext cx="1851248" cy="1493491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1DDF70BF-1918-48BC-8BC8-004C5D1BD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64" y="6448520"/>
            <a:ext cx="2456710" cy="197989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b="1" dirty="0" err="1"/>
              <a:t>Oppgåve</a:t>
            </a:r>
            <a:endParaRPr lang="nb-NO" sz="1100" dirty="0"/>
          </a:p>
          <a:p>
            <a:pPr marL="342900" indent="-342900">
              <a:buAutoNum type="arabicPeriod"/>
            </a:pPr>
            <a:r>
              <a:rPr lang="nb-NO" sz="1100" dirty="0"/>
              <a:t>Giss kva dette programmet </a:t>
            </a:r>
            <a:r>
              <a:rPr lang="nb-NO" sz="1100" dirty="0" err="1"/>
              <a:t>gjer</a:t>
            </a:r>
            <a:r>
              <a:rPr lang="nb-NO" sz="11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Lag programmet i </a:t>
            </a:r>
            <a:r>
              <a:rPr lang="nb-NO" sz="1100" dirty="0" err="1"/>
              <a:t>MakeCode</a:t>
            </a:r>
            <a:r>
              <a:rPr lang="nb-NO" sz="1100" dirty="0"/>
              <a:t>, overfør det til </a:t>
            </a:r>
            <a:r>
              <a:rPr lang="nb-NO" sz="1100" dirty="0" err="1"/>
              <a:t>micro:biten</a:t>
            </a:r>
            <a:r>
              <a:rPr lang="nb-NO" sz="1100" dirty="0"/>
              <a:t> og sjå kva som hender.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Kva kan det </a:t>
            </a:r>
            <a:r>
              <a:rPr lang="nb-NO" sz="1100" dirty="0" err="1"/>
              <a:t>tenkast</a:t>
            </a:r>
            <a:r>
              <a:rPr lang="nb-NO" sz="1100" dirty="0"/>
              <a:t>  skal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micro:biten</a:t>
            </a:r>
            <a:r>
              <a:rPr lang="nb-NO" sz="1100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100" dirty="0"/>
              <a:t>Kva ville du gjort med programmet for å </a:t>
            </a:r>
            <a:r>
              <a:rPr lang="nb-NO" sz="1100" dirty="0" err="1"/>
              <a:t>forbetre</a:t>
            </a:r>
            <a:r>
              <a:rPr lang="nb-NO" sz="1100" dirty="0"/>
              <a:t> det?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A88B1A7-2F6D-42E6-8CFE-342E73D00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352" y="3570628"/>
            <a:ext cx="1857978" cy="339686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82305F8-0B43-478A-AA2B-C8BA14BE1189}"/>
              </a:ext>
            </a:extLst>
          </p:cNvPr>
          <p:cNvSpPr txBox="1"/>
          <p:nvPr/>
        </p:nvSpPr>
        <p:spPr>
          <a:xfrm>
            <a:off x="621223" y="2038132"/>
            <a:ext cx="3264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</a:t>
            </a:r>
            <a:r>
              <a:rPr lang="nb-NO" sz="1100" dirty="0" err="1"/>
              <a:t>micro:biten</a:t>
            </a:r>
            <a:r>
              <a:rPr lang="nb-NO" sz="1100" dirty="0"/>
              <a:t> har vi innebygde </a:t>
            </a:r>
            <a:r>
              <a:rPr lang="nb-NO" sz="1100" dirty="0" err="1"/>
              <a:t>sensorar</a:t>
            </a:r>
            <a:r>
              <a:rPr lang="nb-NO" sz="1100" dirty="0"/>
              <a:t> som kan måle akselerasjonen, lysnivået, kompassretninga og temperaturen. Vi kjem </a:t>
            </a:r>
            <a:r>
              <a:rPr lang="nb-NO" sz="1100" dirty="0" err="1"/>
              <a:t>oftast</a:t>
            </a:r>
            <a:r>
              <a:rPr lang="nb-NO" sz="1100" dirty="0"/>
              <a:t> til å bruke temperaturen i denne boka.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523C3A-B2D2-4B16-AA20-145848699B3F}"/>
              </a:ext>
            </a:extLst>
          </p:cNvPr>
          <p:cNvSpPr txBox="1"/>
          <p:nvPr/>
        </p:nvSpPr>
        <p:spPr>
          <a:xfrm>
            <a:off x="621222" y="2912814"/>
            <a:ext cx="336084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Dersom vi ønsker å bruke </a:t>
            </a:r>
            <a:r>
              <a:rPr lang="nb-NO" sz="1100" dirty="0" err="1"/>
              <a:t>ein</a:t>
            </a:r>
            <a:r>
              <a:rPr lang="nb-NO" sz="1100" dirty="0"/>
              <a:t> sensor som </a:t>
            </a:r>
            <a:r>
              <a:rPr lang="nb-NO" sz="1100" dirty="0" err="1"/>
              <a:t>ikkje</a:t>
            </a:r>
            <a:r>
              <a:rPr lang="nb-NO" sz="1100" dirty="0"/>
              <a:t> er innebygd i </a:t>
            </a:r>
            <a:r>
              <a:rPr lang="nb-NO" sz="1100" dirty="0" err="1"/>
              <a:t>micro:biten</a:t>
            </a:r>
            <a:r>
              <a:rPr lang="nb-NO" sz="1100" dirty="0"/>
              <a:t>, må vi først kople han til </a:t>
            </a:r>
            <a:r>
              <a:rPr lang="nb-NO" sz="1100" dirty="0" err="1"/>
              <a:t>ein</a:t>
            </a:r>
            <a:r>
              <a:rPr lang="nb-NO" sz="1100" dirty="0"/>
              <a:t> inngang på </a:t>
            </a:r>
            <a:r>
              <a:rPr lang="nb-NO" sz="1100" dirty="0" err="1"/>
              <a:t>micro:biten</a:t>
            </a:r>
            <a:r>
              <a:rPr lang="nb-NO" sz="1100" dirty="0"/>
              <a:t>. I tillegg treng vi </a:t>
            </a:r>
            <a:r>
              <a:rPr lang="nb-NO" sz="1100" dirty="0" err="1"/>
              <a:t>ein</a:t>
            </a:r>
            <a:r>
              <a:rPr lang="nb-NO" sz="1100" dirty="0"/>
              <a:t> kloss som les av kva for </a:t>
            </a:r>
            <a:r>
              <a:rPr lang="nb-NO" sz="1100" dirty="0" err="1"/>
              <a:t>ein</a:t>
            </a:r>
            <a:r>
              <a:rPr lang="nb-NO" sz="1100" dirty="0"/>
              <a:t> verdi sensoren sender til </a:t>
            </a:r>
            <a:r>
              <a:rPr lang="nb-NO" sz="1100" dirty="0" err="1"/>
              <a:t>micro:biten</a:t>
            </a:r>
            <a:r>
              <a:rPr lang="nb-NO" sz="1100" dirty="0"/>
              <a:t>. Da </a:t>
            </a:r>
            <a:r>
              <a:rPr lang="nb-NO" sz="1100" dirty="0" err="1"/>
              <a:t>nyttar</a:t>
            </a:r>
            <a:r>
              <a:rPr lang="nb-NO" sz="1100" dirty="0"/>
              <a:t> vi denne klossen. Klossen les </a:t>
            </a:r>
            <a:r>
              <a:rPr lang="nb-NO" sz="1100" dirty="0" err="1"/>
              <a:t>berre</a:t>
            </a:r>
            <a:r>
              <a:rPr lang="nb-NO" sz="1100" dirty="0"/>
              <a:t> av kva verdien er, men </a:t>
            </a:r>
            <a:r>
              <a:rPr lang="nb-NO" sz="1100" dirty="0" err="1"/>
              <a:t>gjer</a:t>
            </a:r>
            <a:r>
              <a:rPr lang="nb-NO" sz="1100" dirty="0"/>
              <a:t> ingenting med han. Dei fleste </a:t>
            </a:r>
            <a:r>
              <a:rPr lang="nb-NO" sz="1100" dirty="0" err="1"/>
              <a:t>sensorar</a:t>
            </a:r>
            <a:r>
              <a:rPr lang="nb-NO" sz="1100" dirty="0"/>
              <a:t> vi kopler på, gir verdier mellom 0 og 1023, men det kan variere </a:t>
            </a:r>
            <a:r>
              <a:rPr lang="nb-NO" sz="1100" dirty="0" err="1"/>
              <a:t>frå</a:t>
            </a:r>
            <a:r>
              <a:rPr lang="nb-NO" sz="1100" dirty="0"/>
              <a:t> sensor til sensor. Det står </a:t>
            </a:r>
            <a:r>
              <a:rPr lang="nb-NO" sz="1100" dirty="0" err="1"/>
              <a:t>meir</a:t>
            </a:r>
            <a:r>
              <a:rPr lang="nb-NO" sz="1100" dirty="0"/>
              <a:t> om </a:t>
            </a:r>
            <a:r>
              <a:rPr lang="nb-NO" sz="1100" dirty="0" err="1"/>
              <a:t>sensorar</a:t>
            </a:r>
            <a:r>
              <a:rPr lang="nb-NO" sz="1100" dirty="0"/>
              <a:t> og korleis de </a:t>
            </a:r>
            <a:r>
              <a:rPr lang="nb-NO" sz="1100" dirty="0" err="1"/>
              <a:t>verkar</a:t>
            </a:r>
            <a:r>
              <a:rPr lang="nb-NO" sz="1100" dirty="0"/>
              <a:t> på neste side.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DB84AA0-D337-4460-9894-E17E5FBE28EC}"/>
              </a:ext>
            </a:extLst>
          </p:cNvPr>
          <p:cNvSpPr txBox="1"/>
          <p:nvPr/>
        </p:nvSpPr>
        <p:spPr>
          <a:xfrm>
            <a:off x="3347544" y="4871787"/>
            <a:ext cx="2889230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sensorar</a:t>
            </a:r>
            <a:r>
              <a:rPr lang="nb-NO" sz="1100" dirty="0"/>
              <a:t> veit du om?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kan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 vise fram </a:t>
            </a:r>
            <a:r>
              <a:rPr lang="nb-NO" sz="1100" dirty="0" err="1"/>
              <a:t>målingane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sensorane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kan </a:t>
            </a:r>
            <a:r>
              <a:rPr lang="nb-NO" sz="1100" dirty="0" err="1"/>
              <a:t>ein</a:t>
            </a:r>
            <a:r>
              <a:rPr lang="nb-NO" sz="1100" dirty="0"/>
              <a:t> bruke ulike </a:t>
            </a:r>
            <a:r>
              <a:rPr lang="nb-NO" sz="1100" dirty="0" err="1"/>
              <a:t>sensorar</a:t>
            </a:r>
            <a:r>
              <a:rPr lang="nb-NO" sz="1100" dirty="0"/>
              <a:t> til?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du tenke ut ei oppfinning som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sensor for å løyse ei </a:t>
            </a:r>
            <a:r>
              <a:rPr lang="nb-NO" sz="1100" dirty="0" err="1"/>
              <a:t>oppgåve</a:t>
            </a:r>
            <a:r>
              <a:rPr lang="nb-NO" sz="1100" dirty="0"/>
              <a:t>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27D30CBD-9707-4101-9FC1-AE09DFAFA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22" y="6455968"/>
            <a:ext cx="2807778" cy="3140716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088A84F-9D09-430B-8589-3EE5E802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10</a:t>
            </a:fld>
            <a:endParaRPr lang="nb-NO" dirty="0"/>
          </a:p>
        </p:txBody>
      </p:sp>
      <p:pic>
        <p:nvPicPr>
          <p:cNvPr id="6" name="Bilde 5" descr="Et bilde som inneholder automat&#10;&#10;Automatisk generert beskrivelse">
            <a:extLst>
              <a:ext uri="{FF2B5EF4-FFF2-40B4-BE49-F238E27FC236}">
                <a16:creationId xmlns:a16="http://schemas.microsoft.com/office/drawing/2014/main" id="{DC8B82A8-A1BD-420A-ADAC-D3BCFD543A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22" y="4840618"/>
            <a:ext cx="1965183" cy="14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45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e 30" descr="Et bilde som inneholder tekst, elektronikk&#10;&#10;Automatisk generert beskrivelse">
            <a:extLst>
              <a:ext uri="{FF2B5EF4-FFF2-40B4-BE49-F238E27FC236}">
                <a16:creationId xmlns:a16="http://schemas.microsoft.com/office/drawing/2014/main" id="{63DB4379-FEEE-4C65-919D-9BA584CE0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4" y="1573334"/>
            <a:ext cx="3045898" cy="2284206"/>
          </a:xfrm>
          <a:prstGeom prst="rect">
            <a:avLst/>
          </a:prstGeom>
        </p:spPr>
      </p:pic>
      <p:pic>
        <p:nvPicPr>
          <p:cNvPr id="29" name="Bilde 28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E945E73A-4FB0-4F4D-A37C-26A631F38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523" y="4040287"/>
            <a:ext cx="2441121" cy="183066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FB499B48-E740-48CA-BC10-BC3921818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9" y="2023955"/>
            <a:ext cx="3115738" cy="17526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26A9C8A-6F86-40B0-80BC-8D3B9D9C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5035"/>
            <a:ext cx="5915025" cy="701643"/>
          </a:xfrm>
        </p:spPr>
        <p:txBody>
          <a:bodyPr/>
          <a:lstStyle/>
          <a:p>
            <a:r>
              <a:rPr lang="nb-NO" dirty="0" err="1"/>
              <a:t>Sensorar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59DDC2-AB48-43F6-BFC6-5D46105BE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6893754"/>
            <a:ext cx="5915025" cy="247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/>
              <a:t>Kva er motstand?</a:t>
            </a:r>
          </a:p>
          <a:p>
            <a:pPr marL="0" indent="0">
              <a:buNone/>
            </a:pPr>
            <a:r>
              <a:rPr lang="nb-NO" sz="1200" dirty="0"/>
              <a:t>Når </a:t>
            </a:r>
            <a:r>
              <a:rPr lang="nb-NO" sz="1200" dirty="0" err="1"/>
              <a:t>eit</a:t>
            </a:r>
            <a:r>
              <a:rPr lang="nb-NO" sz="1200" dirty="0"/>
              <a:t> materiale har stor motstand,  er det </a:t>
            </a:r>
            <a:r>
              <a:rPr lang="nb-NO" sz="1200" dirty="0" err="1"/>
              <a:t>vanskeleg</a:t>
            </a:r>
            <a:r>
              <a:rPr lang="nb-NO" sz="1200" dirty="0"/>
              <a:t> for elektrona å flytte seg gjennom materialet. Da treng </a:t>
            </a:r>
            <a:r>
              <a:rPr lang="nb-NO" sz="1200" dirty="0" err="1"/>
              <a:t>ein</a:t>
            </a:r>
            <a:r>
              <a:rPr lang="nb-NO" sz="1200" dirty="0"/>
              <a:t> høg spenning for å dytte elektrona gjennom. Motstand blir og kalla resistans, og eininga er ohm.</a:t>
            </a:r>
          </a:p>
          <a:p>
            <a:pPr marL="0" indent="0">
              <a:buNone/>
            </a:pPr>
            <a:r>
              <a:rPr lang="nb-NO" sz="1200" dirty="0"/>
              <a:t>Elektriske </a:t>
            </a:r>
            <a:r>
              <a:rPr lang="nb-NO" sz="1200" dirty="0" err="1"/>
              <a:t>leiarar</a:t>
            </a:r>
            <a:r>
              <a:rPr lang="nb-NO" sz="1200" dirty="0"/>
              <a:t> har liten motstand slik at elektrona kan røre seg lett gjennom </a:t>
            </a:r>
            <a:r>
              <a:rPr lang="nb-NO" sz="1200" dirty="0" err="1"/>
              <a:t>dei</a:t>
            </a:r>
            <a:r>
              <a:rPr lang="nb-NO" sz="1200" dirty="0"/>
              <a:t>, </a:t>
            </a:r>
            <a:r>
              <a:rPr lang="nb-NO" sz="1200" dirty="0" err="1"/>
              <a:t>medan</a:t>
            </a:r>
            <a:r>
              <a:rPr lang="nb-NO" sz="1200" dirty="0"/>
              <a:t> </a:t>
            </a:r>
            <a:r>
              <a:rPr lang="nb-NO" sz="1200" dirty="0" err="1"/>
              <a:t>isolatorar</a:t>
            </a:r>
            <a:r>
              <a:rPr lang="nb-NO" sz="1200" dirty="0"/>
              <a:t> har veldig stor motstand slik at det er mest </a:t>
            </a:r>
            <a:r>
              <a:rPr lang="nb-NO" sz="1200" dirty="0" err="1"/>
              <a:t>umogleg</a:t>
            </a:r>
            <a:r>
              <a:rPr lang="nb-NO" sz="1200" dirty="0"/>
              <a:t> for elektron å flytte seg gjennom </a:t>
            </a:r>
            <a:r>
              <a:rPr lang="nb-NO" sz="1200" dirty="0" err="1"/>
              <a:t>dei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dirty="0"/>
              <a:t>I </a:t>
            </a:r>
            <a:r>
              <a:rPr lang="nb-NO" sz="1200" dirty="0" err="1"/>
              <a:t>sensorar</a:t>
            </a:r>
            <a:r>
              <a:rPr lang="nb-NO" sz="1200" dirty="0"/>
              <a:t> varierer motstanden, og da vil og spenninga variere. Denne spenninga er enkel å måle med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. I </a:t>
            </a:r>
            <a:r>
              <a:rPr lang="nb-NO" sz="1200" dirty="0" err="1"/>
              <a:t>ein</a:t>
            </a:r>
            <a:r>
              <a:rPr lang="nb-NO" sz="1200" dirty="0"/>
              <a:t> lyssensor vil motstanden variere med lysstyrken, og vi får målt ulik spenning om det er mørkt eller lyst. For </a:t>
            </a:r>
            <a:r>
              <a:rPr lang="nb-NO" sz="1200" dirty="0" err="1"/>
              <a:t>ein</a:t>
            </a:r>
            <a:r>
              <a:rPr lang="nb-NO" sz="1200" dirty="0"/>
              <a:t> ultralydsensor vil spenninga varierer ut </a:t>
            </a:r>
            <a:r>
              <a:rPr lang="nb-NO" sz="1200" dirty="0" err="1"/>
              <a:t>frå</a:t>
            </a:r>
            <a:r>
              <a:rPr lang="nb-NO" sz="1200" dirty="0"/>
              <a:t> kor stor avstand sensoren har til </a:t>
            </a:r>
            <a:r>
              <a:rPr lang="nb-NO" sz="1200" dirty="0" err="1"/>
              <a:t>ein</a:t>
            </a:r>
            <a:r>
              <a:rPr lang="nb-NO" sz="1200" dirty="0"/>
              <a:t> gjenstand, og </a:t>
            </a:r>
            <a:r>
              <a:rPr lang="nb-NO" sz="1200" dirty="0" err="1"/>
              <a:t>tilsvarande</a:t>
            </a:r>
            <a:r>
              <a:rPr lang="nb-NO" sz="1200" dirty="0"/>
              <a:t> for andre </a:t>
            </a:r>
            <a:r>
              <a:rPr lang="nb-NO" sz="1200" dirty="0" err="1"/>
              <a:t>sensorar</a:t>
            </a:r>
            <a:r>
              <a:rPr lang="nb-NO" sz="1200" dirty="0"/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AFD1074-829A-4AC8-BE4E-3F36AB5ED80F}"/>
              </a:ext>
            </a:extLst>
          </p:cNvPr>
          <p:cNvSpPr txBox="1"/>
          <p:nvPr/>
        </p:nvSpPr>
        <p:spPr>
          <a:xfrm>
            <a:off x="552449" y="983721"/>
            <a:ext cx="55643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Ein</a:t>
            </a:r>
            <a:r>
              <a:rPr lang="nb-NO" sz="1200" dirty="0"/>
              <a:t> sensor blir brukt til å måle ulike </a:t>
            </a:r>
            <a:r>
              <a:rPr lang="nb-NO" sz="1200" dirty="0" err="1"/>
              <a:t>verdiar</a:t>
            </a:r>
            <a:r>
              <a:rPr lang="nb-NO" sz="1200" dirty="0"/>
              <a:t>, slik som temperatur, lysstyrke, fart, akselerasjon eller lydnivå. Sensoren vert kopla til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 og </a:t>
            </a:r>
            <a:r>
              <a:rPr lang="nb-NO" sz="1200" dirty="0" err="1"/>
              <a:t>ein</a:t>
            </a:r>
            <a:r>
              <a:rPr lang="nb-NO" sz="1200" dirty="0"/>
              <a:t> kan måle kor stor spenning som </a:t>
            </a:r>
            <a:r>
              <a:rPr lang="nb-NO" sz="1200" dirty="0" err="1"/>
              <a:t>krevst</a:t>
            </a:r>
            <a:r>
              <a:rPr lang="nb-NO" sz="1200" dirty="0"/>
              <a:t> for å trykke elektrona gjennom han. Da er det slik at i </a:t>
            </a:r>
            <a:r>
              <a:rPr lang="nb-NO" sz="1200" dirty="0" err="1"/>
              <a:t>ein</a:t>
            </a:r>
            <a:r>
              <a:rPr lang="nb-NO" sz="1200" dirty="0"/>
              <a:t> temperatursensor vil spenninga variere i same takt som temperaturen, og vi kan bruke spenninga vi måler til å </a:t>
            </a:r>
            <a:r>
              <a:rPr lang="nb-NO" sz="1200" dirty="0" err="1"/>
              <a:t>rekne</a:t>
            </a:r>
            <a:r>
              <a:rPr lang="nb-NO" sz="1200" dirty="0"/>
              <a:t> ut nøyaktig temperatur.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C72723A-E51C-4E44-951C-6A74151C3DB5}"/>
              </a:ext>
            </a:extLst>
          </p:cNvPr>
          <p:cNvSpPr txBox="1"/>
          <p:nvPr/>
        </p:nvSpPr>
        <p:spPr>
          <a:xfrm>
            <a:off x="629509" y="3302264"/>
            <a:ext cx="139081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Termistor</a:t>
            </a:r>
          </a:p>
          <a:p>
            <a:r>
              <a:rPr lang="nb-NO" sz="1200" dirty="0"/>
              <a:t>- måler temperatur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F5CFD84-E889-4439-BC26-21B3889C0B55}"/>
              </a:ext>
            </a:extLst>
          </p:cNvPr>
          <p:cNvSpPr txBox="1"/>
          <p:nvPr/>
        </p:nvSpPr>
        <p:spPr>
          <a:xfrm>
            <a:off x="2733594" y="3311895"/>
            <a:ext cx="139081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Lyssensor</a:t>
            </a:r>
          </a:p>
          <a:p>
            <a:r>
              <a:rPr lang="nb-NO" sz="1200" dirty="0"/>
              <a:t>- måler lysstyrke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EC7E429-9ADD-4FCE-9A13-65070ABFC809}"/>
              </a:ext>
            </a:extLst>
          </p:cNvPr>
          <p:cNvSpPr txBox="1"/>
          <p:nvPr/>
        </p:nvSpPr>
        <p:spPr>
          <a:xfrm>
            <a:off x="4837680" y="3314893"/>
            <a:ext cx="139081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Halleffekt-sensor</a:t>
            </a:r>
          </a:p>
          <a:p>
            <a:r>
              <a:rPr lang="nb-NO" sz="1200" dirty="0"/>
              <a:t>- måler magnetfelt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3E965619-FC1F-4A8B-AC22-428B0C0E619B}"/>
              </a:ext>
            </a:extLst>
          </p:cNvPr>
          <p:cNvSpPr txBox="1"/>
          <p:nvPr/>
        </p:nvSpPr>
        <p:spPr>
          <a:xfrm>
            <a:off x="629508" y="5675433"/>
            <a:ext cx="139081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Ultralydsensor</a:t>
            </a:r>
          </a:p>
          <a:p>
            <a:r>
              <a:rPr lang="nb-NO" sz="1200" dirty="0"/>
              <a:t>- måler avstand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C4ADC2C-54DE-4A36-9373-92B305D4F37D}"/>
              </a:ext>
            </a:extLst>
          </p:cNvPr>
          <p:cNvSpPr txBox="1"/>
          <p:nvPr/>
        </p:nvSpPr>
        <p:spPr>
          <a:xfrm>
            <a:off x="2620490" y="5674757"/>
            <a:ext cx="161701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Akselerometer</a:t>
            </a:r>
          </a:p>
          <a:p>
            <a:r>
              <a:rPr lang="nb-NO" sz="1200" dirty="0"/>
              <a:t>- måler akselerasjon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D9258B8-26CB-4064-A799-AD22785FED58}"/>
              </a:ext>
            </a:extLst>
          </p:cNvPr>
          <p:cNvSpPr txBox="1"/>
          <p:nvPr/>
        </p:nvSpPr>
        <p:spPr>
          <a:xfrm>
            <a:off x="4837679" y="5674758"/>
            <a:ext cx="139081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Lydsensor</a:t>
            </a:r>
          </a:p>
          <a:p>
            <a:r>
              <a:rPr lang="nb-NO" sz="1200" dirty="0"/>
              <a:t>- Måler lydstyrke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4E026EF-CD5F-496C-9318-11520CD5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11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A18640C-CE3C-4FC9-A09C-51DB16689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9" y="2184249"/>
            <a:ext cx="1572428" cy="1044449"/>
          </a:xfrm>
          <a:prstGeom prst="rect">
            <a:avLst/>
          </a:prstGeom>
        </p:spPr>
      </p:pic>
      <p:pic>
        <p:nvPicPr>
          <p:cNvPr id="18" name="Bilde 17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0116BFE8-1035-46EB-8933-1E2F771FDF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4" y="4308161"/>
            <a:ext cx="1982058" cy="1321114"/>
          </a:xfrm>
          <a:prstGeom prst="rect">
            <a:avLst/>
          </a:prstGeom>
        </p:spPr>
      </p:pic>
      <p:pic>
        <p:nvPicPr>
          <p:cNvPr id="27" name="Bilde 26" descr="Et bilde som inneholder tekst&#10;&#10;Automatisk generert beskrivelse">
            <a:extLst>
              <a:ext uri="{FF2B5EF4-FFF2-40B4-BE49-F238E27FC236}">
                <a16:creationId xmlns:a16="http://schemas.microsoft.com/office/drawing/2014/main" id="{DA15C340-416E-4390-888F-B6B8C0171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8" y="4624828"/>
            <a:ext cx="914400" cy="65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4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e 30">
            <a:extLst>
              <a:ext uri="{FF2B5EF4-FFF2-40B4-BE49-F238E27FC236}">
                <a16:creationId xmlns:a16="http://schemas.microsoft.com/office/drawing/2014/main" id="{0CDC57C5-FEBD-4040-A7FA-F38CED121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148" y="437368"/>
            <a:ext cx="1123950" cy="828675"/>
          </a:xfrm>
          <a:prstGeom prst="rect">
            <a:avLst/>
          </a:prstGeom>
        </p:spPr>
      </p:pic>
      <p:sp>
        <p:nvSpPr>
          <p:cNvPr id="8" name="Snakkeboble: oval 7">
            <a:extLst>
              <a:ext uri="{FF2B5EF4-FFF2-40B4-BE49-F238E27FC236}">
                <a16:creationId xmlns:a16="http://schemas.microsoft.com/office/drawing/2014/main" id="{C5825CF8-F4B2-479F-A0DC-0A4AC30BC036}"/>
              </a:ext>
            </a:extLst>
          </p:cNvPr>
          <p:cNvSpPr/>
          <p:nvPr/>
        </p:nvSpPr>
        <p:spPr>
          <a:xfrm>
            <a:off x="4507343" y="103301"/>
            <a:ext cx="1299234" cy="780073"/>
          </a:xfrm>
          <a:prstGeom prst="wedgeEllipseCallout">
            <a:avLst>
              <a:gd name="adj1" fmla="val -56862"/>
              <a:gd name="adj2" fmla="val 36768"/>
            </a:avLst>
          </a:prstGeom>
          <a:solidFill>
            <a:schemeClr val="accent1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Finn meg!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EBB6C9D-442F-4D30-BB6A-1C57CA08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9" y="201314"/>
            <a:ext cx="1879170" cy="999806"/>
          </a:xfrm>
        </p:spPr>
        <p:txBody>
          <a:bodyPr>
            <a:normAutofit/>
          </a:bodyPr>
          <a:lstStyle/>
          <a:p>
            <a:r>
              <a:rPr lang="nb-NO" dirty="0"/>
              <a:t>Feilsøking </a:t>
            </a:r>
            <a:br>
              <a:rPr lang="nb-NO" dirty="0"/>
            </a:br>
            <a:r>
              <a:rPr lang="nb-NO" sz="2200" dirty="0"/>
              <a:t>- </a:t>
            </a:r>
            <a:r>
              <a:rPr lang="nb-NO" sz="2200" dirty="0" err="1"/>
              <a:t>debugging</a:t>
            </a:r>
            <a:endParaRPr lang="nb-NO" sz="22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0619C1-B5F2-45A6-B0E4-06EC646C30A7}"/>
              </a:ext>
            </a:extLst>
          </p:cNvPr>
          <p:cNvSpPr txBox="1"/>
          <p:nvPr/>
        </p:nvSpPr>
        <p:spPr>
          <a:xfrm>
            <a:off x="471489" y="1447910"/>
            <a:ext cx="614480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Absolutt ingen som </a:t>
            </a:r>
            <a:r>
              <a:rPr lang="nb-NO" sz="1100" dirty="0" err="1"/>
              <a:t>programmerar</a:t>
            </a:r>
            <a:r>
              <a:rPr lang="nb-NO" sz="1100" dirty="0"/>
              <a:t> </a:t>
            </a:r>
            <a:r>
              <a:rPr lang="nb-NO" sz="1100" dirty="0" err="1"/>
              <a:t>gjer</a:t>
            </a:r>
            <a:r>
              <a:rPr lang="nb-NO" sz="1100" dirty="0"/>
              <a:t> alt rett på første forsøk.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gong </a:t>
            </a:r>
            <a:r>
              <a:rPr lang="nb-NO" sz="1100" dirty="0" err="1"/>
              <a:t>dei</a:t>
            </a:r>
            <a:r>
              <a:rPr lang="nb-NO" sz="1100" dirty="0"/>
              <a:t> aller beste </a:t>
            </a:r>
            <a:r>
              <a:rPr lang="nb-NO" sz="1100" dirty="0" err="1"/>
              <a:t>programmerarane</a:t>
            </a:r>
            <a:r>
              <a:rPr lang="nb-NO" sz="1100" dirty="0"/>
              <a:t> som har jobba med programmering i mange år! Når programmet </a:t>
            </a:r>
            <a:r>
              <a:rPr lang="nb-NO" sz="1100" dirty="0" err="1"/>
              <a:t>ikkje</a:t>
            </a:r>
            <a:r>
              <a:rPr lang="nb-NO" sz="1100" dirty="0"/>
              <a:t> oppfører seg som planlagt, treng vi å finne ut kva som er grunnen til det. Vi må finne feila i koden vår, og kalla </a:t>
            </a:r>
            <a:r>
              <a:rPr lang="nb-NO" sz="1100" dirty="0" err="1"/>
              <a:t>bugs</a:t>
            </a:r>
            <a:r>
              <a:rPr lang="nb-NO" sz="1100" dirty="0"/>
              <a:t>. Det kan </a:t>
            </a:r>
            <a:r>
              <a:rPr lang="nb-NO" sz="1100" dirty="0" err="1"/>
              <a:t>vere</a:t>
            </a:r>
            <a:r>
              <a:rPr lang="nb-NO" sz="1100" dirty="0"/>
              <a:t> lurt å lage seg ei eiga liste med </a:t>
            </a:r>
            <a:r>
              <a:rPr lang="nb-NO" sz="1100" dirty="0" err="1"/>
              <a:t>vanlege</a:t>
            </a:r>
            <a:r>
              <a:rPr lang="nb-NO" sz="1100" dirty="0"/>
              <a:t> feil for deg, og bruke denne lista for å finne </a:t>
            </a:r>
            <a:r>
              <a:rPr lang="nb-NO" sz="1100" dirty="0" err="1"/>
              <a:t>bugs</a:t>
            </a:r>
            <a:r>
              <a:rPr lang="nb-NO" sz="1100" dirty="0"/>
              <a:t> i nye program.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87E8B88-7A8A-42E0-910F-72FDACB99A14}"/>
              </a:ext>
            </a:extLst>
          </p:cNvPr>
          <p:cNvSpPr txBox="1"/>
          <p:nvPr/>
        </p:nvSpPr>
        <p:spPr>
          <a:xfrm>
            <a:off x="471489" y="2510725"/>
            <a:ext cx="4061765" cy="49398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/>
              <a:t>Døme på ei sjekkliste for feilsøking</a:t>
            </a:r>
          </a:p>
          <a:p>
            <a:endParaRPr lang="nb-NO" sz="400" b="1" dirty="0"/>
          </a:p>
          <a:p>
            <a:r>
              <a:rPr lang="nb-NO" sz="1100" dirty="0"/>
              <a:t>- </a:t>
            </a:r>
            <a:r>
              <a:rPr lang="nb-NO" sz="1100" dirty="0" err="1"/>
              <a:t>gjer</a:t>
            </a:r>
            <a:r>
              <a:rPr lang="nb-NO" sz="1100" dirty="0"/>
              <a:t> gjerne det som er </a:t>
            </a:r>
            <a:r>
              <a:rPr lang="nb-NO" sz="1100" dirty="0" err="1"/>
              <a:t>enklast</a:t>
            </a:r>
            <a:r>
              <a:rPr lang="nb-NO" sz="1100" dirty="0"/>
              <a:t> først, </a:t>
            </a:r>
            <a:r>
              <a:rPr lang="nb-NO" sz="1100" dirty="0" err="1"/>
              <a:t>ikkje</a:t>
            </a:r>
            <a:r>
              <a:rPr lang="nb-NO" sz="1100" dirty="0"/>
              <a:t> slett heile programmet</a:t>
            </a:r>
          </a:p>
          <a:p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Kjør programmet og sjå kva som hender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Kva er det som </a:t>
            </a:r>
            <a:r>
              <a:rPr lang="nb-NO" sz="1100" dirty="0" err="1"/>
              <a:t>ikkje</a:t>
            </a:r>
            <a:r>
              <a:rPr lang="nb-NO" sz="1100" dirty="0"/>
              <a:t> stemmer med det du ønsker at programmet skal </a:t>
            </a:r>
            <a:r>
              <a:rPr lang="nb-NO" sz="1100" dirty="0" err="1"/>
              <a:t>gjere</a:t>
            </a:r>
            <a:r>
              <a:rPr lang="nb-NO" sz="1100" dirty="0"/>
              <a:t>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Skjer ting i den </a:t>
            </a:r>
            <a:r>
              <a:rPr lang="nb-NO" sz="1100" dirty="0" err="1"/>
              <a:t>rekkefølga</a:t>
            </a:r>
            <a:r>
              <a:rPr lang="nb-NO" sz="1100" dirty="0"/>
              <a:t> du hadde planlagt?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Får du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feilmeldingar</a:t>
            </a:r>
            <a:r>
              <a:rPr lang="nb-NO" sz="1100" dirty="0"/>
              <a:t> (tekst-programmering)?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synleg</a:t>
            </a:r>
            <a:r>
              <a:rPr lang="nb-NO" sz="1100" dirty="0"/>
              <a:t> det som skjer inni programmet og </a:t>
            </a:r>
            <a:r>
              <a:rPr lang="nb-NO" sz="1100" dirty="0" err="1"/>
              <a:t>køyr</a:t>
            </a:r>
            <a:r>
              <a:rPr lang="nb-NO" sz="1100" dirty="0"/>
              <a:t> det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Skriv </a:t>
            </a:r>
            <a:r>
              <a:rPr lang="nb-NO" sz="1100" dirty="0" err="1"/>
              <a:t>variablane</a:t>
            </a:r>
            <a:r>
              <a:rPr lang="nb-NO" sz="1100" dirty="0"/>
              <a:t> til skjerm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Legg inn </a:t>
            </a:r>
            <a:r>
              <a:rPr lang="nb-NO" sz="1100" dirty="0" err="1"/>
              <a:t>pausar</a:t>
            </a:r>
            <a:r>
              <a:rPr lang="nb-NO" sz="1100" dirty="0"/>
              <a:t> i koden for å rekke å sjå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verdiar</a:t>
            </a:r>
            <a:r>
              <a:rPr lang="nb-NO" sz="1100" dirty="0"/>
              <a:t> ulike </a:t>
            </a:r>
            <a:r>
              <a:rPr lang="nb-NO" sz="1100" dirty="0" err="1"/>
              <a:t>variablar</a:t>
            </a:r>
            <a:r>
              <a:rPr lang="nb-NO" sz="1100" dirty="0"/>
              <a:t> har</a:t>
            </a:r>
          </a:p>
          <a:p>
            <a:pPr lvl="1"/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Endre på programmet og </a:t>
            </a:r>
            <a:r>
              <a:rPr lang="nb-NO" sz="1100" dirty="0" err="1"/>
              <a:t>køyr</a:t>
            </a:r>
            <a:r>
              <a:rPr lang="nb-NO" sz="1100" dirty="0"/>
              <a:t> det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Har </a:t>
            </a:r>
            <a:r>
              <a:rPr lang="nb-NO" sz="1100" dirty="0" err="1"/>
              <a:t>variablane</a:t>
            </a:r>
            <a:r>
              <a:rPr lang="nb-NO" sz="1100" dirty="0"/>
              <a:t> rett </a:t>
            </a:r>
            <a:r>
              <a:rPr lang="nb-NO" sz="1100" dirty="0" err="1"/>
              <a:t>namn</a:t>
            </a:r>
            <a:r>
              <a:rPr lang="nb-NO" sz="1100" dirty="0"/>
              <a:t> med stor/liten bokstav alle </a:t>
            </a:r>
            <a:r>
              <a:rPr lang="nb-NO" sz="1100" dirty="0" err="1"/>
              <a:t>stadene</a:t>
            </a:r>
            <a:r>
              <a:rPr lang="nb-NO" sz="1100" dirty="0"/>
              <a:t> der du bruker same variabel?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Har </a:t>
            </a:r>
            <a:r>
              <a:rPr lang="nb-NO" sz="1100" dirty="0" err="1"/>
              <a:t>lykkjene</a:t>
            </a:r>
            <a:r>
              <a:rPr lang="nb-NO" sz="1100" dirty="0"/>
              <a:t> rett tal på </a:t>
            </a:r>
            <a:r>
              <a:rPr lang="nb-NO" sz="1100" dirty="0" err="1"/>
              <a:t>repetisjonar</a:t>
            </a:r>
            <a:r>
              <a:rPr lang="nb-NO" sz="1100" dirty="0"/>
              <a:t>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Endre </a:t>
            </a:r>
            <a:r>
              <a:rPr lang="nb-NO" sz="1100" dirty="0" err="1"/>
              <a:t>berre</a:t>
            </a:r>
            <a:r>
              <a:rPr lang="nb-NO" sz="1100" dirty="0"/>
              <a:t> på </a:t>
            </a:r>
            <a:r>
              <a:rPr lang="nb-NO" sz="1100" dirty="0" err="1"/>
              <a:t>ein</a:t>
            </a:r>
            <a:r>
              <a:rPr lang="nb-NO" sz="1100" dirty="0"/>
              <a:t> ting om gongen, slik at det er enkelt å sjå kva ei endring fører til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Gir </a:t>
            </a:r>
            <a:r>
              <a:rPr lang="nb-NO" sz="1100" dirty="0" err="1"/>
              <a:t>feilmeldingar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hint om i kva for </a:t>
            </a:r>
            <a:r>
              <a:rPr lang="nb-NO" sz="1100" dirty="0" err="1"/>
              <a:t>nokre</a:t>
            </a:r>
            <a:r>
              <a:rPr lang="nb-NO" sz="1100" dirty="0"/>
              <a:t> linjer feilen ligg (tekst-programmering)?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Gir feilmeldinger </a:t>
            </a:r>
            <a:r>
              <a:rPr lang="nb-NO" sz="1100" dirty="0" err="1"/>
              <a:t>nokon</a:t>
            </a:r>
            <a:r>
              <a:rPr lang="nb-NO" sz="1100" dirty="0"/>
              <a:t> hint om kva feilen er (tekst-programmering)?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nb-NO" sz="1100" dirty="0"/>
              <a:t>Feil variabeltype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nb-NO" sz="1100" dirty="0"/>
              <a:t>Glømt innrykk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Manglande</a:t>
            </a:r>
            <a:r>
              <a:rPr lang="nb-NO" sz="1100" dirty="0"/>
              <a:t> kolon eller andre </a:t>
            </a:r>
            <a:r>
              <a:rPr lang="nb-NO" sz="1100" dirty="0" err="1"/>
              <a:t>teikn</a:t>
            </a:r>
            <a:endParaRPr lang="nb-NO" sz="110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Søk på </a:t>
            </a:r>
            <a:r>
              <a:rPr lang="nb-NO" sz="1100" dirty="0" err="1"/>
              <a:t>feilkodar</a:t>
            </a:r>
            <a:r>
              <a:rPr lang="nb-NO" sz="1100" dirty="0"/>
              <a:t> på internett (tekst-programmering)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AED3DE02-8CBF-4578-BBB7-2DA9AE66E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613" y="2510725"/>
            <a:ext cx="1908684" cy="2968431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0D64BCF-BB04-4C9D-9F03-D6DF31BDEF78}"/>
              </a:ext>
            </a:extLst>
          </p:cNvPr>
          <p:cNvSpPr txBox="1"/>
          <p:nvPr/>
        </p:nvSpPr>
        <p:spPr>
          <a:xfrm>
            <a:off x="448120" y="8407560"/>
            <a:ext cx="56194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Søke etter svar</a:t>
            </a:r>
          </a:p>
          <a:p>
            <a:endParaRPr lang="nb-NO" sz="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Sjølv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flinkaste</a:t>
            </a:r>
            <a:r>
              <a:rPr lang="nb-NO" sz="1100" dirty="0"/>
              <a:t> </a:t>
            </a:r>
            <a:r>
              <a:rPr lang="nb-NO" sz="1100" dirty="0" err="1"/>
              <a:t>programmerarane</a:t>
            </a:r>
            <a:r>
              <a:rPr lang="nb-NO" sz="1100" dirty="0"/>
              <a:t> bruker </a:t>
            </a:r>
            <a:r>
              <a:rPr lang="nb-NO" sz="1100" dirty="0" err="1"/>
              <a:t>mykje</a:t>
            </a:r>
            <a:r>
              <a:rPr lang="nb-NO" sz="1100" dirty="0"/>
              <a:t> av tida på å søke opp </a:t>
            </a:r>
            <a:r>
              <a:rPr lang="nb-NO" sz="1100" dirty="0" err="1"/>
              <a:t>feilkodar</a:t>
            </a:r>
            <a:r>
              <a:rPr lang="nb-NO" sz="1100" dirty="0"/>
              <a:t> på internett. Det kan og </a:t>
            </a:r>
            <a:r>
              <a:rPr lang="nb-NO" sz="1100" dirty="0" err="1"/>
              <a:t>vere</a:t>
            </a:r>
            <a:r>
              <a:rPr lang="nb-NO" sz="1100" dirty="0"/>
              <a:t> lurt å søke på </a:t>
            </a:r>
            <a:r>
              <a:rPr lang="nb-NO" sz="1100" dirty="0" err="1"/>
              <a:t>namnet</a:t>
            </a:r>
            <a:r>
              <a:rPr lang="nb-NO" sz="1100" dirty="0"/>
              <a:t> til ulike </a:t>
            </a:r>
            <a:r>
              <a:rPr lang="nb-NO" sz="1100" dirty="0" err="1"/>
              <a:t>funksjonar</a:t>
            </a:r>
            <a:r>
              <a:rPr lang="nb-NO" sz="1100" dirty="0"/>
              <a:t> for å sjå kva for </a:t>
            </a:r>
            <a:r>
              <a:rPr lang="nb-NO" sz="1100" dirty="0" err="1"/>
              <a:t>nokre</a:t>
            </a:r>
            <a:r>
              <a:rPr lang="nb-NO" sz="1100" dirty="0"/>
              <a:t> inndata </a:t>
            </a:r>
            <a:r>
              <a:rPr lang="nb-NO" sz="1100" dirty="0" err="1"/>
              <a:t>dei</a:t>
            </a:r>
            <a:r>
              <a:rPr lang="nb-NO" sz="1100" dirty="0"/>
              <a:t> skal ha, og kva for </a:t>
            </a:r>
            <a:r>
              <a:rPr lang="nb-NO" sz="1100" dirty="0" err="1"/>
              <a:t>nokre</a:t>
            </a:r>
            <a:r>
              <a:rPr lang="nb-NO" sz="1100" dirty="0"/>
              <a:t> utdata </a:t>
            </a:r>
            <a:r>
              <a:rPr lang="nb-NO" sz="1100" dirty="0" err="1"/>
              <a:t>dei</a:t>
            </a:r>
            <a:r>
              <a:rPr lang="nb-NO" sz="1100" dirty="0"/>
              <a:t> gir.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Står det </a:t>
            </a:r>
            <a:r>
              <a:rPr lang="nb-NO" sz="1100" dirty="0" err="1"/>
              <a:t>noko</a:t>
            </a:r>
            <a:r>
              <a:rPr lang="nb-NO" sz="1100" dirty="0"/>
              <a:t> i læreboka di? Les gjerne </a:t>
            </a:r>
            <a:r>
              <a:rPr lang="nb-NO" sz="1100" dirty="0" err="1"/>
              <a:t>nærmare</a:t>
            </a:r>
            <a:r>
              <a:rPr lang="nb-NO" sz="1100" dirty="0"/>
              <a:t> gjennom </a:t>
            </a:r>
            <a:r>
              <a:rPr lang="nb-NO" sz="1100" dirty="0" err="1"/>
              <a:t>oppgåva</a:t>
            </a:r>
            <a:r>
              <a:rPr lang="nb-NO" sz="11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Spør </a:t>
            </a:r>
            <a:r>
              <a:rPr lang="nb-NO" sz="1100" dirty="0" err="1"/>
              <a:t>nokon</a:t>
            </a:r>
            <a:r>
              <a:rPr lang="nb-NO" sz="1100" dirty="0"/>
              <a:t> i klassen eller </a:t>
            </a:r>
            <a:r>
              <a:rPr lang="nb-NO" sz="1100" dirty="0" err="1"/>
              <a:t>læraren</a:t>
            </a:r>
            <a:r>
              <a:rPr lang="nb-NO" sz="1100" dirty="0"/>
              <a:t>.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9017DB48-3227-4A8A-946F-599832480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66" y="5867435"/>
            <a:ext cx="1828522" cy="1045455"/>
          </a:xfrm>
          <a:prstGeom prst="rect">
            <a:avLst/>
          </a:prstGeom>
        </p:spPr>
      </p:pic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E322E9D-0413-47EB-B4E1-ECE7061BC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12</a:t>
            </a:fld>
            <a:endParaRPr lang="nb-NO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39135000-0E98-4A15-BF36-DB19B56F4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87" y="7477871"/>
            <a:ext cx="5885923" cy="981772"/>
          </a:xfrm>
          <a:prstGeom prst="rect">
            <a:avLst/>
          </a:prstGeom>
        </p:spPr>
      </p:pic>
      <p:pic>
        <p:nvPicPr>
          <p:cNvPr id="2049" name="Bilde 2048">
            <a:extLst>
              <a:ext uri="{FF2B5EF4-FFF2-40B4-BE49-F238E27FC236}">
                <a16:creationId xmlns:a16="http://schemas.microsoft.com/office/drawing/2014/main" id="{DD0DD62C-20BF-457A-9740-EBB714724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610" y="5804692"/>
            <a:ext cx="453798" cy="44921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052" name="Bilde 2051">
            <a:extLst>
              <a:ext uri="{FF2B5EF4-FFF2-40B4-BE49-F238E27FC236}">
                <a16:creationId xmlns:a16="http://schemas.microsoft.com/office/drawing/2014/main" id="{737534DC-E51D-43BA-BA4F-0569BBB41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780" y="6606362"/>
            <a:ext cx="563809" cy="44463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054" name="Bilde 2053">
            <a:extLst>
              <a:ext uri="{FF2B5EF4-FFF2-40B4-BE49-F238E27FC236}">
                <a16:creationId xmlns:a16="http://schemas.microsoft.com/office/drawing/2014/main" id="{D27F8AB8-4925-4401-B00F-CF4CA262C7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1870" y="4153663"/>
            <a:ext cx="554641" cy="41712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056" name="Bilde 2055">
            <a:extLst>
              <a:ext uri="{FF2B5EF4-FFF2-40B4-BE49-F238E27FC236}">
                <a16:creationId xmlns:a16="http://schemas.microsoft.com/office/drawing/2014/main" id="{53EFB0EE-6E96-43E2-A304-5168A80D6B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7199" y="4600505"/>
            <a:ext cx="499636" cy="37128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DC974B4E-0841-4882-A1D3-7FB6E78B4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098" y="3122418"/>
            <a:ext cx="540890" cy="39879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51385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9FB26F-DA06-4234-B42D-11D783F4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77692"/>
            <a:ext cx="5915025" cy="640995"/>
          </a:xfrm>
        </p:spPr>
        <p:txBody>
          <a:bodyPr/>
          <a:lstStyle/>
          <a:p>
            <a:r>
              <a:rPr lang="nb-NO" dirty="0"/>
              <a:t>Korleis </a:t>
            </a:r>
            <a:r>
              <a:rPr lang="nb-NO" dirty="0" err="1"/>
              <a:t>verkar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servo?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326500C-99ED-4E0C-90B0-3912E68ABF95}"/>
              </a:ext>
            </a:extLst>
          </p:cNvPr>
          <p:cNvSpPr txBox="1"/>
          <p:nvPr/>
        </p:nvSpPr>
        <p:spPr>
          <a:xfrm>
            <a:off x="425086" y="776240"/>
            <a:ext cx="60078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En servo er </a:t>
            </a:r>
            <a:r>
              <a:rPr lang="nb-NO" sz="1100" dirty="0" err="1"/>
              <a:t>ein</a:t>
            </a:r>
            <a:r>
              <a:rPr lang="nb-NO" sz="1100" dirty="0"/>
              <a:t> liten elektrisk motor som kan dreie fram og attende eller rundt og rundt. Han som </a:t>
            </a:r>
            <a:r>
              <a:rPr lang="nb-NO" sz="1100" dirty="0" err="1"/>
              <a:t>berre</a:t>
            </a:r>
            <a:r>
              <a:rPr lang="nb-NO" sz="1100" dirty="0"/>
              <a:t> kan dreie fram og attende blir kalla </a:t>
            </a:r>
            <a:r>
              <a:rPr lang="nb-NO" sz="1100" dirty="0" err="1"/>
              <a:t>ein</a:t>
            </a:r>
            <a:r>
              <a:rPr lang="nb-NO" sz="1100" dirty="0"/>
              <a:t>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-servo. Han som kan dreie rundt og rundt blir kalla </a:t>
            </a:r>
            <a:r>
              <a:rPr lang="nb-NO" sz="1100" dirty="0" err="1"/>
              <a:t>ein</a:t>
            </a:r>
            <a:r>
              <a:rPr lang="nb-NO" sz="1100" dirty="0"/>
              <a:t> 360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-servo (eller kontinuerlig servo).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36B2BF-2200-4EE6-B233-BB1E0D007562}"/>
              </a:ext>
            </a:extLst>
          </p:cNvPr>
          <p:cNvSpPr txBox="1"/>
          <p:nvPr/>
        </p:nvSpPr>
        <p:spPr>
          <a:xfrm>
            <a:off x="380864" y="9066420"/>
            <a:ext cx="591502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Servoen treng litt </a:t>
            </a:r>
            <a:r>
              <a:rPr lang="nb-NO" sz="1100" dirty="0" err="1"/>
              <a:t>meir</a:t>
            </a:r>
            <a:r>
              <a:rPr lang="nb-NO" sz="1100" dirty="0"/>
              <a:t> </a:t>
            </a:r>
            <a:r>
              <a:rPr lang="nb-NO" sz="1100" dirty="0" err="1"/>
              <a:t>straum</a:t>
            </a:r>
            <a:r>
              <a:rPr lang="nb-NO" sz="1100" dirty="0"/>
              <a:t> enn det som kjem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micro:biten</a:t>
            </a:r>
            <a:r>
              <a:rPr lang="nb-NO" sz="1100" dirty="0"/>
              <a:t>. For å </a:t>
            </a:r>
            <a:r>
              <a:rPr lang="nb-NO" sz="1100" dirty="0" err="1"/>
              <a:t>vere</a:t>
            </a:r>
            <a:r>
              <a:rPr lang="nb-NO" sz="1100" dirty="0"/>
              <a:t> sikker på at han får nok </a:t>
            </a:r>
            <a:r>
              <a:rPr lang="nb-NO" sz="1100" dirty="0" err="1"/>
              <a:t>straum</a:t>
            </a:r>
            <a:r>
              <a:rPr lang="nb-NO" sz="1100" dirty="0"/>
              <a:t> til å virke slik han skal, må </a:t>
            </a:r>
            <a:r>
              <a:rPr lang="nb-NO" sz="1100" dirty="0" err="1"/>
              <a:t>ein</a:t>
            </a:r>
            <a:r>
              <a:rPr lang="nb-NO" sz="1100" dirty="0"/>
              <a:t> bruke </a:t>
            </a:r>
            <a:r>
              <a:rPr lang="nb-NO" sz="1100" dirty="0" err="1"/>
              <a:t>eit</a:t>
            </a:r>
            <a:r>
              <a:rPr lang="nb-NO" sz="1100" dirty="0"/>
              <a:t> kretskort som </a:t>
            </a:r>
            <a:r>
              <a:rPr lang="nb-NO" sz="1100" dirty="0" err="1"/>
              <a:t>gjer</a:t>
            </a:r>
            <a:r>
              <a:rPr lang="nb-NO" sz="1100" dirty="0"/>
              <a:t> at vi kan kople til batteri i tillegg til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27FD886-1C53-4A01-BAF2-8DE50197843E}"/>
              </a:ext>
            </a:extLst>
          </p:cNvPr>
          <p:cNvSpPr txBox="1"/>
          <p:nvPr/>
        </p:nvSpPr>
        <p:spPr>
          <a:xfrm>
            <a:off x="378687" y="4031515"/>
            <a:ext cx="6007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___________________________________________________________________________________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E1A26B6-DC12-49C3-AF81-A13C6079CC95}"/>
              </a:ext>
            </a:extLst>
          </p:cNvPr>
          <p:cNvSpPr txBox="1"/>
          <p:nvPr/>
        </p:nvSpPr>
        <p:spPr>
          <a:xfrm>
            <a:off x="4126904" y="3185947"/>
            <a:ext cx="235240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180</a:t>
            </a:r>
            <a:r>
              <a:rPr lang="nb-NO" sz="1100" dirty="0">
                <a:sym typeface="Symbol" panose="05050102010706020507" pitchFamily="18" charset="2"/>
              </a:rPr>
              <a:t>-</a:t>
            </a:r>
            <a:r>
              <a:rPr lang="nb-NO" sz="1100" dirty="0"/>
              <a:t>servo kan </a:t>
            </a:r>
            <a:r>
              <a:rPr lang="nb-NO" sz="1100" dirty="0" err="1"/>
              <a:t>berre</a:t>
            </a:r>
            <a:r>
              <a:rPr lang="nb-NO" sz="1100" dirty="0"/>
              <a:t> dreie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, og </a:t>
            </a:r>
            <a:r>
              <a:rPr lang="nb-NO" sz="1100" dirty="0" err="1"/>
              <a:t>ikkje</a:t>
            </a:r>
            <a:r>
              <a:rPr lang="nb-NO" sz="1100" dirty="0"/>
              <a:t> rundt og rundt.</a:t>
            </a:r>
          </a:p>
          <a:p>
            <a:endParaRPr lang="nb-NO" sz="400" dirty="0"/>
          </a:p>
          <a:p>
            <a:r>
              <a:rPr lang="nb-NO" sz="1100" dirty="0"/>
              <a:t>Det går typisk </a:t>
            </a:r>
            <a:r>
              <a:rPr lang="nb-NO" sz="1100" dirty="0" err="1"/>
              <a:t>ikkje</a:t>
            </a:r>
            <a:r>
              <a:rPr lang="nb-NO" sz="1100" dirty="0"/>
              <a:t> an å styre farten til denne typen </a:t>
            </a:r>
            <a:r>
              <a:rPr lang="nb-NO" sz="1100" dirty="0" err="1"/>
              <a:t>servoar</a:t>
            </a:r>
            <a:r>
              <a:rPr lang="nb-NO" sz="1100" dirty="0"/>
              <a:t>, </a:t>
            </a:r>
            <a:r>
              <a:rPr lang="nb-NO" sz="1100" dirty="0" err="1"/>
              <a:t>berre</a:t>
            </a:r>
            <a:r>
              <a:rPr lang="nb-NO" sz="1100" dirty="0"/>
              <a:t> vinkelen </a:t>
            </a:r>
            <a:r>
              <a:rPr lang="nb-NO" sz="1100" dirty="0" err="1"/>
              <a:t>dei</a:t>
            </a:r>
            <a:r>
              <a:rPr lang="nb-NO" sz="1100" dirty="0"/>
              <a:t> dreier til.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7C1CAB8-DE73-4367-8A9C-7F567CCF7A36}"/>
              </a:ext>
            </a:extLst>
          </p:cNvPr>
          <p:cNvSpPr txBox="1"/>
          <p:nvPr/>
        </p:nvSpPr>
        <p:spPr>
          <a:xfrm>
            <a:off x="5397900" y="4712180"/>
            <a:ext cx="1132458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500" b="1" dirty="0"/>
          </a:p>
          <a:p>
            <a:r>
              <a:rPr lang="nb-NO" sz="1100" dirty="0"/>
              <a:t>Kva må du </a:t>
            </a:r>
            <a:r>
              <a:rPr lang="nb-NO" sz="1100" dirty="0" err="1"/>
              <a:t>gjere</a:t>
            </a:r>
            <a:r>
              <a:rPr lang="nb-NO" sz="1100" dirty="0"/>
              <a:t> for å få 360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-servoen til å dreie i motsett retning?</a:t>
            </a:r>
          </a:p>
          <a:p>
            <a:endParaRPr lang="nb-NO" sz="6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7B843B1-A48B-4174-BCE1-2F346B958214}"/>
              </a:ext>
            </a:extLst>
          </p:cNvPr>
          <p:cNvSpPr txBox="1"/>
          <p:nvPr/>
        </p:nvSpPr>
        <p:spPr>
          <a:xfrm>
            <a:off x="1584088" y="1535860"/>
            <a:ext cx="222591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Vinklar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 err="1"/>
              <a:t>Servoane</a:t>
            </a:r>
            <a:r>
              <a:rPr lang="nb-NO" sz="1100" dirty="0"/>
              <a:t> får </a:t>
            </a:r>
            <a:r>
              <a:rPr lang="nb-NO" sz="1100" dirty="0" err="1"/>
              <a:t>namn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vinklar</a:t>
            </a:r>
            <a:r>
              <a:rPr lang="nb-NO" sz="1100" dirty="0"/>
              <a:t>. </a:t>
            </a:r>
            <a:r>
              <a:rPr lang="nb-NO" sz="1100" dirty="0" err="1"/>
              <a:t>Ein</a:t>
            </a:r>
            <a:r>
              <a:rPr lang="nb-NO" sz="1100" dirty="0"/>
              <a:t> vinkel kan </a:t>
            </a:r>
            <a:r>
              <a:rPr lang="nb-NO" sz="1100" dirty="0" err="1"/>
              <a:t>vere</a:t>
            </a:r>
            <a:r>
              <a:rPr lang="nb-NO" sz="1100" dirty="0"/>
              <a:t> mellom 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og 360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. </a:t>
            </a:r>
            <a:r>
              <a:rPr lang="nb-NO" sz="1100" dirty="0" err="1"/>
              <a:t>Ein</a:t>
            </a:r>
            <a:r>
              <a:rPr lang="nb-NO" sz="1100" dirty="0"/>
              <a:t> vinkel på 90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, </a:t>
            </a:r>
            <a:r>
              <a:rPr lang="nb-NO" sz="1100" dirty="0" err="1"/>
              <a:t>kallast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rett vinkel og ser slik ut.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vinkel på 180</a:t>
            </a:r>
            <a:r>
              <a:rPr lang="nb-NO" sz="1100" dirty="0">
                <a:sym typeface="Symbol" panose="05050102010706020507" pitchFamily="18" charset="2"/>
              </a:rPr>
              <a:t> er det doble av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rett vinkel, og da får vi faktisk ei rett linje!</a:t>
            </a:r>
          </a:p>
          <a:p>
            <a:endParaRPr lang="nb-NO" sz="400" dirty="0">
              <a:sym typeface="Symbol" panose="05050102010706020507" pitchFamily="18" charset="2"/>
            </a:endParaRPr>
          </a:p>
          <a:p>
            <a:r>
              <a:rPr lang="nb-NO" sz="1100" dirty="0">
                <a:sym typeface="Symbol" panose="05050102010706020507" pitchFamily="18" charset="2"/>
              </a:rPr>
              <a:t>Dersom du tek fire rette </a:t>
            </a:r>
            <a:r>
              <a:rPr lang="nb-NO" sz="1100" dirty="0" err="1">
                <a:sym typeface="Symbol" panose="05050102010706020507" pitchFamily="18" charset="2"/>
              </a:rPr>
              <a:t>vinklar</a:t>
            </a:r>
            <a:r>
              <a:rPr lang="nb-NO" sz="1100" dirty="0">
                <a:sym typeface="Symbol" panose="05050102010706020507" pitchFamily="18" charset="2"/>
              </a:rPr>
              <a:t>,  </a:t>
            </a:r>
            <a:r>
              <a:rPr lang="nb-NO" sz="1100" dirty="0" err="1">
                <a:sym typeface="Symbol" panose="05050102010706020507" pitchFamily="18" charset="2"/>
              </a:rPr>
              <a:t>endar</a:t>
            </a:r>
            <a:r>
              <a:rPr lang="nb-NO" sz="1100" dirty="0">
                <a:sym typeface="Symbol" panose="05050102010706020507" pitchFamily="18" charset="2"/>
              </a:rPr>
              <a:t> du opp med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vinkel på 360. Da er du </a:t>
            </a:r>
            <a:r>
              <a:rPr lang="nb-NO" sz="1100" dirty="0" err="1">
                <a:sym typeface="Symbol" panose="05050102010706020507" pitchFamily="18" charset="2"/>
              </a:rPr>
              <a:t>komen</a:t>
            </a:r>
            <a:r>
              <a:rPr lang="nb-NO" sz="1100" dirty="0">
                <a:sym typeface="Symbol" panose="05050102010706020507" pitchFamily="18" charset="2"/>
              </a:rPr>
              <a:t> heilt rundt! Dei </a:t>
            </a:r>
            <a:r>
              <a:rPr lang="nb-NO" sz="1100" dirty="0" err="1">
                <a:sym typeface="Symbol" panose="05050102010706020507" pitchFamily="18" charset="2"/>
              </a:rPr>
              <a:t>servoane</a:t>
            </a:r>
            <a:r>
              <a:rPr lang="nb-NO" sz="1100" dirty="0">
                <a:sym typeface="Symbol" panose="05050102010706020507" pitchFamily="18" charset="2"/>
              </a:rPr>
              <a:t> som </a:t>
            </a:r>
            <a:r>
              <a:rPr lang="nb-NO" sz="1100" dirty="0" err="1">
                <a:sym typeface="Symbol" panose="05050102010706020507" pitchFamily="18" charset="2"/>
              </a:rPr>
              <a:t>kallast</a:t>
            </a:r>
            <a:r>
              <a:rPr lang="nb-NO" sz="1100" dirty="0">
                <a:sym typeface="Symbol" panose="05050102010706020507" pitchFamily="18" charset="2"/>
              </a:rPr>
              <a:t> 360-</a:t>
            </a:r>
            <a:r>
              <a:rPr lang="nb-NO" sz="1100" dirty="0" err="1">
                <a:sym typeface="Symbol" panose="05050102010706020507" pitchFamily="18" charset="2"/>
              </a:rPr>
              <a:t>servoar</a:t>
            </a:r>
            <a:r>
              <a:rPr lang="nb-NO" sz="1100" dirty="0">
                <a:sym typeface="Symbol" panose="05050102010706020507" pitchFamily="18" charset="2"/>
              </a:rPr>
              <a:t> går jo rundt og rundt. </a:t>
            </a:r>
            <a:endParaRPr lang="nb-NO" sz="1100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434E351A-C2F5-4B57-ABD0-7FFE95358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643" y="6556311"/>
            <a:ext cx="1082901" cy="2198839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325941FB-81C3-40D6-A39B-AFF26D18142A}"/>
              </a:ext>
            </a:extLst>
          </p:cNvPr>
          <p:cNvSpPr/>
          <p:nvPr/>
        </p:nvSpPr>
        <p:spPr>
          <a:xfrm>
            <a:off x="327642" y="4711932"/>
            <a:ext cx="4974200" cy="12836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D0A86FD-E259-43AA-9B37-FD3CC250BEFF}"/>
              </a:ext>
            </a:extLst>
          </p:cNvPr>
          <p:cNvSpPr/>
          <p:nvPr/>
        </p:nvSpPr>
        <p:spPr>
          <a:xfrm>
            <a:off x="315594" y="4756256"/>
            <a:ext cx="410525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/>
              <a:t>Da kjem du til å trenge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klossane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180 </a:t>
            </a:r>
            <a:r>
              <a:rPr lang="nb-NO" sz="1100" b="1" dirty="0">
                <a:sym typeface="Symbol" panose="05050102010706020507" pitchFamily="18" charset="2"/>
              </a:rPr>
              <a:t>-graders servo:</a:t>
            </a:r>
            <a:endParaRPr lang="nb-NO" sz="400" dirty="0"/>
          </a:p>
          <a:p>
            <a:r>
              <a:rPr lang="nb-NO" sz="1100" dirty="0"/>
              <a:t>Denne </a:t>
            </a:r>
            <a:r>
              <a:rPr lang="nb-NO" sz="1100" dirty="0" err="1"/>
              <a:t>set</a:t>
            </a:r>
            <a:r>
              <a:rPr lang="nb-NO" sz="1100" dirty="0"/>
              <a:t> kva for </a:t>
            </a:r>
            <a:r>
              <a:rPr lang="nb-NO" sz="1100" dirty="0" err="1"/>
              <a:t>ein</a:t>
            </a:r>
            <a:r>
              <a:rPr lang="nb-NO" sz="1100" dirty="0"/>
              <a:t> vinkel servoen skal dreie til.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r>
              <a:rPr lang="nb-NO" sz="1100" b="1" dirty="0"/>
              <a:t>360</a:t>
            </a:r>
            <a:r>
              <a:rPr lang="nb-NO" sz="1100" b="1" dirty="0">
                <a:sym typeface="Symbol" panose="05050102010706020507" pitchFamily="18" charset="2"/>
              </a:rPr>
              <a:t>-graders servo:</a:t>
            </a:r>
            <a:endParaRPr lang="nb-NO" sz="1100" b="1" dirty="0"/>
          </a:p>
          <a:p>
            <a:r>
              <a:rPr lang="nb-NO" sz="1100" dirty="0"/>
              <a:t>Denne </a:t>
            </a:r>
            <a:r>
              <a:rPr lang="nb-NO" sz="1100" dirty="0" err="1"/>
              <a:t>set</a:t>
            </a:r>
            <a:r>
              <a:rPr lang="nb-NO" sz="1100" dirty="0"/>
              <a:t> farten til servoen</a:t>
            </a:r>
            <a:r>
              <a:rPr lang="nb-NO" sz="1100" dirty="0">
                <a:sym typeface="Symbol" panose="05050102010706020507" pitchFamily="18" charset="2"/>
              </a:rPr>
              <a:t>.</a:t>
            </a:r>
          </a:p>
          <a:p>
            <a:r>
              <a:rPr lang="nb-NO" sz="1100" dirty="0">
                <a:sym typeface="Symbol" panose="05050102010706020507" pitchFamily="18" charset="2"/>
              </a:rPr>
              <a:t>Denne </a:t>
            </a:r>
            <a:r>
              <a:rPr lang="nb-NO" sz="1100" dirty="0" err="1">
                <a:sym typeface="Symbol" panose="05050102010706020507" pitchFamily="18" charset="2"/>
              </a:rPr>
              <a:t>stoppar</a:t>
            </a:r>
            <a:r>
              <a:rPr lang="nb-NO" sz="1100" dirty="0">
                <a:sym typeface="Symbol" panose="05050102010706020507" pitchFamily="18" charset="2"/>
              </a:rPr>
              <a:t> servoen.</a:t>
            </a:r>
          </a:p>
        </p:txBody>
      </p:sp>
      <p:sp>
        <p:nvSpPr>
          <p:cNvPr id="24" name="Plassholder for innhold 2">
            <a:extLst>
              <a:ext uri="{FF2B5EF4-FFF2-40B4-BE49-F238E27FC236}">
                <a16:creationId xmlns:a16="http://schemas.microsoft.com/office/drawing/2014/main" id="{8DB4088F-0E14-49E7-AB18-24C6BB232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792" y="4322267"/>
            <a:ext cx="5915025" cy="367984"/>
          </a:xfrm>
        </p:spPr>
        <p:txBody>
          <a:bodyPr/>
          <a:lstStyle/>
          <a:p>
            <a:pPr marL="0" indent="0" algn="ctr">
              <a:buNone/>
            </a:pPr>
            <a:r>
              <a:rPr lang="nb-NO" sz="2000" dirty="0"/>
              <a:t>Programmering av </a:t>
            </a:r>
            <a:r>
              <a:rPr lang="nb-NO" sz="2000" dirty="0" err="1"/>
              <a:t>servoar</a:t>
            </a:r>
            <a:endParaRPr lang="nb-NO" sz="2000" dirty="0">
              <a:solidFill>
                <a:srgbClr val="00B050"/>
              </a:solidFill>
            </a:endParaRPr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D610B40F-0CCF-4282-9EC4-57366B84BB59}"/>
              </a:ext>
            </a:extLst>
          </p:cNvPr>
          <p:cNvCxnSpPr>
            <a:cxnSpLocks/>
          </p:cNvCxnSpPr>
          <p:nvPr/>
        </p:nvCxnSpPr>
        <p:spPr>
          <a:xfrm flipH="1">
            <a:off x="1310975" y="2154420"/>
            <a:ext cx="197012" cy="25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4E5FA5A7-64C3-4F49-9617-25607B37BC89}"/>
              </a:ext>
            </a:extLst>
          </p:cNvPr>
          <p:cNvCxnSpPr>
            <a:cxnSpLocks/>
          </p:cNvCxnSpPr>
          <p:nvPr/>
        </p:nvCxnSpPr>
        <p:spPr>
          <a:xfrm flipH="1">
            <a:off x="1331892" y="3527587"/>
            <a:ext cx="197012" cy="25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pilkobling 38">
            <a:extLst>
              <a:ext uri="{FF2B5EF4-FFF2-40B4-BE49-F238E27FC236}">
                <a16:creationId xmlns:a16="http://schemas.microsoft.com/office/drawing/2014/main" id="{C9AD8133-A82A-44B8-AB0A-D96858716D91}"/>
              </a:ext>
            </a:extLst>
          </p:cNvPr>
          <p:cNvCxnSpPr>
            <a:cxnSpLocks/>
          </p:cNvCxnSpPr>
          <p:nvPr/>
        </p:nvCxnSpPr>
        <p:spPr>
          <a:xfrm flipH="1">
            <a:off x="1328901" y="2728163"/>
            <a:ext cx="197012" cy="25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Bilde 2048">
            <a:extLst>
              <a:ext uri="{FF2B5EF4-FFF2-40B4-BE49-F238E27FC236}">
                <a16:creationId xmlns:a16="http://schemas.microsoft.com/office/drawing/2014/main" id="{69982C01-7523-4FD0-A074-66155440E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33" y="7941921"/>
            <a:ext cx="777948" cy="856457"/>
          </a:xfrm>
          <a:prstGeom prst="rect">
            <a:avLst/>
          </a:prstGeom>
        </p:spPr>
      </p:pic>
      <p:sp>
        <p:nvSpPr>
          <p:cNvPr id="45" name="TekstSylinder 44">
            <a:extLst>
              <a:ext uri="{FF2B5EF4-FFF2-40B4-BE49-F238E27FC236}">
                <a16:creationId xmlns:a16="http://schemas.microsoft.com/office/drawing/2014/main" id="{474DE9B4-5A72-4DBA-A9D2-7E2F55232B10}"/>
              </a:ext>
            </a:extLst>
          </p:cNvPr>
          <p:cNvSpPr txBox="1"/>
          <p:nvPr/>
        </p:nvSpPr>
        <p:spPr>
          <a:xfrm>
            <a:off x="309344" y="6070246"/>
            <a:ext cx="2410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/>
              <a:t>Desse</a:t>
            </a:r>
            <a:r>
              <a:rPr lang="nb-NO" sz="1400" b="1" dirty="0"/>
              <a:t> </a:t>
            </a:r>
            <a:r>
              <a:rPr lang="nb-NO" sz="1400" b="1" dirty="0" err="1"/>
              <a:t>klossane</a:t>
            </a:r>
            <a:r>
              <a:rPr lang="nb-NO" sz="1400" b="1" dirty="0"/>
              <a:t> finn du slik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03346AB6-0FB0-4257-BBB4-C7EFF2258F53}"/>
              </a:ext>
            </a:extLst>
          </p:cNvPr>
          <p:cNvSpPr txBox="1"/>
          <p:nvPr/>
        </p:nvSpPr>
        <p:spPr>
          <a:xfrm>
            <a:off x="315594" y="6496993"/>
            <a:ext cx="16745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nb-NO" sz="1100" dirty="0"/>
              <a:t>Vel avansert i menyen, han er svart.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Trykk der det står  utvidelser, </a:t>
            </a:r>
            <a:r>
              <a:rPr lang="nb-NO" sz="1100" dirty="0" err="1"/>
              <a:t>nedst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Så vel du servo-utvidelsen.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3621E84F-96C1-4888-8523-0EE010778AAA}"/>
              </a:ext>
            </a:extLst>
          </p:cNvPr>
          <p:cNvSpPr txBox="1"/>
          <p:nvPr/>
        </p:nvSpPr>
        <p:spPr>
          <a:xfrm>
            <a:off x="3502028" y="6461815"/>
            <a:ext cx="2957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4"/>
            </a:pPr>
            <a:r>
              <a:rPr lang="nb-NO" sz="1100" dirty="0"/>
              <a:t>Vel servo i menyen, så finn du </a:t>
            </a:r>
            <a:r>
              <a:rPr lang="nb-NO" sz="1100" dirty="0" err="1"/>
              <a:t>klossane</a:t>
            </a:r>
            <a:r>
              <a:rPr lang="nb-NO" sz="1100" dirty="0"/>
              <a:t> du treng.</a:t>
            </a:r>
          </a:p>
        </p:txBody>
      </p: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EBC55242-7DD2-429E-937D-F039254CB7D5}"/>
              </a:ext>
            </a:extLst>
          </p:cNvPr>
          <p:cNvCxnSpPr>
            <a:cxnSpLocks/>
          </p:cNvCxnSpPr>
          <p:nvPr/>
        </p:nvCxnSpPr>
        <p:spPr>
          <a:xfrm flipV="1">
            <a:off x="3212983" y="5028221"/>
            <a:ext cx="485507" cy="22005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tt pilkobling 52">
            <a:extLst>
              <a:ext uri="{FF2B5EF4-FFF2-40B4-BE49-F238E27FC236}">
                <a16:creationId xmlns:a16="http://schemas.microsoft.com/office/drawing/2014/main" id="{D5D15FBC-DB9B-408F-A0A2-26C9C3C7185B}"/>
              </a:ext>
            </a:extLst>
          </p:cNvPr>
          <p:cNvCxnSpPr>
            <a:cxnSpLocks/>
          </p:cNvCxnSpPr>
          <p:nvPr/>
        </p:nvCxnSpPr>
        <p:spPr>
          <a:xfrm flipV="1">
            <a:off x="2247618" y="5430128"/>
            <a:ext cx="1216453" cy="23693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4CCADE42-4748-4FD5-B0B8-391A2D2766E3}"/>
              </a:ext>
            </a:extLst>
          </p:cNvPr>
          <p:cNvCxnSpPr>
            <a:cxnSpLocks/>
          </p:cNvCxnSpPr>
          <p:nvPr/>
        </p:nvCxnSpPr>
        <p:spPr>
          <a:xfrm flipV="1">
            <a:off x="1842307" y="5768766"/>
            <a:ext cx="1613429" cy="867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D52EBD-A122-479B-BDFD-9A75B31E9C89}"/>
              </a:ext>
            </a:extLst>
          </p:cNvPr>
          <p:cNvSpPr/>
          <p:nvPr/>
        </p:nvSpPr>
        <p:spPr>
          <a:xfrm>
            <a:off x="2219837" y="6556311"/>
            <a:ext cx="993146" cy="2138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DD21FB79-B7BC-444F-AE11-C56B7B804005}"/>
              </a:ext>
            </a:extLst>
          </p:cNvPr>
          <p:cNvSpPr/>
          <p:nvPr/>
        </p:nvSpPr>
        <p:spPr>
          <a:xfrm>
            <a:off x="2223813" y="8541274"/>
            <a:ext cx="993146" cy="2138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2" name="Rett pilkobling 61">
            <a:extLst>
              <a:ext uri="{FF2B5EF4-FFF2-40B4-BE49-F238E27FC236}">
                <a16:creationId xmlns:a16="http://schemas.microsoft.com/office/drawing/2014/main" id="{78D01E9D-4C57-47E9-89DF-59EAA98B22BF}"/>
              </a:ext>
            </a:extLst>
          </p:cNvPr>
          <p:cNvCxnSpPr>
            <a:cxnSpLocks/>
          </p:cNvCxnSpPr>
          <p:nvPr/>
        </p:nvCxnSpPr>
        <p:spPr>
          <a:xfrm flipV="1">
            <a:off x="1898626" y="6678611"/>
            <a:ext cx="261453" cy="5644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kobling 63">
            <a:extLst>
              <a:ext uri="{FF2B5EF4-FFF2-40B4-BE49-F238E27FC236}">
                <a16:creationId xmlns:a16="http://schemas.microsoft.com/office/drawing/2014/main" id="{5B571A62-6B3E-4D97-BA4E-E521231E006F}"/>
              </a:ext>
            </a:extLst>
          </p:cNvPr>
          <p:cNvCxnSpPr>
            <a:cxnSpLocks/>
          </p:cNvCxnSpPr>
          <p:nvPr/>
        </p:nvCxnSpPr>
        <p:spPr>
          <a:xfrm>
            <a:off x="1743011" y="7399801"/>
            <a:ext cx="757674" cy="108424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205C07-660F-4840-8401-65ADDF99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pi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59B714E-C166-41FB-A931-74532015A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698" y="4863428"/>
            <a:ext cx="1539605" cy="28136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0CD31C2-3879-4FB9-8D90-EE70BAD6D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413" y="5327866"/>
            <a:ext cx="1754890" cy="57739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A5C9FAB-D9F6-4F91-BBC8-5E9ED3BD64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248" y="6987333"/>
            <a:ext cx="2605889" cy="1616815"/>
          </a:xfrm>
          <a:prstGeom prst="rect">
            <a:avLst/>
          </a:prstGeom>
        </p:spPr>
      </p:pic>
      <p:sp>
        <p:nvSpPr>
          <p:cNvPr id="48" name="Rektangel 47">
            <a:extLst>
              <a:ext uri="{FF2B5EF4-FFF2-40B4-BE49-F238E27FC236}">
                <a16:creationId xmlns:a16="http://schemas.microsoft.com/office/drawing/2014/main" id="{F4994823-E52C-4317-B8F8-A94074FA188E}"/>
              </a:ext>
            </a:extLst>
          </p:cNvPr>
          <p:cNvSpPr/>
          <p:nvPr/>
        </p:nvSpPr>
        <p:spPr>
          <a:xfrm>
            <a:off x="3598704" y="8075132"/>
            <a:ext cx="864808" cy="200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A66E3FC-02BF-42A1-A332-0F3D6D02BA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108" y="1458111"/>
            <a:ext cx="1031939" cy="1652088"/>
          </a:xfrm>
          <a:prstGeom prst="rect">
            <a:avLst/>
          </a:prstGeom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470818E0-BD8C-46F0-8A48-693657A8CB5A}"/>
              </a:ext>
            </a:extLst>
          </p:cNvPr>
          <p:cNvSpPr txBox="1"/>
          <p:nvPr/>
        </p:nvSpPr>
        <p:spPr>
          <a:xfrm>
            <a:off x="4980811" y="1453845"/>
            <a:ext cx="15759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tyder kontinuerlig?</a:t>
            </a:r>
          </a:p>
          <a:p>
            <a:r>
              <a:rPr lang="nb-NO" sz="1100" dirty="0" err="1"/>
              <a:t>Noko</a:t>
            </a:r>
            <a:r>
              <a:rPr lang="nb-NO" sz="1100" dirty="0"/>
              <a:t> som held fram </a:t>
            </a:r>
            <a:r>
              <a:rPr lang="nb-NO" sz="1100" dirty="0" err="1"/>
              <a:t>utan</a:t>
            </a:r>
            <a:r>
              <a:rPr lang="nb-NO" sz="1100" dirty="0"/>
              <a:t> </a:t>
            </a:r>
            <a:r>
              <a:rPr lang="nb-NO" sz="1100" dirty="0" err="1"/>
              <a:t>opphald</a:t>
            </a:r>
            <a:r>
              <a:rPr lang="nb-NO" sz="1100" dirty="0"/>
              <a:t>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84AE0BA-8FAA-4ED2-8AEE-D4297026C5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9" y="1957263"/>
            <a:ext cx="344026" cy="330762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25C75DA4-82A7-4399-9EF2-FFA647F39C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4" y="2575341"/>
            <a:ext cx="627657" cy="305644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7D161D73-281F-445A-9B8D-4F077AAFFF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4" y="3224021"/>
            <a:ext cx="634995" cy="60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29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>
            <a:extLst>
              <a:ext uri="{FF2B5EF4-FFF2-40B4-BE49-F238E27FC236}">
                <a16:creationId xmlns:a16="http://schemas.microsoft.com/office/drawing/2014/main" id="{1F94E245-3F06-4D9A-8E0E-DFF55004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501" y="2074168"/>
            <a:ext cx="1766631" cy="236283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8BA598E-3413-4227-9630-73BA537B4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62" y="2219299"/>
            <a:ext cx="1182316" cy="2160414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10F23E5C-FEE0-4175-98AF-0E899B2F3D95}"/>
              </a:ext>
            </a:extLst>
          </p:cNvPr>
          <p:cNvSpPr txBox="1">
            <a:spLocks/>
          </p:cNvSpPr>
          <p:nvPr/>
        </p:nvSpPr>
        <p:spPr>
          <a:xfrm>
            <a:off x="166254" y="156972"/>
            <a:ext cx="4046343" cy="1501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dirty="0"/>
              <a:t>De kan la </a:t>
            </a:r>
            <a:r>
              <a:rPr lang="nb-NO" sz="1100" dirty="0" err="1"/>
              <a:t>vere</a:t>
            </a:r>
            <a:r>
              <a:rPr lang="nb-NO" sz="1100" dirty="0"/>
              <a:t> å legge til servo-tillegget, da må de bruke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kloss enn vist på </a:t>
            </a:r>
            <a:r>
              <a:rPr lang="nb-NO" sz="1100" dirty="0" err="1"/>
              <a:t>førre</a:t>
            </a:r>
            <a:r>
              <a:rPr lang="nb-NO" sz="1100" dirty="0"/>
              <a:t> side. Det er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kloss uavhengig av kva type servo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nyttar</a:t>
            </a:r>
            <a:r>
              <a:rPr lang="nb-NO" sz="1100" dirty="0"/>
              <a:t>, men </a:t>
            </a:r>
            <a:r>
              <a:rPr lang="nb-NO" sz="1100" dirty="0" err="1"/>
              <a:t>verdiane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skriv inn, får ulikt resultat ut </a:t>
            </a:r>
            <a:r>
              <a:rPr lang="nb-NO" sz="1100" dirty="0" err="1"/>
              <a:t>frå</a:t>
            </a:r>
            <a:r>
              <a:rPr lang="nb-NO" sz="1100" dirty="0"/>
              <a:t> servotypen.</a:t>
            </a:r>
          </a:p>
          <a:p>
            <a:pPr marL="0" indent="0">
              <a:buNone/>
            </a:pPr>
            <a:r>
              <a:rPr lang="nb-NO" sz="1100" dirty="0"/>
              <a:t>180</a:t>
            </a:r>
            <a:r>
              <a:rPr lang="nb-NO" sz="1100" dirty="0">
                <a:sym typeface="Symbol" panose="05050102010706020507" pitchFamily="18" charset="2"/>
              </a:rPr>
              <a:t>-servo: Verdien angir vinkelen servoen skal dreie til.</a:t>
            </a:r>
            <a:endParaRPr lang="nb-NO" sz="1100" dirty="0"/>
          </a:p>
          <a:p>
            <a:pPr marL="0" indent="0">
              <a:buNone/>
            </a:pPr>
            <a:r>
              <a:rPr lang="nb-NO" sz="1100" dirty="0"/>
              <a:t>360</a:t>
            </a:r>
            <a:r>
              <a:rPr lang="nb-NO" sz="1100" dirty="0">
                <a:sym typeface="Symbol" panose="05050102010706020507" pitchFamily="18" charset="2"/>
              </a:rPr>
              <a:t>-servo: Verdien angir dreiefart som servoen dreier rundt og rundt med.</a:t>
            </a:r>
            <a:endParaRPr lang="nb-NO" sz="1100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1253F4B-0C00-4BE6-90DB-7FC38A51E635}"/>
              </a:ext>
            </a:extLst>
          </p:cNvPr>
          <p:cNvSpPr/>
          <p:nvPr/>
        </p:nvSpPr>
        <p:spPr>
          <a:xfrm>
            <a:off x="166255" y="140644"/>
            <a:ext cx="6313057" cy="14366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B34C540-6A3A-418D-93FC-3CA85C0B07EC}"/>
              </a:ext>
            </a:extLst>
          </p:cNvPr>
          <p:cNvSpPr txBox="1"/>
          <p:nvPr/>
        </p:nvSpPr>
        <p:spPr>
          <a:xfrm>
            <a:off x="166254" y="1758739"/>
            <a:ext cx="229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Denne klossen finn du slik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3C347B9-511F-45E0-8B50-24DCEA1A74B2}"/>
              </a:ext>
            </a:extLst>
          </p:cNvPr>
          <p:cNvSpPr txBox="1"/>
          <p:nvPr/>
        </p:nvSpPr>
        <p:spPr>
          <a:xfrm>
            <a:off x="240684" y="2181084"/>
            <a:ext cx="14992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nb-NO" sz="1100" dirty="0"/>
              <a:t>Vel avansert i menyen, han er svart.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 Gå nedover i menyen til du finn tilkopling. Han er mørkeraud.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AF8AE17-535F-4DA3-B1F5-29DC9CE56DF9}"/>
              </a:ext>
            </a:extLst>
          </p:cNvPr>
          <p:cNvSpPr/>
          <p:nvPr/>
        </p:nvSpPr>
        <p:spPr>
          <a:xfrm>
            <a:off x="2237825" y="2204125"/>
            <a:ext cx="931374" cy="26024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8D73D768-4001-48A7-AEA3-C5246D72E939}"/>
              </a:ext>
            </a:extLst>
          </p:cNvPr>
          <p:cNvCxnSpPr>
            <a:cxnSpLocks/>
          </p:cNvCxnSpPr>
          <p:nvPr/>
        </p:nvCxnSpPr>
        <p:spPr>
          <a:xfrm>
            <a:off x="1417625" y="2323107"/>
            <a:ext cx="656104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7974F123-DAF3-4E19-A682-AE39BAE3AB9B}"/>
              </a:ext>
            </a:extLst>
          </p:cNvPr>
          <p:cNvCxnSpPr>
            <a:cxnSpLocks/>
          </p:cNvCxnSpPr>
          <p:nvPr/>
        </p:nvCxnSpPr>
        <p:spPr>
          <a:xfrm>
            <a:off x="1581721" y="3651165"/>
            <a:ext cx="492008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ktangel 12">
            <a:extLst>
              <a:ext uri="{FF2B5EF4-FFF2-40B4-BE49-F238E27FC236}">
                <a16:creationId xmlns:a16="http://schemas.microsoft.com/office/drawing/2014/main" id="{CD62EE2D-5D39-4757-8F35-F5F0D1D248A2}"/>
              </a:ext>
            </a:extLst>
          </p:cNvPr>
          <p:cNvSpPr/>
          <p:nvPr/>
        </p:nvSpPr>
        <p:spPr>
          <a:xfrm>
            <a:off x="2237853" y="3492262"/>
            <a:ext cx="1104385" cy="24253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28D4616-2282-47D0-8A6A-A840ADB2A741}"/>
              </a:ext>
            </a:extLst>
          </p:cNvPr>
          <p:cNvSpPr txBox="1"/>
          <p:nvPr/>
        </p:nvSpPr>
        <p:spPr>
          <a:xfrm>
            <a:off x="5165944" y="3429066"/>
            <a:ext cx="15608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Så finn du klossen du treng nest </a:t>
            </a:r>
            <a:r>
              <a:rPr lang="nb-NO" sz="1100" dirty="0" err="1"/>
              <a:t>nedst</a:t>
            </a:r>
            <a:r>
              <a:rPr lang="nb-NO" sz="1100" dirty="0"/>
              <a:t> (og </a:t>
            </a:r>
            <a:r>
              <a:rPr lang="nb-NO" sz="1100" dirty="0" err="1"/>
              <a:t>nedst</a:t>
            </a:r>
            <a:r>
              <a:rPr lang="nb-NO" sz="1100" dirty="0"/>
              <a:t>).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896805A-C22A-484F-821F-79B6BF706EAB}"/>
              </a:ext>
            </a:extLst>
          </p:cNvPr>
          <p:cNvSpPr/>
          <p:nvPr/>
        </p:nvSpPr>
        <p:spPr>
          <a:xfrm>
            <a:off x="3436979" y="3929967"/>
            <a:ext cx="1276581" cy="2138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29B7C2A0-906D-477B-8515-6974F112148D}"/>
              </a:ext>
            </a:extLst>
          </p:cNvPr>
          <p:cNvCxnSpPr>
            <a:cxnSpLocks/>
          </p:cNvCxnSpPr>
          <p:nvPr/>
        </p:nvCxnSpPr>
        <p:spPr>
          <a:xfrm flipH="1">
            <a:off x="4839634" y="4048630"/>
            <a:ext cx="442486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Bilde 24">
            <a:extLst>
              <a:ext uri="{FF2B5EF4-FFF2-40B4-BE49-F238E27FC236}">
                <a16:creationId xmlns:a16="http://schemas.microsoft.com/office/drawing/2014/main" id="{E6E99628-BB29-4AE7-A89D-C0A389283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09" y="5141154"/>
            <a:ext cx="1938537" cy="1630961"/>
          </a:xfrm>
          <a:prstGeom prst="rect">
            <a:avLst/>
          </a:prstGeom>
        </p:spPr>
      </p:pic>
      <p:sp>
        <p:nvSpPr>
          <p:cNvPr id="26" name="Plassholder for innhold 2">
            <a:extLst>
              <a:ext uri="{FF2B5EF4-FFF2-40B4-BE49-F238E27FC236}">
                <a16:creationId xmlns:a16="http://schemas.microsoft.com/office/drawing/2014/main" id="{8DC259BE-058B-4D7F-92C6-FDEE99C0B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7118979"/>
            <a:ext cx="5915025" cy="36798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nb-NO" sz="2000" dirty="0"/>
              <a:t>Programmering av 360</a:t>
            </a:r>
            <a:r>
              <a:rPr lang="nb-NO" sz="2000" dirty="0">
                <a:sym typeface="Symbol" panose="05050102010706020507" pitchFamily="18" charset="2"/>
              </a:rPr>
              <a:t>-</a:t>
            </a:r>
            <a:r>
              <a:rPr lang="nb-NO" sz="2000" dirty="0" err="1"/>
              <a:t>servoar</a:t>
            </a:r>
            <a:r>
              <a:rPr lang="nb-NO" sz="2000" dirty="0"/>
              <a:t> (</a:t>
            </a:r>
            <a:r>
              <a:rPr lang="nb-NO" sz="2000" dirty="0" err="1"/>
              <a:t>kontinuerlege</a:t>
            </a:r>
            <a:r>
              <a:rPr lang="nb-NO" sz="2000" dirty="0"/>
              <a:t> </a:t>
            </a:r>
            <a:r>
              <a:rPr lang="nb-NO" sz="2000" dirty="0" err="1"/>
              <a:t>servoar</a:t>
            </a:r>
            <a:r>
              <a:rPr lang="nb-NO" sz="2000" dirty="0"/>
              <a:t>)</a:t>
            </a:r>
            <a:endParaRPr lang="nb-NO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833A886D-F0CC-4A46-902D-5E83E46A1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88" y="7624373"/>
            <a:ext cx="2974109" cy="1901615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D913706-8936-4D18-84B0-7DD1D304E750}"/>
              </a:ext>
            </a:extLst>
          </p:cNvPr>
          <p:cNvSpPr txBox="1"/>
          <p:nvPr/>
        </p:nvSpPr>
        <p:spPr>
          <a:xfrm>
            <a:off x="3505205" y="7725970"/>
            <a:ext cx="29741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Om vi skriv verdien 0 til servoen, vil han rotere mot klokka så fort han kan. </a:t>
            </a:r>
          </a:p>
          <a:p>
            <a:endParaRPr lang="nb-NO" sz="1100" dirty="0"/>
          </a:p>
          <a:p>
            <a:r>
              <a:rPr lang="nb-NO" sz="1100" dirty="0"/>
              <a:t>Når vi </a:t>
            </a:r>
            <a:r>
              <a:rPr lang="nb-NO" sz="1100" dirty="0" err="1"/>
              <a:t>aukar</a:t>
            </a:r>
            <a:r>
              <a:rPr lang="nb-NO" sz="1100" dirty="0"/>
              <a:t> verdien, vil han rotere </a:t>
            </a:r>
            <a:r>
              <a:rPr lang="nb-NO" sz="1100" dirty="0" err="1"/>
              <a:t>saktare</a:t>
            </a:r>
            <a:r>
              <a:rPr lang="nb-NO" sz="1100" dirty="0"/>
              <a:t> heilt til vi kjem til 90, der motoren står stille.</a:t>
            </a:r>
          </a:p>
          <a:p>
            <a:endParaRPr lang="nb-NO" sz="1100" dirty="0"/>
          </a:p>
          <a:p>
            <a:r>
              <a:rPr lang="nb-NO" sz="1100" dirty="0"/>
              <a:t>Når vi </a:t>
            </a:r>
            <a:r>
              <a:rPr lang="nb-NO" sz="1100" dirty="0" err="1"/>
              <a:t>aukar</a:t>
            </a:r>
            <a:r>
              <a:rPr lang="nb-NO" sz="1100" dirty="0"/>
              <a:t> verdien over 90 opp mot 180 grader, roterer han </a:t>
            </a:r>
            <a:r>
              <a:rPr lang="nb-NO" sz="1100" dirty="0" err="1"/>
              <a:t>raskare</a:t>
            </a:r>
            <a:r>
              <a:rPr lang="nb-NO" sz="1100" dirty="0"/>
              <a:t> og </a:t>
            </a:r>
            <a:r>
              <a:rPr lang="nb-NO" sz="1100" dirty="0" err="1"/>
              <a:t>raskare</a:t>
            </a:r>
            <a:r>
              <a:rPr lang="nb-NO" sz="1100" dirty="0"/>
              <a:t> med klokka.</a:t>
            </a:r>
          </a:p>
          <a:p>
            <a:endParaRPr lang="nb-NO" sz="1100" dirty="0"/>
          </a:p>
          <a:p>
            <a:r>
              <a:rPr lang="nb-NO" sz="1100" dirty="0"/>
              <a:t>Her er verdien altså </a:t>
            </a:r>
            <a:r>
              <a:rPr lang="nb-NO" sz="1100" dirty="0" err="1"/>
              <a:t>ikkje</a:t>
            </a:r>
            <a:r>
              <a:rPr lang="nb-NO" sz="1100" dirty="0"/>
              <a:t> vinkelen, men dreiefart.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38985651-BB95-49B6-82DE-CF8D9A723F58}"/>
              </a:ext>
            </a:extLst>
          </p:cNvPr>
          <p:cNvSpPr txBox="1"/>
          <p:nvPr/>
        </p:nvSpPr>
        <p:spPr>
          <a:xfrm>
            <a:off x="378687" y="6787660"/>
            <a:ext cx="6007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___________________________________________________________________________________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7179F5E-8DD1-4524-BA23-7BF829E09250}"/>
              </a:ext>
            </a:extLst>
          </p:cNvPr>
          <p:cNvSpPr txBox="1"/>
          <p:nvPr/>
        </p:nvSpPr>
        <p:spPr>
          <a:xfrm>
            <a:off x="2464796" y="5278185"/>
            <a:ext cx="39217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180</a:t>
            </a:r>
            <a:r>
              <a:rPr lang="nb-NO" sz="1100" dirty="0">
                <a:sym typeface="Symbol" panose="05050102010706020507" pitchFamily="18" charset="2"/>
              </a:rPr>
              <a:t>-</a:t>
            </a:r>
            <a:r>
              <a:rPr lang="nb-NO" sz="1100" dirty="0"/>
              <a:t>servo kan dreie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kvar veg, men </a:t>
            </a:r>
            <a:r>
              <a:rPr lang="nb-NO" sz="1100" dirty="0" err="1"/>
              <a:t>ikkje</a:t>
            </a:r>
            <a:r>
              <a:rPr lang="nb-NO" sz="1100" dirty="0"/>
              <a:t> dreie heilt rundt. </a:t>
            </a:r>
            <a:r>
              <a:rPr lang="nb-NO" sz="1100" dirty="0" err="1"/>
              <a:t>Ein</a:t>
            </a:r>
            <a:r>
              <a:rPr lang="nb-NO" sz="1100" dirty="0"/>
              <a:t> kan typisk </a:t>
            </a:r>
            <a:r>
              <a:rPr lang="nb-NO" sz="1100" dirty="0" err="1"/>
              <a:t>ikkje</a:t>
            </a:r>
            <a:r>
              <a:rPr lang="nb-NO" sz="1100" dirty="0"/>
              <a:t> styre farten til denne typen </a:t>
            </a:r>
            <a:r>
              <a:rPr lang="nb-NO" sz="1100" dirty="0" err="1"/>
              <a:t>servoar</a:t>
            </a:r>
            <a:r>
              <a:rPr lang="nb-NO" sz="1100" dirty="0"/>
              <a:t>, </a:t>
            </a:r>
            <a:r>
              <a:rPr lang="nb-NO" sz="1100" dirty="0" err="1"/>
              <a:t>berre</a:t>
            </a:r>
            <a:r>
              <a:rPr lang="nb-NO" sz="1100" dirty="0"/>
              <a:t> kva for </a:t>
            </a:r>
            <a:r>
              <a:rPr lang="nb-NO" sz="1100" dirty="0" err="1"/>
              <a:t>ein</a:t>
            </a:r>
            <a:r>
              <a:rPr lang="nb-NO" sz="1100" dirty="0"/>
              <a:t> vinkel </a:t>
            </a:r>
            <a:r>
              <a:rPr lang="nb-NO" sz="1100" dirty="0" err="1"/>
              <a:t>dei</a:t>
            </a:r>
            <a:r>
              <a:rPr lang="nb-NO" sz="1100" dirty="0"/>
              <a:t> dreier til.</a:t>
            </a:r>
          </a:p>
          <a:p>
            <a:endParaRPr lang="nb-NO" sz="1100" dirty="0"/>
          </a:p>
          <a:p>
            <a:r>
              <a:rPr lang="nb-NO" sz="1100" dirty="0"/>
              <a:t>Det </a:t>
            </a:r>
            <a:r>
              <a:rPr lang="nb-NO" sz="1100" dirty="0" err="1"/>
              <a:t>øvste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i den </a:t>
            </a:r>
            <a:r>
              <a:rPr lang="nb-NO" sz="1100" dirty="0" err="1"/>
              <a:t>eine</a:t>
            </a:r>
            <a:r>
              <a:rPr lang="nb-NO" sz="1100" dirty="0"/>
              <a:t> retninga. Det </a:t>
            </a:r>
            <a:r>
              <a:rPr lang="nb-NO" sz="1100" dirty="0" err="1"/>
              <a:t>nedste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attende til utgangspunktet.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F9086E6C-7D8C-4204-889F-E322979710E8}"/>
              </a:ext>
            </a:extLst>
          </p:cNvPr>
          <p:cNvSpPr txBox="1"/>
          <p:nvPr/>
        </p:nvSpPr>
        <p:spPr>
          <a:xfrm>
            <a:off x="421588" y="4348005"/>
            <a:ext cx="6007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___________________________________________________________________________________</a:t>
            </a:r>
          </a:p>
        </p:txBody>
      </p:sp>
      <p:sp>
        <p:nvSpPr>
          <p:cNvPr id="34" name="Plassholder for innhold 2">
            <a:extLst>
              <a:ext uri="{FF2B5EF4-FFF2-40B4-BE49-F238E27FC236}">
                <a16:creationId xmlns:a16="http://schemas.microsoft.com/office/drawing/2014/main" id="{C13BEEE3-CA29-4AAF-9E59-12F0099CCCE8}"/>
              </a:ext>
            </a:extLst>
          </p:cNvPr>
          <p:cNvSpPr txBox="1">
            <a:spLocks/>
          </p:cNvSpPr>
          <p:nvPr/>
        </p:nvSpPr>
        <p:spPr>
          <a:xfrm>
            <a:off x="378687" y="4698087"/>
            <a:ext cx="5915025" cy="367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2000" dirty="0"/>
              <a:t>Programmering av 180</a:t>
            </a:r>
            <a:r>
              <a:rPr lang="nb-NO" sz="2000" dirty="0">
                <a:sym typeface="Symbol" panose="05050102010706020507" pitchFamily="18" charset="2"/>
              </a:rPr>
              <a:t>-</a:t>
            </a:r>
            <a:r>
              <a:rPr lang="nb-NO" sz="2000" dirty="0" err="1"/>
              <a:t>servoar</a:t>
            </a:r>
            <a:endParaRPr lang="nb-NO" sz="2000" dirty="0">
              <a:solidFill>
                <a:srgbClr val="00B05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7D401557-FC07-4B8D-87AA-3748304D2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4669" y="607977"/>
            <a:ext cx="2139043" cy="429906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CACBBF77-2673-4CFA-BA62-9DA7833CC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954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E56549-BE7E-4025-B282-83A81200F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03C4CE6-4894-4773-AB00-B33C0088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7455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DC10FF-F01A-4251-B118-49488692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7852"/>
            <a:ext cx="5915025" cy="891965"/>
          </a:xfrm>
        </p:spPr>
        <p:txBody>
          <a:bodyPr/>
          <a:lstStyle/>
          <a:p>
            <a:pPr algn="ctr"/>
            <a:r>
              <a:rPr lang="nb-NO" dirty="0" err="1"/>
              <a:t>Miniutfordringar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35F8F27-154A-4EEC-85CD-BE932DFC83AF}"/>
              </a:ext>
            </a:extLst>
          </p:cNvPr>
          <p:cNvSpPr txBox="1"/>
          <p:nvPr/>
        </p:nvSpPr>
        <p:spPr>
          <a:xfrm>
            <a:off x="2774775" y="2693346"/>
            <a:ext cx="3760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1200" dirty="0"/>
          </a:p>
          <a:p>
            <a:r>
              <a:rPr lang="nb-NO" sz="1200" dirty="0"/>
              <a:t>Bruk </a:t>
            </a:r>
            <a:r>
              <a:rPr lang="nb-NO" sz="1200" dirty="0" err="1"/>
              <a:t>dei</a:t>
            </a:r>
            <a:r>
              <a:rPr lang="nb-NO" sz="1200" dirty="0"/>
              <a:t> utdelte materiala.</a:t>
            </a:r>
          </a:p>
          <a:p>
            <a:endParaRPr lang="nb-NO" sz="1200" dirty="0"/>
          </a:p>
          <a:p>
            <a:r>
              <a:rPr lang="nb-NO" sz="1200" dirty="0"/>
              <a:t>Bygg tårn med gjennomsnittshøgd på minst 160 cm på papplata.</a:t>
            </a:r>
          </a:p>
          <a:p>
            <a:endParaRPr lang="nb-NO" sz="1200" dirty="0"/>
          </a:p>
          <a:p>
            <a:r>
              <a:rPr lang="nb-NO" sz="1200" dirty="0" err="1"/>
              <a:t>Klossane</a:t>
            </a:r>
            <a:r>
              <a:rPr lang="nb-NO" sz="1200" dirty="0"/>
              <a:t> må </a:t>
            </a:r>
            <a:r>
              <a:rPr lang="nb-NO" sz="1200" dirty="0" err="1"/>
              <a:t>vere</a:t>
            </a:r>
            <a:r>
              <a:rPr lang="nb-NO" sz="1200" dirty="0"/>
              <a:t> i kontakt med plata, og plata skal </a:t>
            </a:r>
            <a:r>
              <a:rPr lang="nb-NO" sz="1200" dirty="0" err="1"/>
              <a:t>vere</a:t>
            </a:r>
            <a:r>
              <a:rPr lang="nb-NO" sz="1200" dirty="0"/>
              <a:t> intakt.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32AE0E0-DC86-4C53-8A93-478E9E9E3538}"/>
              </a:ext>
            </a:extLst>
          </p:cNvPr>
          <p:cNvSpPr txBox="1"/>
          <p:nvPr/>
        </p:nvSpPr>
        <p:spPr>
          <a:xfrm>
            <a:off x="2774775" y="1719531"/>
            <a:ext cx="37602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Papplate (30 cm x 30 cm), 18 papirark, tape og saks.</a:t>
            </a:r>
          </a:p>
          <a:p>
            <a:endParaRPr lang="nb-NO" sz="1200" dirty="0"/>
          </a:p>
          <a:p>
            <a:r>
              <a:rPr lang="nb-NO" sz="1200" b="1" dirty="0"/>
              <a:t>Bruk av tid: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13DD91C-9C93-4AB8-B7A3-21D504517BD8}"/>
              </a:ext>
            </a:extLst>
          </p:cNvPr>
          <p:cNvSpPr txBox="1"/>
          <p:nvPr/>
        </p:nvSpPr>
        <p:spPr>
          <a:xfrm>
            <a:off x="471488" y="4549940"/>
            <a:ext cx="620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B6C3C87-B9BD-4157-BEC6-647BC2C8A337}"/>
              </a:ext>
            </a:extLst>
          </p:cNvPr>
          <p:cNvSpPr txBox="1"/>
          <p:nvPr/>
        </p:nvSpPr>
        <p:spPr>
          <a:xfrm>
            <a:off x="471488" y="1101418"/>
            <a:ext cx="3060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Det skeive tårnet i Pisa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84F4F1E-D1E6-48F2-97C1-D2B83415E122}"/>
              </a:ext>
            </a:extLst>
          </p:cNvPr>
          <p:cNvSpPr txBox="1"/>
          <p:nvPr/>
        </p:nvSpPr>
        <p:spPr>
          <a:xfrm>
            <a:off x="471488" y="5077282"/>
            <a:ext cx="3060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Utskytingsmekanisme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EEB2A8B-8A5D-40D1-ACFF-1AA8646FECE0}"/>
              </a:ext>
            </a:extLst>
          </p:cNvPr>
          <p:cNvSpPr txBox="1"/>
          <p:nvPr/>
        </p:nvSpPr>
        <p:spPr>
          <a:xfrm>
            <a:off x="471488" y="8019752"/>
            <a:ext cx="4650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1200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utskytningmekanisme</a:t>
            </a:r>
            <a:r>
              <a:rPr lang="nb-NO" sz="1200" dirty="0"/>
              <a:t> som får svampen til å flyge minst 5 meter.</a:t>
            </a:r>
          </a:p>
          <a:p>
            <a:endParaRPr lang="nb-NO" sz="1200" dirty="0"/>
          </a:p>
          <a:p>
            <a:r>
              <a:rPr lang="nb-NO" sz="1200" dirty="0" err="1"/>
              <a:t>Utskytingsmeknismen</a:t>
            </a:r>
            <a:r>
              <a:rPr lang="nb-NO" sz="1200" dirty="0"/>
              <a:t> må </a:t>
            </a:r>
            <a:r>
              <a:rPr lang="nb-NO" sz="1200" dirty="0" err="1"/>
              <a:t>vere</a:t>
            </a:r>
            <a:r>
              <a:rPr lang="nb-NO" sz="1200" dirty="0"/>
              <a:t> samansett av 5 ulike materiale.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617197D-ECD9-4709-9A83-F96C20248276}"/>
              </a:ext>
            </a:extLst>
          </p:cNvPr>
          <p:cNvSpPr txBox="1"/>
          <p:nvPr/>
        </p:nvSpPr>
        <p:spPr>
          <a:xfrm>
            <a:off x="4211046" y="5604624"/>
            <a:ext cx="217546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Alt som ligg klart.</a:t>
            </a:r>
          </a:p>
          <a:p>
            <a:endParaRPr lang="nb-NO" sz="1200" dirty="0"/>
          </a:p>
          <a:p>
            <a:r>
              <a:rPr lang="nb-NO" sz="1200" b="1" dirty="0"/>
              <a:t>Bruk av tid: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107D953-5223-4791-A39B-D20E6321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16</a:t>
            </a:fld>
            <a:endParaRPr lang="nb-NO"/>
          </a:p>
        </p:txBody>
      </p:sp>
      <p:pic>
        <p:nvPicPr>
          <p:cNvPr id="9" name="Bilde 8" descr="Et bilde som inneholder himmel, utendørs, bygning, gress&#10;&#10;Automatisk generert beskrivelse">
            <a:extLst>
              <a:ext uri="{FF2B5EF4-FFF2-40B4-BE49-F238E27FC236}">
                <a16:creationId xmlns:a16="http://schemas.microsoft.com/office/drawing/2014/main" id="{B5029B52-4FCD-48BA-94ED-7046E7574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31" y="1665460"/>
            <a:ext cx="1949684" cy="2945142"/>
          </a:xfrm>
          <a:prstGeom prst="rect">
            <a:avLst/>
          </a:prstGeom>
        </p:spPr>
      </p:pic>
      <p:pic>
        <p:nvPicPr>
          <p:cNvPr id="15" name="Bilde 14" descr="Et bilde som inneholder røyk, våpen, missil, rakett&#10;&#10;Automatisk generert beskrivelse">
            <a:extLst>
              <a:ext uri="{FF2B5EF4-FFF2-40B4-BE49-F238E27FC236}">
                <a16:creationId xmlns:a16="http://schemas.microsoft.com/office/drawing/2014/main" id="{5BBC2BAF-D624-4726-A600-F8B34D8DF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30" y="5604624"/>
            <a:ext cx="3459303" cy="239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8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E35F8F27-154A-4EEC-85CD-BE932DFC83AF}"/>
              </a:ext>
            </a:extLst>
          </p:cNvPr>
          <p:cNvSpPr txBox="1"/>
          <p:nvPr/>
        </p:nvSpPr>
        <p:spPr>
          <a:xfrm>
            <a:off x="347886" y="3289598"/>
            <a:ext cx="6320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flygande</a:t>
            </a:r>
            <a:r>
              <a:rPr lang="nb-NO" sz="1200" dirty="0"/>
              <a:t> objekt som skal </a:t>
            </a:r>
            <a:r>
              <a:rPr lang="nb-NO" sz="1200" dirty="0" err="1"/>
              <a:t>vere</a:t>
            </a:r>
            <a:r>
              <a:rPr lang="nb-NO" sz="1200" dirty="0"/>
              <a:t> i lufta lengst </a:t>
            </a:r>
            <a:r>
              <a:rPr lang="nb-NO" sz="1200" dirty="0" err="1"/>
              <a:t>mogleg</a:t>
            </a:r>
            <a:r>
              <a:rPr lang="nb-NO" sz="1200" dirty="0"/>
              <a:t>.</a:t>
            </a:r>
          </a:p>
          <a:p>
            <a:endParaRPr lang="nb-NO" sz="400" dirty="0"/>
          </a:p>
          <a:p>
            <a:r>
              <a:rPr lang="nb-NO" sz="1200" dirty="0"/>
              <a:t>Bruk </a:t>
            </a:r>
            <a:r>
              <a:rPr lang="nb-NO" sz="1200" dirty="0" err="1"/>
              <a:t>dei</a:t>
            </a:r>
            <a:r>
              <a:rPr lang="nb-NO" sz="1200" dirty="0"/>
              <a:t> utdelte materiala.</a:t>
            </a:r>
          </a:p>
          <a:p>
            <a:endParaRPr lang="nb-NO" sz="400" dirty="0"/>
          </a:p>
          <a:p>
            <a:r>
              <a:rPr lang="nb-NO" sz="1200" dirty="0"/>
              <a:t>Det </a:t>
            </a:r>
            <a:r>
              <a:rPr lang="nb-NO" sz="1200" dirty="0" err="1"/>
              <a:t>flygande</a:t>
            </a:r>
            <a:r>
              <a:rPr lang="nb-NO" sz="1200" dirty="0"/>
              <a:t> objektet skal dra </a:t>
            </a:r>
            <a:r>
              <a:rPr lang="nb-NO" sz="1200" dirty="0" err="1"/>
              <a:t>ein</a:t>
            </a:r>
            <a:r>
              <a:rPr lang="nb-NO" sz="1200" dirty="0"/>
              <a:t> blyant.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13DD91C-9C93-4AB8-B7A3-21D504517BD8}"/>
              </a:ext>
            </a:extLst>
          </p:cNvPr>
          <p:cNvSpPr txBox="1"/>
          <p:nvPr/>
        </p:nvSpPr>
        <p:spPr>
          <a:xfrm>
            <a:off x="471488" y="4321342"/>
            <a:ext cx="620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B6C3C87-B9BD-4157-BEC6-647BC2C8A337}"/>
              </a:ext>
            </a:extLst>
          </p:cNvPr>
          <p:cNvSpPr txBox="1"/>
          <p:nvPr/>
        </p:nvSpPr>
        <p:spPr>
          <a:xfrm>
            <a:off x="471488" y="162955"/>
            <a:ext cx="360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Uidentifisert </a:t>
            </a:r>
            <a:r>
              <a:rPr lang="nb-NO" b="1" dirty="0" err="1"/>
              <a:t>flygande</a:t>
            </a:r>
            <a:r>
              <a:rPr lang="nb-NO" b="1" dirty="0"/>
              <a:t> objekt (UFO)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84F4F1E-D1E6-48F2-97C1-D2B83415E122}"/>
              </a:ext>
            </a:extLst>
          </p:cNvPr>
          <p:cNvSpPr txBox="1"/>
          <p:nvPr/>
        </p:nvSpPr>
        <p:spPr>
          <a:xfrm>
            <a:off x="471488" y="4668210"/>
            <a:ext cx="3060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Bordtennis-basketball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EEB2A8B-8A5D-40D1-ACFF-1AA8646FECE0}"/>
              </a:ext>
            </a:extLst>
          </p:cNvPr>
          <p:cNvSpPr txBox="1"/>
          <p:nvPr/>
        </p:nvSpPr>
        <p:spPr>
          <a:xfrm>
            <a:off x="347886" y="7863917"/>
            <a:ext cx="4650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1200" b="1" dirty="0"/>
          </a:p>
          <a:p>
            <a:r>
              <a:rPr lang="nb-NO" sz="1200" dirty="0"/>
              <a:t>Ballen må følge </a:t>
            </a:r>
            <a:r>
              <a:rPr lang="nb-NO" sz="1200" dirty="0" err="1"/>
              <a:t>ein</a:t>
            </a:r>
            <a:r>
              <a:rPr lang="nb-NO" sz="1200" dirty="0"/>
              <a:t> bane og gå gjennom ei korg.</a:t>
            </a:r>
          </a:p>
          <a:p>
            <a:endParaRPr lang="nb-NO" sz="1200" dirty="0"/>
          </a:p>
          <a:p>
            <a:r>
              <a:rPr lang="nb-NO" sz="1200" dirty="0"/>
              <a:t>Ballen kan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rørast</a:t>
            </a:r>
            <a:r>
              <a:rPr lang="nb-NO" sz="1200" dirty="0"/>
              <a:t> etter at han er sett i gang.</a:t>
            </a:r>
          </a:p>
          <a:p>
            <a:endParaRPr lang="nb-NO" sz="1200" dirty="0"/>
          </a:p>
          <a:p>
            <a:r>
              <a:rPr lang="nb-NO" sz="1200" dirty="0"/>
              <a:t>Korga som ballen skal gå gjennom må </a:t>
            </a:r>
            <a:r>
              <a:rPr lang="nb-NO" sz="1200" dirty="0" err="1"/>
              <a:t>lagast</a:t>
            </a:r>
            <a:r>
              <a:rPr lang="nb-NO" sz="1200" dirty="0"/>
              <a:t>.</a:t>
            </a:r>
          </a:p>
          <a:p>
            <a:endParaRPr lang="nb-NO" sz="1200" dirty="0"/>
          </a:p>
          <a:p>
            <a:r>
              <a:rPr lang="nb-NO" sz="1200" dirty="0"/>
              <a:t>Banen må </a:t>
            </a:r>
            <a:r>
              <a:rPr lang="nb-NO" sz="1200" dirty="0" err="1"/>
              <a:t>vere</a:t>
            </a:r>
            <a:r>
              <a:rPr lang="nb-NO" sz="1200" dirty="0"/>
              <a:t> minst 2 meter og kan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vere</a:t>
            </a:r>
            <a:r>
              <a:rPr lang="nb-NO" sz="1200" dirty="0"/>
              <a:t> ei rett linje.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617197D-ECD9-4709-9A83-F96C20248276}"/>
              </a:ext>
            </a:extLst>
          </p:cNvPr>
          <p:cNvSpPr txBox="1"/>
          <p:nvPr/>
        </p:nvSpPr>
        <p:spPr>
          <a:xfrm>
            <a:off x="4275667" y="5215327"/>
            <a:ext cx="220902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Alt som ligg klart.</a:t>
            </a:r>
          </a:p>
          <a:p>
            <a:endParaRPr lang="nb-NO" sz="1200" dirty="0"/>
          </a:p>
          <a:p>
            <a:r>
              <a:rPr lang="nb-NO" sz="1200" b="1" dirty="0"/>
              <a:t>Tidsbruk: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2FE9A3E-CD4D-4B48-A0EB-B9CB5A7F9F0B}"/>
              </a:ext>
            </a:extLst>
          </p:cNvPr>
          <p:cNvSpPr txBox="1"/>
          <p:nvPr/>
        </p:nvSpPr>
        <p:spPr>
          <a:xfrm>
            <a:off x="4275667" y="702290"/>
            <a:ext cx="220902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Alt som ligg klart.</a:t>
            </a:r>
          </a:p>
          <a:p>
            <a:endParaRPr lang="nb-NO" sz="1200" dirty="0"/>
          </a:p>
          <a:p>
            <a:r>
              <a:rPr lang="nb-NO" sz="1200" b="1" dirty="0"/>
              <a:t>Tidsbruk: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3ECF9361-8387-4415-9D45-49269060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17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CBF2D0A-C9D4-497F-BC43-560A793AA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03" y="702289"/>
            <a:ext cx="3622757" cy="2398264"/>
          </a:xfrm>
          <a:prstGeom prst="rect">
            <a:avLst/>
          </a:prstGeom>
        </p:spPr>
      </p:pic>
      <p:pic>
        <p:nvPicPr>
          <p:cNvPr id="13" name="Bilde 12" descr="Et bilde som inneholder idrett, sport, basketball&#10;&#10;Automatisk generert beskrivelse">
            <a:extLst>
              <a:ext uri="{FF2B5EF4-FFF2-40B4-BE49-F238E27FC236}">
                <a16:creationId xmlns:a16="http://schemas.microsoft.com/office/drawing/2014/main" id="{93FA6A02-0BD2-41E0-BDE0-90CCF725F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5215327"/>
            <a:ext cx="3682350" cy="255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6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E35F8F27-154A-4EEC-85CD-BE932DFC83AF}"/>
              </a:ext>
            </a:extLst>
          </p:cNvPr>
          <p:cNvSpPr txBox="1"/>
          <p:nvPr/>
        </p:nvSpPr>
        <p:spPr>
          <a:xfrm>
            <a:off x="355632" y="2961685"/>
            <a:ext cx="6320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1200" dirty="0"/>
          </a:p>
          <a:p>
            <a:r>
              <a:rPr lang="nb-NO" sz="1200" dirty="0"/>
              <a:t>Lage </a:t>
            </a:r>
            <a:r>
              <a:rPr lang="nb-NO" sz="1200" dirty="0" err="1"/>
              <a:t>ein</a:t>
            </a:r>
            <a:r>
              <a:rPr lang="nb-NO" sz="1200" dirty="0"/>
              <a:t> gjenstand som bruker nøyaktig 5 sekund på å trille ned papplatebakken. </a:t>
            </a:r>
          </a:p>
          <a:p>
            <a:endParaRPr lang="nb-NO" sz="1200" dirty="0"/>
          </a:p>
          <a:p>
            <a:r>
              <a:rPr lang="nb-NO" sz="1200" dirty="0"/>
              <a:t>Bruk </a:t>
            </a:r>
            <a:r>
              <a:rPr lang="nb-NO" sz="1200" dirty="0" err="1"/>
              <a:t>dei</a:t>
            </a:r>
            <a:r>
              <a:rPr lang="nb-NO" sz="1200" dirty="0"/>
              <a:t> utdelte materiala.</a:t>
            </a:r>
          </a:p>
          <a:p>
            <a:endParaRPr lang="nb-NO" sz="1200" dirty="0"/>
          </a:p>
          <a:p>
            <a:r>
              <a:rPr lang="nb-NO" sz="1200" dirty="0"/>
              <a:t>Det er </a:t>
            </a:r>
            <a:r>
              <a:rPr lang="nb-NO" sz="1200" dirty="0" err="1"/>
              <a:t>ikkje</a:t>
            </a:r>
            <a:r>
              <a:rPr lang="nb-NO" sz="1200" dirty="0"/>
              <a:t> lov å røre gjenstanden etter at han er </a:t>
            </a:r>
            <a:r>
              <a:rPr lang="nb-NO" sz="1200" dirty="0" err="1"/>
              <a:t>sloppen</a:t>
            </a:r>
            <a:r>
              <a:rPr lang="nb-NO" sz="1200" dirty="0"/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13DD91C-9C93-4AB8-B7A3-21D504517BD8}"/>
              </a:ext>
            </a:extLst>
          </p:cNvPr>
          <p:cNvSpPr txBox="1"/>
          <p:nvPr/>
        </p:nvSpPr>
        <p:spPr>
          <a:xfrm>
            <a:off x="471488" y="4321342"/>
            <a:ext cx="620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B6C3C87-B9BD-4157-BEC6-647BC2C8A337}"/>
              </a:ext>
            </a:extLst>
          </p:cNvPr>
          <p:cNvSpPr txBox="1"/>
          <p:nvPr/>
        </p:nvSpPr>
        <p:spPr>
          <a:xfrm>
            <a:off x="471488" y="162955"/>
            <a:ext cx="360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Bakkeløp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84F4F1E-D1E6-48F2-97C1-D2B83415E122}"/>
              </a:ext>
            </a:extLst>
          </p:cNvPr>
          <p:cNvSpPr txBox="1"/>
          <p:nvPr/>
        </p:nvSpPr>
        <p:spPr>
          <a:xfrm>
            <a:off x="471488" y="4668210"/>
            <a:ext cx="3060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Brubygging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EEB2A8B-8A5D-40D1-ACFF-1AA8646FECE0}"/>
              </a:ext>
            </a:extLst>
          </p:cNvPr>
          <p:cNvSpPr txBox="1"/>
          <p:nvPr/>
        </p:nvSpPr>
        <p:spPr>
          <a:xfrm>
            <a:off x="355632" y="7673342"/>
            <a:ext cx="4650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Krav:</a:t>
            </a:r>
          </a:p>
          <a:p>
            <a:endParaRPr lang="nb-NO" sz="1200" b="1" dirty="0"/>
          </a:p>
          <a:p>
            <a:r>
              <a:rPr lang="nb-NO" sz="1200" dirty="0"/>
              <a:t>Bruk </a:t>
            </a:r>
            <a:r>
              <a:rPr lang="nb-NO" sz="1200" dirty="0" err="1"/>
              <a:t>dei</a:t>
            </a:r>
            <a:r>
              <a:rPr lang="nb-NO" sz="1200" dirty="0"/>
              <a:t> utdelte materiala.</a:t>
            </a:r>
          </a:p>
          <a:p>
            <a:endParaRPr lang="nb-NO" sz="1200" dirty="0"/>
          </a:p>
          <a:p>
            <a:r>
              <a:rPr lang="nb-NO" sz="1200" dirty="0"/>
              <a:t>Bygg </a:t>
            </a:r>
            <a:r>
              <a:rPr lang="nb-NO" sz="1200"/>
              <a:t>ei bru </a:t>
            </a:r>
            <a:r>
              <a:rPr lang="nb-NO" sz="1200" dirty="0"/>
              <a:t>med </a:t>
            </a:r>
            <a:r>
              <a:rPr lang="nb-NO" sz="1200" dirty="0" err="1"/>
              <a:t>eit</a:t>
            </a:r>
            <a:r>
              <a:rPr lang="nb-NO" sz="1200" dirty="0"/>
              <a:t> spenn på minst 50 cm.</a:t>
            </a:r>
          </a:p>
          <a:p>
            <a:endParaRPr lang="nb-NO" sz="1200" dirty="0"/>
          </a:p>
          <a:p>
            <a:r>
              <a:rPr lang="nb-NO" sz="1200" dirty="0"/>
              <a:t>Brua skal kunne </a:t>
            </a:r>
            <a:r>
              <a:rPr lang="nb-NO" sz="1200" dirty="0" err="1"/>
              <a:t>bere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full melkekartong midt på bruspennet (1 kg).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617197D-ECD9-4709-9A83-F96C20248276}"/>
              </a:ext>
            </a:extLst>
          </p:cNvPr>
          <p:cNvSpPr txBox="1"/>
          <p:nvPr/>
        </p:nvSpPr>
        <p:spPr>
          <a:xfrm>
            <a:off x="4078472" y="5216709"/>
            <a:ext cx="240089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Alt som ligg klart.</a:t>
            </a:r>
          </a:p>
          <a:p>
            <a:endParaRPr lang="nb-NO" sz="1200" dirty="0"/>
          </a:p>
          <a:p>
            <a:r>
              <a:rPr lang="nb-NO" sz="1200" b="1" dirty="0"/>
              <a:t>Tidsbruk: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2FE9A3E-CD4D-4B48-A0EB-B9CB5A7F9F0B}"/>
              </a:ext>
            </a:extLst>
          </p:cNvPr>
          <p:cNvSpPr txBox="1"/>
          <p:nvPr/>
        </p:nvSpPr>
        <p:spPr>
          <a:xfrm>
            <a:off x="4078472" y="714173"/>
            <a:ext cx="240089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Materiale: </a:t>
            </a:r>
            <a:r>
              <a:rPr lang="nb-NO" sz="1200" dirty="0"/>
              <a:t>Alt som ligg klart.</a:t>
            </a:r>
          </a:p>
          <a:p>
            <a:endParaRPr lang="nb-NO" sz="1200" dirty="0"/>
          </a:p>
          <a:p>
            <a:r>
              <a:rPr lang="nb-NO" sz="1200" b="1" dirty="0"/>
              <a:t>Tidsbruk: </a:t>
            </a:r>
            <a:r>
              <a:rPr lang="nb-NO" sz="1200" dirty="0"/>
              <a:t>Planlegging 2 min, gjennomføring 10 min.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80637E82-5208-4092-A714-A972AA3E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18</a:t>
            </a:fld>
            <a:endParaRPr lang="nb-NO"/>
          </a:p>
        </p:txBody>
      </p:sp>
      <p:pic>
        <p:nvPicPr>
          <p:cNvPr id="5" name="Bilde 4" descr="Et bilde som inneholder bygning, utendørs, bilvei, bil&#10;&#10;Automatisk generert beskrivelse">
            <a:extLst>
              <a:ext uri="{FF2B5EF4-FFF2-40B4-BE49-F238E27FC236}">
                <a16:creationId xmlns:a16="http://schemas.microsoft.com/office/drawing/2014/main" id="{42074E39-730D-4A83-B399-F8125C9C2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8" y="714173"/>
            <a:ext cx="3290170" cy="2184673"/>
          </a:xfrm>
          <a:prstGeom prst="rect">
            <a:avLst/>
          </a:prstGeom>
        </p:spPr>
      </p:pic>
      <p:pic>
        <p:nvPicPr>
          <p:cNvPr id="9" name="Bilde 8" descr="Et bilde som inneholder tre, utendørs, kost, verktøy&#10;&#10;Automatisk generert beskrivelse">
            <a:extLst>
              <a:ext uri="{FF2B5EF4-FFF2-40B4-BE49-F238E27FC236}">
                <a16:creationId xmlns:a16="http://schemas.microsoft.com/office/drawing/2014/main" id="{0B61F62D-4B2B-4AC6-80D0-8F05CCCE0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8" y="5215327"/>
            <a:ext cx="3525728" cy="217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478841</TotalTime>
  <Words>3980</Words>
  <Application>Microsoft Macintosh PowerPoint</Application>
  <PresentationFormat>A4 Paper (210x297 mm)</PresentationFormat>
  <Paragraphs>423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Analog introduksjon til programmering</vt:lpstr>
      <vt:lpstr>Kodeklossar – eit lite oversyn</vt:lpstr>
      <vt:lpstr>Scratch - ein introduksjon</vt:lpstr>
      <vt:lpstr>Intro til nokre klossar i Scratch - Alle desse klossane finn du i kategorien som har lik farge som klossane</vt:lpstr>
      <vt:lpstr>Introduksjon til vilkår, viss-klossar og lykkjer i Scratch</vt:lpstr>
      <vt:lpstr>Introduksjon til funksjonar i programmering - korleis lage eigne klossar</vt:lpstr>
      <vt:lpstr>Introduksjon til micro:bit</vt:lpstr>
      <vt:lpstr>Introduksjon til bruk av micro:bit - for datamaskinar</vt:lpstr>
      <vt:lpstr>Intro til MakeCode for micro:bit - Alle desse klossane finn du i kategorien som har lik farge som klossane</vt:lpstr>
      <vt:lpstr>Inndata/input for micro:bit</vt:lpstr>
      <vt:lpstr>Sensorar</vt:lpstr>
      <vt:lpstr>Feilsøking  - debugging</vt:lpstr>
      <vt:lpstr>Korleis verkar ein servo?</vt:lpstr>
      <vt:lpstr>PowerPoint Presentation</vt:lpstr>
      <vt:lpstr>PowerPoint Presentation</vt:lpstr>
      <vt:lpstr>Miniutfordringar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1504</cp:revision>
  <dcterms:created xsi:type="dcterms:W3CDTF">2018-11-04T16:46:19Z</dcterms:created>
  <dcterms:modified xsi:type="dcterms:W3CDTF">2021-11-10T12:16:07Z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